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344" r:id="rId1"/>
  </p:sldMasterIdLst>
  <p:sldIdLst>
    <p:sldId id="278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6" autoAdjust="0"/>
    <p:restoredTop sz="94671" autoAdjust="0"/>
  </p:normalViewPr>
  <p:slideViewPr>
    <p:cSldViewPr>
      <p:cViewPr>
        <p:scale>
          <a:sx n="100" d="100"/>
          <a:sy n="100" d="100"/>
        </p:scale>
        <p:origin x="-504" y="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670918-675B-4206-A399-B178D790128F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16AE4F-8DE3-4998-A937-DCEF0A16534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7563" y="692696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IQ" b="1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ar-IQ" b="1" i="1" dirty="0">
                <a:solidFill>
                  <a:srgbClr val="FF0000"/>
                </a:solidFill>
              </a:rPr>
              <a:t>الأعجاز  العلمي في القرآن </a:t>
            </a:r>
            <a:r>
              <a:rPr lang="ar-IQ" b="1" i="1" dirty="0" smtClean="0">
                <a:solidFill>
                  <a:srgbClr val="FF0000"/>
                </a:solidFill>
              </a:rPr>
              <a:t>(ج3)</a:t>
            </a:r>
            <a:endParaRPr lang="ar-IQ" b="1" i="1" dirty="0">
              <a:solidFill>
                <a:srgbClr val="FF0000"/>
              </a:solidFill>
            </a:endParaRPr>
          </a:p>
          <a:p>
            <a:endParaRPr lang="ar-IQ" b="1" i="1" dirty="0">
              <a:solidFill>
                <a:srgbClr val="FF0000"/>
              </a:solidFill>
            </a:endParaRPr>
          </a:p>
          <a:p>
            <a:r>
              <a:rPr lang="ar-IQ" b="1" i="1" dirty="0" smtClean="0">
                <a:solidFill>
                  <a:srgbClr val="FF0000"/>
                </a:solidFill>
              </a:rPr>
              <a:t>                                                                   إعداد   </a:t>
            </a:r>
            <a:r>
              <a:rPr lang="ar-IQ" b="1" i="1" dirty="0">
                <a:solidFill>
                  <a:srgbClr val="FF0000"/>
                </a:solidFill>
              </a:rPr>
              <a:t>أ.م. د . بان حميد فرحان </a:t>
            </a:r>
          </a:p>
          <a:p>
            <a:r>
              <a:rPr lang="ar-IQ" b="1" i="1" dirty="0" smtClean="0">
                <a:solidFill>
                  <a:srgbClr val="FF0000"/>
                </a:solidFill>
              </a:rPr>
              <a:t>                                                         أستاذة </a:t>
            </a:r>
            <a:r>
              <a:rPr lang="ar-IQ" b="1" i="1" dirty="0" err="1">
                <a:solidFill>
                  <a:srgbClr val="FF0000"/>
                </a:solidFill>
              </a:rPr>
              <a:t>الادب</a:t>
            </a:r>
            <a:r>
              <a:rPr lang="ar-IQ" b="1" i="1" dirty="0">
                <a:solidFill>
                  <a:srgbClr val="FF0000"/>
                </a:solidFill>
              </a:rPr>
              <a:t> </a:t>
            </a:r>
            <a:r>
              <a:rPr lang="ar-IQ" b="1" i="1" dirty="0" err="1">
                <a:solidFill>
                  <a:srgbClr val="FF0000"/>
                </a:solidFill>
              </a:rPr>
              <a:t>الاسلامي</a:t>
            </a:r>
            <a:r>
              <a:rPr lang="ar-IQ" b="1" i="1" dirty="0">
                <a:solidFill>
                  <a:srgbClr val="FF0000"/>
                </a:solidFill>
              </a:rPr>
              <a:t> والنقد العربي</a:t>
            </a:r>
          </a:p>
          <a:p>
            <a:endParaRPr lang="ar-IQ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IQ" b="1" i="1" u="sng" dirty="0" smtClean="0">
                <a:solidFill>
                  <a:schemeClr val="accent1">
                    <a:lumMod val="75000"/>
                  </a:schemeClr>
                </a:solidFill>
              </a:rPr>
              <a:t>المثال </a:t>
            </a:r>
            <a:r>
              <a:rPr lang="ar-IQ" b="1" i="1" u="sng" dirty="0" smtClean="0">
                <a:solidFill>
                  <a:schemeClr val="accent1">
                    <a:lumMod val="75000"/>
                  </a:schemeClr>
                </a:solidFill>
              </a:rPr>
              <a:t>الآخر: </a:t>
            </a:r>
            <a:r>
              <a:rPr lang="ar-IQ" b="1" i="1" u="sng" dirty="0">
                <a:solidFill>
                  <a:schemeClr val="accent1">
                    <a:lumMod val="75000"/>
                  </a:schemeClr>
                </a:solidFill>
              </a:rPr>
              <a:t>الحواجز المائية بين البحار</a:t>
            </a:r>
          </a:p>
          <a:p>
            <a:pPr algn="just"/>
            <a:r>
              <a:rPr lang="ar-IQ" dirty="0" smtClean="0"/>
              <a:t>   </a:t>
            </a:r>
            <a:r>
              <a:rPr lang="ar-IQ" sz="1600" b="1" dirty="0" smtClean="0">
                <a:solidFill>
                  <a:schemeClr val="accent6">
                    <a:lumMod val="50000"/>
                  </a:schemeClr>
                </a:solidFill>
              </a:rPr>
              <a:t>قال </a:t>
            </a:r>
            <a:r>
              <a:rPr lang="ar-IQ" sz="1600" b="1" dirty="0">
                <a:solidFill>
                  <a:schemeClr val="accent6">
                    <a:lumMod val="50000"/>
                  </a:schemeClr>
                </a:solidFill>
              </a:rPr>
              <a:t>تعالى:  مرج البحرين يلتقيان  بينهما برزخ لا يبغيان   فبأي آلاء ربكما تكذبان   يخرج منهما اللؤلؤ والمرجان    فبأي آلاء ربكما تكذبان</a:t>
            </a:r>
            <a:r>
              <a:rPr lang="ar-IQ" sz="1600" b="1" dirty="0" smtClean="0">
                <a:solidFill>
                  <a:schemeClr val="accent6">
                    <a:lumMod val="50000"/>
                  </a:schemeClr>
                </a:solidFill>
              </a:rPr>
              <a:t></a:t>
            </a:r>
            <a:r>
              <a:rPr lang="ar-IQ" dirty="0" smtClean="0"/>
              <a:t>.</a:t>
            </a:r>
            <a:endParaRPr lang="ar-IQ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ar-IQ" b="1" dirty="0" smtClean="0">
                <a:solidFill>
                  <a:schemeClr val="accent3">
                    <a:lumMod val="50000"/>
                  </a:schemeClr>
                </a:solidFill>
              </a:rPr>
              <a:t>   وبعد </a:t>
            </a:r>
            <a:r>
              <a:rPr lang="ar-IQ" b="1" dirty="0">
                <a:solidFill>
                  <a:schemeClr val="accent3">
                    <a:lumMod val="50000"/>
                  </a:schemeClr>
                </a:solidFill>
              </a:rPr>
              <a:t>العام 1962م عُرِف </a:t>
            </a:r>
            <a:r>
              <a:rPr lang="ar-IQ" b="1" i="1" u="sng" dirty="0">
                <a:solidFill>
                  <a:schemeClr val="accent6">
                    <a:lumMod val="75000"/>
                  </a:schemeClr>
                </a:solidFill>
              </a:rPr>
              <a:t>دور الحواجز البحرية</a:t>
            </a:r>
            <a:r>
              <a:rPr lang="ar-IQ" b="1" dirty="0">
                <a:solidFill>
                  <a:schemeClr val="accent3">
                    <a:lumMod val="50000"/>
                  </a:schemeClr>
                </a:solidFill>
              </a:rPr>
              <a:t> في تهذيب خصائص الكتل المائية العابرة من بحر إلى بحر لمنع طغيان أحد البحرين على الآخر وليحافظ كل بحر على خصائصه وحدوده. </a:t>
            </a:r>
            <a:endParaRPr lang="ar-IQ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ar-IQ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ar-IQ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ar-IQ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ar-IQ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ar-IQ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ar-IQ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ar-IQ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ar-IQ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ar-IQ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ar-IQ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5472608" cy="220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21449"/>
      </p:ext>
    </p:extLst>
  </p:cSld>
  <p:clrMapOvr>
    <a:masterClrMapping/>
  </p:clrMapOvr>
  <p:transition spd="slow" advTm="4364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صورة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عنصر نائب للنص 2"/>
          <p:cNvSpPr>
            <a:spLocks noGrp="1"/>
          </p:cNvSpPr>
          <p:nvPr>
            <p:ph type="body" sz="half" idx="2"/>
          </p:nvPr>
        </p:nvSpPr>
        <p:spPr>
          <a:xfrm>
            <a:off x="877887" y="620688"/>
            <a:ext cx="3694114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IQ" sz="3200" dirty="0" smtClean="0"/>
              <a:t>وقد </a:t>
            </a:r>
            <a:r>
              <a:rPr lang="ar-IQ" sz="3200" dirty="0"/>
              <a:t>أكتشف الباحثون أن مياه البحار لا تمتزج مع بعضها البعض، بل لقد وجدوا أن مياه البحر الأبيض المتوسط لا تمتزج بمياه المحيط الاطلنطي عند جبل طارق. فهناك </a:t>
            </a:r>
            <a:r>
              <a:rPr lang="ar-IQ" sz="3200" dirty="0" err="1"/>
              <a:t>إلتقاء</a:t>
            </a:r>
            <a:r>
              <a:rPr lang="ar-IQ" sz="3200" dirty="0"/>
              <a:t> وبينهما حاجز </a:t>
            </a:r>
            <a:r>
              <a:rPr lang="ar-IQ" dirty="0"/>
              <a:t>، </a:t>
            </a: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2400" dirty="0" smtClean="0"/>
              <a:t>قال تعالى : ((مرَجَ </a:t>
            </a:r>
            <a:r>
              <a:rPr lang="ar-IQ" sz="2400" dirty="0"/>
              <a:t>الْبَحْرَيْنِ يَلْتَقِيَانِ . َيْنَهُمَا بَرْزَخٌ لَّا يَبْغِيَانِ))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49617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99"/>
      </p:ext>
    </p:extLst>
  </p:cSld>
  <p:clrMapOvr>
    <a:masterClrMapping/>
  </p:clrMapOvr>
  <p:transition spd="slow" advTm="3594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582341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solidFill>
                  <a:schemeClr val="accent6">
                    <a:lumMod val="50000"/>
                  </a:schemeClr>
                </a:solidFill>
              </a:rPr>
              <a:t>تحدث القرآن الكريم عن وجود هذه الظاهرة العجيبة في ثلاث آيات قرآنية</a:t>
            </a:r>
            <a:r>
              <a:rPr lang="ar-IQ" b="1" dirty="0" smtClean="0"/>
              <a:t>: </a:t>
            </a:r>
          </a:p>
          <a:p>
            <a:pPr algn="just"/>
            <a:r>
              <a:rPr lang="ar-IQ" b="1" dirty="0" smtClean="0"/>
              <a:t>في قوله تعالى:  (</a:t>
            </a:r>
            <a:r>
              <a:rPr lang="ar-IQ" b="1" dirty="0" smtClean="0">
                <a:solidFill>
                  <a:schemeClr val="accent5">
                    <a:lumMod val="75000"/>
                  </a:schemeClr>
                </a:solidFill>
              </a:rPr>
              <a:t>وَهُوَ الَّذِي مَرَجَ الْبَحْرَيْنِ هَذَا عَذْبٌ فُرَاتٌ وَهَذَا مِلْحٌ أُجَاجٌ وَجَعَلَ بَيْنَهُمَا بَرْزَخًا وَحِجْرًا مَحْجُورًا</a:t>
            </a:r>
            <a:r>
              <a:rPr lang="ar-IQ" b="1" dirty="0" smtClean="0"/>
              <a:t>) [الفرقان: 53]</a:t>
            </a:r>
          </a:p>
          <a:p>
            <a:pPr algn="just"/>
            <a:endParaRPr lang="ar-IQ" b="1" dirty="0" smtClean="0"/>
          </a:p>
          <a:p>
            <a:pPr algn="just"/>
            <a:endParaRPr lang="ar-IQ" b="1" dirty="0" smtClean="0"/>
          </a:p>
          <a:p>
            <a:pPr algn="just"/>
            <a:r>
              <a:rPr lang="ar-IQ" b="1" dirty="0" smtClean="0"/>
              <a:t>وقوله عز وجل : (</a:t>
            </a:r>
            <a:r>
              <a:rPr lang="ar-IQ" b="1" dirty="0" smtClean="0">
                <a:solidFill>
                  <a:schemeClr val="accent3">
                    <a:lumMod val="50000"/>
                  </a:schemeClr>
                </a:solidFill>
              </a:rPr>
              <a:t>أَمَّنْ جَعَلَ الأرْضَ قَرَارًا وَجَعَلَ خِلالَهَا أَنْهَارًا وَجَعَلَ لَهَا رَوَاسِيَ وَجَعَلَ بَيْنَ الْبَحْرَيْنِ حَاجِزًا أَإِلَهٌ مَعَ اللَّهِ بَلْ أَكْثَرُهُمْ لا يَعْلَمُونَ </a:t>
            </a:r>
            <a:r>
              <a:rPr lang="ar-IQ" b="1" dirty="0" smtClean="0"/>
              <a:t>) [النمل: 61]</a:t>
            </a:r>
          </a:p>
          <a:p>
            <a:pPr algn="just"/>
            <a:endParaRPr lang="ar-IQ" b="1" dirty="0" smtClean="0"/>
          </a:p>
          <a:p>
            <a:pPr algn="just"/>
            <a:endParaRPr lang="ar-IQ" b="1" dirty="0" smtClean="0"/>
          </a:p>
          <a:p>
            <a:pPr algn="just"/>
            <a:r>
              <a:rPr lang="ar-IQ" b="1" dirty="0" smtClean="0"/>
              <a:t>وقوله سبحانه: ( </a:t>
            </a:r>
            <a:r>
              <a:rPr lang="ar-IQ" b="1" dirty="0" smtClean="0">
                <a:solidFill>
                  <a:schemeClr val="accent1">
                    <a:lumMod val="75000"/>
                  </a:schemeClr>
                </a:solidFill>
              </a:rPr>
              <a:t>مَرَجَ الْبَحْرَيْنِ يَلْتَقِيَانِ بَيْنَهُمَا بَرْزَخٌ لَا يَبْغِيَانِ فَبِأَيِّ آلَاءِ رَبِّكُمَا تُكَذِّبَان</a:t>
            </a:r>
            <a:r>
              <a:rPr lang="ar-IQ" b="1" dirty="0" smtClean="0"/>
              <a:t>ِ ) [الرحمن: 19-21]</a:t>
            </a:r>
          </a:p>
          <a:p>
            <a:pPr algn="just"/>
            <a:endParaRPr lang="ar-IQ" b="1" dirty="0"/>
          </a:p>
          <a:p>
            <a:pPr algn="just"/>
            <a:endParaRPr lang="ar-IQ" b="1" dirty="0" smtClean="0"/>
          </a:p>
          <a:p>
            <a:pPr algn="just"/>
            <a:endParaRPr lang="ar-IQ" b="1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034">
        <p:split orient="vert"/>
      </p:transition>
    </mc:Choice>
    <mc:Fallback xmlns="">
      <p:transition spd="slow" advTm="5903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3930">
        <p14:reveal thruBlk="1" dir="r"/>
      </p:transition>
    </mc:Choice>
    <mc:Fallback xmlns="">
      <p:transition spd="slow" advTm="639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135</Words>
  <Application>Microsoft Office PowerPoint</Application>
  <PresentationFormat>عرض على الشاشة (3:4)‏</PresentationFormat>
  <Paragraphs>28</Paragraphs>
  <Slides>4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دفق الهواء</vt:lpstr>
      <vt:lpstr>عرض تقديمي في PowerPoint</vt:lpstr>
      <vt:lpstr>قال تعالى : ((مرَجَ الْبَحْرَيْنِ يَلْتَقِيَانِ . َيْنَهُمَا بَرْزَخٌ لَّا يَبْغِيَانِ)) 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الأعجاز العلمي</dc:title>
  <dc:creator>HP</dc:creator>
  <cp:lastModifiedBy>Maher</cp:lastModifiedBy>
  <cp:revision>47</cp:revision>
  <dcterms:created xsi:type="dcterms:W3CDTF">2018-05-18T08:07:18Z</dcterms:created>
  <dcterms:modified xsi:type="dcterms:W3CDTF">2020-04-06T14:31:40Z</dcterms:modified>
</cp:coreProperties>
</file>