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80" r:id="rId1"/>
  </p:sldMasterIdLst>
  <p:sldIdLst>
    <p:sldId id="256" r:id="rId2"/>
    <p:sldId id="257" r:id="rId3"/>
    <p:sldId id="259" r:id="rId4"/>
    <p:sldId id="261" r:id="rId5"/>
    <p:sldId id="260" r:id="rId6"/>
    <p:sldId id="262" r:id="rId7"/>
    <p:sldId id="263" r:id="rId8"/>
    <p:sldId id="264" r:id="rId9"/>
    <p:sldId id="265" r:id="rId10"/>
    <p:sldId id="268" r:id="rId11"/>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86936" autoAdjust="0"/>
  </p:normalViewPr>
  <p:slideViewPr>
    <p:cSldViewPr>
      <p:cViewPr varScale="1">
        <p:scale>
          <a:sx n="64" d="100"/>
          <a:sy n="64" d="100"/>
        </p:scale>
        <p:origin x="-1554" y="-90"/>
      </p:cViewPr>
      <p:guideLst>
        <p:guide orient="horz" pos="2160"/>
        <p:guide pos="2880"/>
      </p:guideLst>
    </p:cSldViewPr>
  </p:slideViewPr>
  <p:notesTextViewPr>
    <p:cViewPr>
      <p:scale>
        <a:sx n="1" d="1"/>
        <a:sy n="1" d="1"/>
      </p:scale>
      <p:origin x="0" y="0"/>
    </p:cViewPr>
  </p:notesTextViewPr>
  <p:sorterViewPr>
    <p:cViewPr>
      <p:scale>
        <a:sx n="100" d="100"/>
        <a:sy n="100" d="100"/>
      </p:scale>
      <p:origin x="0" y="44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عنوان 28"/>
          <p:cNvSpPr>
            <a:spLocks noGrp="1"/>
          </p:cNvSpPr>
          <p:nvPr>
            <p:ph type="ctrTitle"/>
          </p:nvPr>
        </p:nvSpPr>
        <p:spPr>
          <a:xfrm>
            <a:off x="381000" y="4853411"/>
            <a:ext cx="8458200" cy="1222375"/>
          </a:xfrm>
        </p:spPr>
        <p:txBody>
          <a:bodyPr anchor="t"/>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16" name="عنصر نائب للتاريخ 15"/>
          <p:cNvSpPr>
            <a:spLocks noGrp="1"/>
          </p:cNvSpPr>
          <p:nvPr>
            <p:ph type="dt" sz="half" idx="10"/>
          </p:nvPr>
        </p:nvSpPr>
        <p:spPr/>
        <p:txBody>
          <a:bodyPr/>
          <a:lstStyle/>
          <a:p>
            <a:fld id="{BAFB1671-27A1-4521-93F3-9CB983F7FB21}" type="datetimeFigureOut">
              <a:rPr lang="ar-IQ" smtClean="0"/>
              <a:t>29/08/1441</a:t>
            </a:fld>
            <a:endParaRPr lang="ar-IQ"/>
          </a:p>
        </p:txBody>
      </p:sp>
      <p:sp>
        <p:nvSpPr>
          <p:cNvPr id="2" name="عنصر نائب للتذييل 1"/>
          <p:cNvSpPr>
            <a:spLocks noGrp="1"/>
          </p:cNvSpPr>
          <p:nvPr>
            <p:ph type="ftr" sz="quarter" idx="11"/>
          </p:nvPr>
        </p:nvSpPr>
        <p:spPr/>
        <p:txBody>
          <a:bodyPr/>
          <a:lstStyle/>
          <a:p>
            <a:endParaRPr lang="ar-IQ"/>
          </a:p>
        </p:txBody>
      </p:sp>
      <p:sp>
        <p:nvSpPr>
          <p:cNvPr id="15" name="عنصر نائب لرقم الشريحة 14"/>
          <p:cNvSpPr>
            <a:spLocks noGrp="1"/>
          </p:cNvSpPr>
          <p:nvPr>
            <p:ph type="sldNum" sz="quarter" idx="12"/>
          </p:nvPr>
        </p:nvSpPr>
        <p:spPr>
          <a:xfrm>
            <a:off x="8229600" y="6473952"/>
            <a:ext cx="758952" cy="246888"/>
          </a:xfrm>
        </p:spPr>
        <p:txBody>
          <a:bodyPr/>
          <a:lstStyle/>
          <a:p>
            <a:fld id="{094087E6-81A4-4550-87AE-210C8BB16166}"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549276"/>
            <a:ext cx="18288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549276"/>
            <a:ext cx="62484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2" name="عنوان 21"/>
          <p:cNvSpPr>
            <a:spLocks noGrp="1"/>
          </p:cNvSpPr>
          <p:nvPr>
            <p:ph type="title"/>
          </p:nvPr>
        </p:nvSpPr>
        <p:spPr/>
        <p:txBody>
          <a:bodyPr/>
          <a:lstStyle/>
          <a:p>
            <a:r>
              <a:rPr kumimoji="0" lang="ar-SA" smtClean="0"/>
              <a:t>انقر لتحرير نمط العنوان الرئيسي</a:t>
            </a:r>
            <a:endParaRPr kumimoji="0" lang="en-US"/>
          </a:p>
        </p:txBody>
      </p:sp>
      <p:sp>
        <p:nvSpPr>
          <p:cNvPr id="27" name="عنصر نائب للمحتوى 26"/>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عنصر نائب للتاريخ 24"/>
          <p:cNvSpPr>
            <a:spLocks noGrp="1"/>
          </p:cNvSpPr>
          <p:nvPr>
            <p:ph type="dt" sz="half" idx="10"/>
          </p:nvPr>
        </p:nvSpPr>
        <p:spPr/>
        <p:txBody>
          <a:bodyPr/>
          <a:lstStyle/>
          <a:p>
            <a:fld id="{BAFB1671-27A1-4521-93F3-9CB983F7FB21}" type="datetimeFigureOut">
              <a:rPr lang="ar-IQ" smtClean="0"/>
              <a:t>29/08/1441</a:t>
            </a:fld>
            <a:endParaRPr lang="ar-IQ"/>
          </a:p>
        </p:txBody>
      </p:sp>
      <p:sp>
        <p:nvSpPr>
          <p:cNvPr id="19" name="عنصر نائب للتذييل 18"/>
          <p:cNvSpPr>
            <a:spLocks noGrp="1"/>
          </p:cNvSpPr>
          <p:nvPr>
            <p:ph type="ftr" sz="quarter" idx="11"/>
          </p:nvPr>
        </p:nvSpPr>
        <p:spPr>
          <a:xfrm>
            <a:off x="3581400" y="76200"/>
            <a:ext cx="2895600" cy="288925"/>
          </a:xfrm>
        </p:spPr>
        <p:txBody>
          <a:bodyPr/>
          <a:lstStyle/>
          <a:p>
            <a:endParaRPr lang="ar-IQ"/>
          </a:p>
        </p:txBody>
      </p:sp>
      <p:sp>
        <p:nvSpPr>
          <p:cNvPr id="16" name="عنصر نائب لرقم الشريحة 15"/>
          <p:cNvSpPr>
            <a:spLocks noGrp="1"/>
          </p:cNvSpPr>
          <p:nvPr>
            <p:ph type="sldNum" sz="quarter" idx="12"/>
          </p:nvPr>
        </p:nvSpPr>
        <p:spPr>
          <a:xfrm>
            <a:off x="8229600" y="6473952"/>
            <a:ext cx="758952" cy="246888"/>
          </a:xfrm>
        </p:spPr>
        <p:txBody>
          <a:bodyPr/>
          <a:lstStyle/>
          <a:p>
            <a:fld id="{094087E6-81A4-4550-87AE-210C8BB16166}"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3">
        <a:schemeClr val="bg2"/>
      </p:bgRef>
    </p:bg>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عنصر نائب للنص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19" name="عنصر نائب للتاريخ 18"/>
          <p:cNvSpPr>
            <a:spLocks noGrp="1"/>
          </p:cNvSpPr>
          <p:nvPr>
            <p:ph type="dt" sz="half" idx="10"/>
          </p:nvPr>
        </p:nvSpPr>
        <p:spPr/>
        <p:txBody>
          <a:bodyPr/>
          <a:lstStyle/>
          <a:p>
            <a:fld id="{BAFB1671-27A1-4521-93F3-9CB983F7FB21}" type="datetimeFigureOut">
              <a:rPr lang="ar-IQ" smtClean="0"/>
              <a:t>29/08/1441</a:t>
            </a:fld>
            <a:endParaRPr lang="ar-IQ"/>
          </a:p>
        </p:txBody>
      </p:sp>
      <p:sp>
        <p:nvSpPr>
          <p:cNvPr id="11" name="عنصر نائب للتذييل 10"/>
          <p:cNvSpPr>
            <a:spLocks noGrp="1"/>
          </p:cNvSpPr>
          <p:nvPr>
            <p:ph type="ftr" sz="quarter" idx="11"/>
          </p:nvPr>
        </p:nvSpPr>
        <p:spPr/>
        <p:txBody>
          <a:bodyPr/>
          <a:lstStyle/>
          <a:p>
            <a:endParaRPr lang="ar-IQ"/>
          </a:p>
        </p:txBody>
      </p:sp>
      <p:sp>
        <p:nvSpPr>
          <p:cNvPr id="16" name="عنصر نائب لرقم الشريحة 15"/>
          <p:cNvSpPr>
            <a:spLocks noGrp="1"/>
          </p:cNvSpPr>
          <p:nvPr>
            <p:ph type="sldNum" sz="quarter" idx="12"/>
          </p:nvPr>
        </p:nvSpPr>
        <p:spPr/>
        <p:txBody>
          <a:bodyPr/>
          <a:lstStyle/>
          <a:p>
            <a:fld id="{094087E6-81A4-4550-87AE-210C8BB16166}" type="slidenum">
              <a:rPr lang="ar-IQ" smtClean="0"/>
              <a:t>‹#›</a:t>
            </a:fld>
            <a:endParaRPr lang="ar-IQ"/>
          </a:p>
        </p:txBody>
      </p:sp>
      <p:sp>
        <p:nvSpPr>
          <p:cNvPr id="8" name="عنوان 7"/>
          <p:cNvSpPr>
            <a:spLocks noGrp="1"/>
          </p:cNvSpPr>
          <p:nvPr>
            <p:ph type="title"/>
          </p:nvPr>
        </p:nvSpPr>
        <p:spPr>
          <a:xfrm>
            <a:off x="180475" y="2947085"/>
            <a:ext cx="8686800" cy="1184825"/>
          </a:xfrm>
        </p:spPr>
        <p:txBody>
          <a:bodyPr rtlCol="0" anchor="t"/>
          <a:lstStyle>
            <a:lvl1pPr algn="r">
              <a:defRPr/>
            </a:lvl1pPr>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0" name="عنوان 19"/>
          <p:cNvSpPr>
            <a:spLocks noGrp="1"/>
          </p:cNvSpPr>
          <p:nvPr>
            <p:ph type="title"/>
          </p:nvPr>
        </p:nvSpPr>
        <p:spPr>
          <a:xfrm>
            <a:off x="301752" y="457200"/>
            <a:ext cx="8686800" cy="841248"/>
          </a:xfrm>
        </p:spPr>
        <p:txBody>
          <a:bodyPr/>
          <a:lstStyle/>
          <a:p>
            <a:r>
              <a:rPr kumimoji="0" lang="ar-SA" smtClean="0"/>
              <a:t>انقر لتحرير نمط العنوان الرئيسي</a:t>
            </a:r>
            <a:endParaRPr kumimoji="0" lang="en-US"/>
          </a:p>
        </p:txBody>
      </p:sp>
      <p:sp>
        <p:nvSpPr>
          <p:cNvPr id="14" name="عنصر نائب للمحتوى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1" name="عنصر نائب للتاريخ 20"/>
          <p:cNvSpPr>
            <a:spLocks noGrp="1"/>
          </p:cNvSpPr>
          <p:nvPr>
            <p:ph type="dt" sz="half" idx="10"/>
          </p:nvPr>
        </p:nvSpPr>
        <p:spPr/>
        <p:txBody>
          <a:bodyPr/>
          <a:lstStyle/>
          <a:p>
            <a:fld id="{BAFB1671-27A1-4521-93F3-9CB983F7FB21}" type="datetimeFigureOut">
              <a:rPr lang="ar-IQ" smtClean="0"/>
              <a:t>29/08/1441</a:t>
            </a:fld>
            <a:endParaRPr lang="ar-IQ"/>
          </a:p>
        </p:txBody>
      </p:sp>
      <p:sp>
        <p:nvSpPr>
          <p:cNvPr id="10" name="عنصر نائب للتذييل 9"/>
          <p:cNvSpPr>
            <a:spLocks noGrp="1"/>
          </p:cNvSpPr>
          <p:nvPr>
            <p:ph type="ftr" sz="quarter" idx="11"/>
          </p:nvPr>
        </p:nvSpPr>
        <p:spPr/>
        <p:txBody>
          <a:bodyPr/>
          <a:lstStyle/>
          <a:p>
            <a:endParaRPr lang="ar-IQ"/>
          </a:p>
        </p:txBody>
      </p:sp>
      <p:sp>
        <p:nvSpPr>
          <p:cNvPr id="31" name="عنصر نائب لرقم الشريحة 30"/>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9" name="عنوان 28"/>
          <p:cNvSpPr>
            <a:spLocks noGrp="1"/>
          </p:cNvSpPr>
          <p:nvPr>
            <p:ph type="title"/>
          </p:nvPr>
        </p:nvSpPr>
        <p:spPr>
          <a:xfrm>
            <a:off x="304800" y="5410200"/>
            <a:ext cx="8610600" cy="882650"/>
          </a:xfrm>
        </p:spPr>
        <p:txBody>
          <a:bodyPr anchor="ctr"/>
          <a:lstStyle>
            <a:lvl1pPr>
              <a:defRPr/>
            </a:lvl1p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25" name="عنصر نائب للنص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8" name="عنصر نائب للمحتوى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0" name="عنصر نائب للتاريخ 9"/>
          <p:cNvSpPr>
            <a:spLocks noGrp="1"/>
          </p:cNvSpPr>
          <p:nvPr>
            <p:ph type="dt" sz="half" idx="10"/>
          </p:nvPr>
        </p:nvSpPr>
        <p:spPr/>
        <p:txBody>
          <a:bodyPr/>
          <a:lstStyle/>
          <a:p>
            <a:fld id="{BAFB1671-27A1-4521-93F3-9CB983F7FB21}" type="datetimeFigureOut">
              <a:rPr lang="ar-IQ" smtClean="0"/>
              <a:t>29/08/1441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a:xfrm>
            <a:off x="8229600" y="6477000"/>
            <a:ext cx="762000" cy="246888"/>
          </a:xfrm>
        </p:spPr>
        <p:txBody>
          <a:bodyPr/>
          <a:lstStyle/>
          <a:p>
            <a:fld id="{094087E6-81A4-4550-87AE-210C8BB16166}" type="slidenum">
              <a:rPr lang="ar-IQ" smtClean="0"/>
              <a:t>‹#›</a:t>
            </a:fld>
            <a:endParaRPr lang="ar-IQ"/>
          </a:p>
        </p:txBody>
      </p:sp>
      <p:sp>
        <p:nvSpPr>
          <p:cNvPr id="11" name="رابط مستقيم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30" name="عنوان 29"/>
          <p:cNvSpPr>
            <a:spLocks noGrp="1"/>
          </p:cNvSpPr>
          <p:nvPr>
            <p:ph type="title"/>
          </p:nvPr>
        </p:nvSpPr>
        <p:spPr>
          <a:xfrm>
            <a:off x="301752" y="457200"/>
            <a:ext cx="8686800" cy="841248"/>
          </a:xfrm>
        </p:spPr>
        <p:txBody>
          <a:bodyPr/>
          <a:lstStyle/>
          <a:p>
            <a:r>
              <a:rPr kumimoji="0" lang="ar-SA" smtClean="0"/>
              <a:t>انقر لتحرير نمط العنوان الرئيسي</a:t>
            </a:r>
            <a:endParaRPr kumimoji="0" lang="en-US"/>
          </a:p>
        </p:txBody>
      </p:sp>
      <p:sp>
        <p:nvSpPr>
          <p:cNvPr id="12" name="عنصر نائب للتاريخ 11"/>
          <p:cNvSpPr>
            <a:spLocks noGrp="1"/>
          </p:cNvSpPr>
          <p:nvPr>
            <p:ph type="dt" sz="half" idx="10"/>
          </p:nvPr>
        </p:nvSpPr>
        <p:spPr/>
        <p:txBody>
          <a:bodyPr/>
          <a:lstStyle/>
          <a:p>
            <a:fld id="{BAFB1671-27A1-4521-93F3-9CB983F7FB21}" type="datetimeFigureOut">
              <a:rPr lang="ar-IQ" smtClean="0"/>
              <a:t>29/08/1441</a:t>
            </a:fld>
            <a:endParaRPr lang="ar-IQ"/>
          </a:p>
        </p:txBody>
      </p:sp>
      <p:sp>
        <p:nvSpPr>
          <p:cNvPr id="21" name="عنصر نائب للتذييل 20"/>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p>
            <a:fld id="{BAFB1671-27A1-4521-93F3-9CB983F7FB21}" type="datetimeFigureOut">
              <a:rPr lang="ar-IQ" smtClean="0"/>
              <a:t>29/08/1441</a:t>
            </a:fld>
            <a:endParaRPr lang="ar-IQ"/>
          </a:p>
        </p:txBody>
      </p:sp>
      <p:sp>
        <p:nvSpPr>
          <p:cNvPr id="24" name="عنصر نائب للتذييل 23"/>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8" name="رابط مستقيم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عنوان 11"/>
          <p:cNvSpPr>
            <a:spLocks noGrp="1"/>
          </p:cNvSpPr>
          <p:nvPr>
            <p:ph type="title"/>
          </p:nvPr>
        </p:nvSpPr>
        <p:spPr>
          <a:xfrm>
            <a:off x="457200" y="5486400"/>
            <a:ext cx="8458200" cy="520700"/>
          </a:xfrm>
        </p:spPr>
        <p:txBody>
          <a:bodyPr anchor="ctr"/>
          <a:lstStyle>
            <a:lvl1pPr algn="l">
              <a:buNone/>
              <a:defRPr sz="2000" b="1"/>
            </a:lvl1pPr>
          </a:lstStyle>
          <a:p>
            <a:r>
              <a:rPr kumimoji="0" lang="ar-SA" smtClean="0"/>
              <a:t>انقر لتحرير نمط العنوان الرئيسي</a:t>
            </a:r>
            <a:endParaRPr kumimoji="0" lang="en-US"/>
          </a:p>
        </p:txBody>
      </p:sp>
      <p:sp>
        <p:nvSpPr>
          <p:cNvPr id="26" name="عنصر نائب للنص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14" name="عنصر نائب للمحتوى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عنصر نائب للتاريخ 24"/>
          <p:cNvSpPr>
            <a:spLocks noGrp="1"/>
          </p:cNvSpPr>
          <p:nvPr>
            <p:ph type="dt" sz="half" idx="10"/>
          </p:nvPr>
        </p:nvSpPr>
        <p:spPr/>
        <p:txBody>
          <a:bodyPr/>
          <a:lstStyle/>
          <a:p>
            <a:fld id="{BAFB1671-27A1-4521-93F3-9CB983F7FB21}" type="datetimeFigureOut">
              <a:rPr lang="ar-IQ" smtClean="0"/>
              <a:t>29/08/1441</a:t>
            </a:fld>
            <a:endParaRPr lang="ar-IQ"/>
          </a:p>
        </p:txBody>
      </p:sp>
      <p:sp>
        <p:nvSpPr>
          <p:cNvPr id="29" name="عنصر نائب للتذييل 28"/>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13" name="عنصر نائب للصورة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7" name="عنصر نائب للتاريخ 6"/>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31" name="عنصر نائب لرقم الشريحة 30"/>
          <p:cNvSpPr>
            <a:spLocks noGrp="1"/>
          </p:cNvSpPr>
          <p:nvPr>
            <p:ph type="sldNum" sz="quarter" idx="12"/>
          </p:nvPr>
        </p:nvSpPr>
        <p:spPr/>
        <p:txBody>
          <a:bodyPr/>
          <a:lstStyle/>
          <a:p>
            <a:fld id="{094087E6-81A4-4550-87AE-210C8BB16166}" type="slidenum">
              <a:rPr lang="ar-IQ" smtClean="0"/>
              <a:t>‹#›</a:t>
            </a:fld>
            <a:endParaRPr lang="ar-IQ"/>
          </a:p>
        </p:txBody>
      </p:sp>
      <p:sp>
        <p:nvSpPr>
          <p:cNvPr id="17" name="عنوان 16"/>
          <p:cNvSpPr>
            <a:spLocks noGrp="1"/>
          </p:cNvSpPr>
          <p:nvPr>
            <p:ph type="title"/>
          </p:nvPr>
        </p:nvSpPr>
        <p:spPr>
          <a:xfrm>
            <a:off x="381000" y="4993760"/>
            <a:ext cx="5867400" cy="522288"/>
          </a:xfrm>
        </p:spPr>
        <p:txBody>
          <a:bodyPr anchor="ctr"/>
          <a:lstStyle>
            <a:lvl1pPr algn="l">
              <a:buNone/>
              <a:defRPr sz="2000" b="1"/>
            </a:lvl1pPr>
          </a:lstStyle>
          <a:p>
            <a:r>
              <a:rPr kumimoji="0" lang="ar-SA" smtClean="0"/>
              <a:t>انقر لتحرير نمط العنوان الرئيسي</a:t>
            </a:r>
            <a:endParaRPr kumimoji="0" lang="en-US"/>
          </a:p>
        </p:txBody>
      </p:sp>
      <p:sp>
        <p:nvSpPr>
          <p:cNvPr id="26" name="عنصر نائب للنص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عنصر نائب للنص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1" name="عنصر نائب للتاريخ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AFB1671-27A1-4521-93F3-9CB983F7FB21}" type="datetimeFigureOut">
              <a:rPr lang="ar-IQ" smtClean="0"/>
              <a:t>29/08/1441</a:t>
            </a:fld>
            <a:endParaRPr lang="ar-IQ"/>
          </a:p>
        </p:txBody>
      </p:sp>
      <p:sp>
        <p:nvSpPr>
          <p:cNvPr id="28" name="عنصر نائب للتذييل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ar-IQ"/>
          </a:p>
        </p:txBody>
      </p:sp>
      <p:sp>
        <p:nvSpPr>
          <p:cNvPr id="5" name="عنصر نائب لرقم الشريحة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94087E6-81A4-4550-87AE-210C8BB16166}" type="slidenum">
              <a:rPr lang="ar-IQ" smtClean="0"/>
              <a:t>‹#›</a:t>
            </a:fld>
            <a:endParaRPr lang="ar-IQ"/>
          </a:p>
        </p:txBody>
      </p:sp>
      <p:sp>
        <p:nvSpPr>
          <p:cNvPr id="10" name="عنصر نائب للعنوان 9"/>
          <p:cNvSpPr>
            <a:spLocks noGrp="1"/>
          </p:cNvSpPr>
          <p:nvPr>
            <p:ph type="title"/>
          </p:nvPr>
        </p:nvSpPr>
        <p:spPr>
          <a:xfrm>
            <a:off x="304800" y="457200"/>
            <a:ext cx="8686800" cy="8382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9" name="رابط مستقيم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رابط مستقيم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404665"/>
            <a:ext cx="7772400" cy="2088232"/>
          </a:xfrm>
        </p:spPr>
        <p:txBody>
          <a:bodyPr>
            <a:normAutofit fontScale="90000"/>
          </a:bodyPr>
          <a:lstStyle/>
          <a:p>
            <a:pPr algn="ctr"/>
            <a:r>
              <a:rPr lang="ar-IQ" sz="2400" b="1" dirty="0" smtClean="0">
                <a:solidFill>
                  <a:schemeClr val="accent1">
                    <a:lumMod val="75000"/>
                  </a:schemeClr>
                </a:solidFill>
              </a:rPr>
              <a:t>ا</a:t>
            </a:r>
            <a:r>
              <a:rPr lang="ar-IQ" sz="3200" b="1" dirty="0" smtClean="0">
                <a:solidFill>
                  <a:srgbClr val="C00000"/>
                </a:solidFill>
              </a:rPr>
              <a:t>لاعجاز التشريعي في القرآن الكريم </a:t>
            </a:r>
            <a:br>
              <a:rPr lang="ar-IQ" sz="3200" b="1" dirty="0" smtClean="0">
                <a:solidFill>
                  <a:srgbClr val="C00000"/>
                </a:solidFill>
              </a:rPr>
            </a:br>
            <a:r>
              <a:rPr lang="ar-IQ" sz="3200" b="1" dirty="0" smtClean="0">
                <a:solidFill>
                  <a:srgbClr val="C00000"/>
                </a:solidFill>
              </a:rPr>
              <a:t>(المحاضرة </a:t>
            </a:r>
            <a:r>
              <a:rPr lang="ar-IQ" sz="3200" b="1" dirty="0" err="1" smtClean="0">
                <a:solidFill>
                  <a:srgbClr val="C00000"/>
                </a:solidFill>
              </a:rPr>
              <a:t>الاولى</a:t>
            </a:r>
            <a:r>
              <a:rPr lang="ar-IQ" sz="3200" b="1" dirty="0" smtClean="0">
                <a:solidFill>
                  <a:srgbClr val="C00000"/>
                </a:solidFill>
              </a:rPr>
              <a:t>)</a:t>
            </a:r>
            <a:br>
              <a:rPr lang="ar-IQ" sz="3200" b="1" dirty="0" smtClean="0">
                <a:solidFill>
                  <a:srgbClr val="C00000"/>
                </a:solidFill>
              </a:rPr>
            </a:br>
            <a:r>
              <a:rPr lang="ar-IQ" sz="3200" b="1" dirty="0" smtClean="0">
                <a:solidFill>
                  <a:srgbClr val="C00000"/>
                </a:solidFill>
              </a:rPr>
              <a:t>إ</a:t>
            </a:r>
            <a:r>
              <a:rPr lang="ar-IQ" sz="3200" b="1" dirty="0" smtClean="0">
                <a:solidFill>
                  <a:schemeClr val="tx2"/>
                </a:solidFill>
              </a:rPr>
              <a:t>عداد</a:t>
            </a:r>
            <a:r>
              <a:rPr lang="ar-IQ" sz="3200" b="1" dirty="0" smtClean="0">
                <a:solidFill>
                  <a:srgbClr val="C00000"/>
                </a:solidFill>
              </a:rPr>
              <a:t> </a:t>
            </a:r>
            <a:r>
              <a:rPr lang="ar-IQ" sz="2400" b="1" dirty="0" smtClean="0">
                <a:solidFill>
                  <a:schemeClr val="accent1">
                    <a:lumMod val="75000"/>
                  </a:schemeClr>
                </a:solidFill>
              </a:rPr>
              <a:t/>
            </a:r>
            <a:br>
              <a:rPr lang="ar-IQ" sz="2400" b="1" dirty="0" smtClean="0">
                <a:solidFill>
                  <a:schemeClr val="accent1">
                    <a:lumMod val="75000"/>
                  </a:schemeClr>
                </a:solidFill>
              </a:rPr>
            </a:br>
            <a:r>
              <a:rPr lang="ar-IQ" sz="2800" b="1" i="1" dirty="0" smtClean="0">
                <a:solidFill>
                  <a:srgbClr val="C00000"/>
                </a:solidFill>
              </a:rPr>
              <a:t>أ. م . د .  بان حميد فرحان </a:t>
            </a:r>
            <a:r>
              <a:rPr lang="ar-IQ" sz="2400" b="1" dirty="0" smtClean="0">
                <a:solidFill>
                  <a:schemeClr val="accent1">
                    <a:lumMod val="75000"/>
                  </a:schemeClr>
                </a:solidFill>
              </a:rPr>
              <a:t/>
            </a:r>
            <a:br>
              <a:rPr lang="ar-IQ" sz="2400" b="1" dirty="0" smtClean="0">
                <a:solidFill>
                  <a:schemeClr val="accent1">
                    <a:lumMod val="75000"/>
                  </a:schemeClr>
                </a:solidFill>
              </a:rPr>
            </a:br>
            <a:r>
              <a:rPr lang="ar-IQ" sz="2400" b="1" dirty="0" smtClean="0">
                <a:solidFill>
                  <a:schemeClr val="accent1">
                    <a:lumMod val="75000"/>
                  </a:schemeClr>
                </a:solidFill>
              </a:rPr>
              <a:t>محاضرة لطلبة المرحلة الرابعة – قسم علوم القرآن </a:t>
            </a:r>
            <a:endParaRPr lang="ar-IQ" sz="2400" b="1" dirty="0">
              <a:solidFill>
                <a:schemeClr val="accent1">
                  <a:lumMod val="75000"/>
                </a:schemeClr>
              </a:solidFill>
            </a:endParaRPr>
          </a:p>
        </p:txBody>
      </p:sp>
      <p:sp>
        <p:nvSpPr>
          <p:cNvPr id="3" name="عنوان فرعي 2"/>
          <p:cNvSpPr>
            <a:spLocks noGrp="1"/>
          </p:cNvSpPr>
          <p:nvPr>
            <p:ph type="subTitle" idx="1"/>
          </p:nvPr>
        </p:nvSpPr>
        <p:spPr/>
        <p:txBody>
          <a:bodyPr/>
          <a:lstStyle/>
          <a:p>
            <a:endParaRPr lang="ar-IQ"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780928"/>
            <a:ext cx="820891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4024739"/>
      </p:ext>
    </p:extLst>
  </p:cSld>
  <p:clrMapOvr>
    <a:masterClrMapping/>
  </p:clrMapOvr>
  <mc:AlternateContent xmlns:mc="http://schemas.openxmlformats.org/markup-compatibility/2006" xmlns:p14="http://schemas.microsoft.com/office/powerpoint/2010/main">
    <mc:Choice Requires="p14">
      <p:transition spd="slow" p14:dur="2000" advTm="7110"/>
    </mc:Choice>
    <mc:Fallback xmlns="">
      <p:transition spd="slow" advTm="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23825"/>
            <a:ext cx="8924925" cy="660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1734601"/>
      </p:ext>
    </p:extLst>
  </p:cSld>
  <p:clrMapOvr>
    <a:masterClrMapping/>
  </p:clrMapOvr>
  <mc:AlternateContent xmlns:mc="http://schemas.openxmlformats.org/markup-compatibility/2006" xmlns:p14="http://schemas.microsoft.com/office/powerpoint/2010/main">
    <mc:Choice Requires="p14">
      <p:transition spd="slow" p14:dur="2000" advTm="1082"/>
    </mc:Choice>
    <mc:Fallback xmlns="">
      <p:transition spd="slow" advTm="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6632"/>
            <a:ext cx="871296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8353266"/>
      </p:ext>
    </p:extLst>
  </p:cSld>
  <p:clrMapOvr>
    <a:masterClrMapping/>
  </p:clrMapOvr>
  <mc:AlternateContent xmlns:mc="http://schemas.openxmlformats.org/markup-compatibility/2006" xmlns:p14="http://schemas.microsoft.com/office/powerpoint/2010/main">
    <mc:Choice Requires="p14">
      <p:transition spd="slow" p14:dur="2000" advTm="33913"/>
    </mc:Choice>
    <mc:Fallback xmlns="">
      <p:transition spd="slow" advTm="3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65552" y="188640"/>
            <a:ext cx="8568952" cy="6494085"/>
          </a:xfrm>
          <a:prstGeom prst="rect">
            <a:avLst/>
          </a:prstGeom>
        </p:spPr>
        <p:txBody>
          <a:bodyPr wrap="square">
            <a:spAutoFit/>
          </a:bodyPr>
          <a:lstStyle/>
          <a:p>
            <a:pPr algn="just"/>
            <a:r>
              <a:rPr lang="ar-IQ" dirty="0" smtClean="0"/>
              <a:t> </a:t>
            </a:r>
            <a:r>
              <a:rPr lang="ar-IQ" sz="3200" b="1" dirty="0" smtClean="0">
                <a:solidFill>
                  <a:srgbClr val="7030A0"/>
                </a:solidFill>
              </a:rPr>
              <a:t>إنَّ القُرآن الكريم يبدأ بتربية الفرد؛ لأنَّه لَبِنة المجتمع، ويقيمُ تربِيته على تَحرير وُجدانه، وتربيته بعقيدة التَّوحيد الذي يُخلصه من سُلطان الخرافة والوهم، ويفكُّ أسْرَه من عُبُودية الأهواء والشَّهوات، حتى يكون عبدًا خالصًا لله. وإذا صحت عقيدة المسلم كان عليه أن يأخذ شرائع القرآن في الفرائض والعبادات، وكل عبادة مَفروضة يُرادُ بها صلاحُ الفرد، ولكنَّها مع ذلك ذات عَلاقة بصلاح الجماعة، ومن تربية الفرد ينتقل الإسلام إلى بناء الأُسْرة؛ لأنَّها نواة المجتمع، فشَرَع القُرآن الزَّواج؛ استجابة للغريزة الفطريَّة، وإبقاءً على النَّوع الإنساني في تناسُل نظيف. </a:t>
            </a:r>
            <a:endParaRPr lang="ar-IQ" sz="3200" b="1" dirty="0">
              <a:solidFill>
                <a:srgbClr val="7030A0"/>
              </a:solidFill>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27563064"/>
      </p:ext>
    </p:extLst>
  </p:cSld>
  <p:clrMapOvr>
    <a:masterClrMapping/>
  </p:clrMapOvr>
  <mc:AlternateContent xmlns:mc="http://schemas.openxmlformats.org/markup-compatibility/2006" xmlns:p14="http://schemas.microsoft.com/office/powerpoint/2010/main">
    <mc:Choice Requires="p14">
      <p:transition spd="slow" p14:dur="2000" advTm="62641"/>
    </mc:Choice>
    <mc:Fallback xmlns="">
      <p:transition spd="slow" advTm="6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457200"/>
            <a:ext cx="8686800" cy="1675656"/>
          </a:xfrm>
        </p:spPr>
        <p:txBody>
          <a:bodyPr>
            <a:noAutofit/>
          </a:bodyPr>
          <a:lstStyle/>
          <a:p>
            <a:pPr algn="r">
              <a:lnSpc>
                <a:spcPct val="150000"/>
              </a:lnSpc>
            </a:pPr>
            <a:r>
              <a:rPr lang="ar-IQ" sz="2800" b="1" dirty="0">
                <a:solidFill>
                  <a:srgbClr val="C00000"/>
                </a:solidFill>
              </a:rPr>
              <a:t>ومن أجل صيانة المُجتمع وسلامته، يُقرِّر التشريع القرآني الحفاظَ على الكليَّات الخمس </a:t>
            </a:r>
          </a:p>
        </p:txBody>
      </p:sp>
      <p:sp>
        <p:nvSpPr>
          <p:cNvPr id="3" name="عنصر نائب للمحتوى 2"/>
          <p:cNvSpPr>
            <a:spLocks noGrp="1"/>
          </p:cNvSpPr>
          <p:nvPr>
            <p:ph idx="1"/>
          </p:nvPr>
        </p:nvSpPr>
        <p:spPr>
          <a:xfrm>
            <a:off x="304800" y="2132856"/>
            <a:ext cx="8686800" cy="3947269"/>
          </a:xfrm>
        </p:spPr>
        <p:txBody>
          <a:bodyPr/>
          <a:lstStyle/>
          <a:p>
            <a:endParaRPr lang="ar-IQ"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32856"/>
            <a:ext cx="871296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1711563"/>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p:cNvSpPr>
            <a:spLocks noGrp="1"/>
          </p:cNvSpPr>
          <p:nvPr>
            <p:ph type="pic" idx="1"/>
          </p:nvPr>
        </p:nvSpPr>
        <p:spPr>
          <a:xfrm>
            <a:off x="323528" y="620688"/>
            <a:ext cx="4682480" cy="2596342"/>
          </a:xfrm>
        </p:spPr>
      </p:sp>
      <p:sp>
        <p:nvSpPr>
          <p:cNvPr id="3" name="عنوان 2"/>
          <p:cNvSpPr>
            <a:spLocks noGrp="1"/>
          </p:cNvSpPr>
          <p:nvPr>
            <p:ph type="title"/>
          </p:nvPr>
        </p:nvSpPr>
        <p:spPr>
          <a:xfrm>
            <a:off x="5148064" y="844312"/>
            <a:ext cx="3528392" cy="2304256"/>
          </a:xfrm>
        </p:spPr>
        <p:txBody>
          <a:bodyPr>
            <a:normAutofit/>
          </a:bodyPr>
          <a:lstStyle/>
          <a:p>
            <a:pPr algn="r"/>
            <a:r>
              <a:rPr lang="ar-IQ" sz="2400" dirty="0" smtClean="0">
                <a:solidFill>
                  <a:srgbClr val="C00000"/>
                </a:solidFill>
              </a:rPr>
              <a:t>1- الحفاظ </a:t>
            </a:r>
            <a:r>
              <a:rPr lang="ar-IQ" sz="2400" dirty="0">
                <a:solidFill>
                  <a:srgbClr val="C00000"/>
                </a:solidFill>
              </a:rPr>
              <a:t>على النفس:</a:t>
            </a:r>
          </a:p>
        </p:txBody>
      </p:sp>
      <p:sp>
        <p:nvSpPr>
          <p:cNvPr id="4" name="عنصر نائب للنص 3"/>
          <p:cNvSpPr>
            <a:spLocks noGrp="1"/>
          </p:cNvSpPr>
          <p:nvPr>
            <p:ph type="body" sz="half" idx="2"/>
          </p:nvPr>
        </p:nvSpPr>
        <p:spPr>
          <a:xfrm>
            <a:off x="381000" y="3501008"/>
            <a:ext cx="8439472" cy="2800560"/>
          </a:xfrm>
        </p:spPr>
        <p:txBody>
          <a:bodyPr>
            <a:normAutofit/>
          </a:bodyPr>
          <a:lstStyle/>
          <a:p>
            <a:pPr algn="just"/>
            <a:r>
              <a:rPr lang="ar-IQ" dirty="0"/>
              <a:t> </a:t>
            </a:r>
            <a:r>
              <a:rPr lang="ar-IQ" sz="2000" b="1" dirty="0">
                <a:solidFill>
                  <a:srgbClr val="00B0F0"/>
                </a:solidFill>
              </a:rPr>
              <a:t>لقد كرَّم القرآن الإنسان، وبيَّن أنه خليفة الله في الأرض، وحرَّم قتل الإنسان لنفسه؛ لأنَّها ليست ملكًا له، إنَّما هي ملك لله وحدَه؛ فقال: {وَلاَ تَقْتُلُوا أَنفُسَكُمْ إِنَّ اللَّهَ كَانَ بِكُمْ رَحِيمًا}.كما شَرع القِصاص وجعله ظرفًا للحياة في قوله - تعالى -: {</a:t>
            </a:r>
            <a:r>
              <a:rPr lang="ar-IQ" sz="2000" b="1" dirty="0">
                <a:solidFill>
                  <a:srgbClr val="C00000"/>
                </a:solidFill>
              </a:rPr>
              <a:t>وَلَكُمْ فِي الْقِصَاصِ حَيَاةٌ يَا أُولِيْ الأَلْبَابِ لَعَلَّكُمْ تَتَّقُونَ}،</a:t>
            </a:r>
            <a:r>
              <a:rPr lang="ar-IQ" sz="2000" b="1" dirty="0">
                <a:solidFill>
                  <a:srgbClr val="00B0F0"/>
                </a:solidFill>
              </a:rPr>
              <a:t>وقال تعالى: {</a:t>
            </a:r>
            <a:r>
              <a:rPr lang="ar-IQ" sz="2000" b="1" dirty="0">
                <a:solidFill>
                  <a:srgbClr val="C00000"/>
                </a:solidFill>
              </a:rPr>
              <a:t>وَلَقَدْ كَرَّمْنَا بَنِي آدَمَ</a:t>
            </a:r>
            <a:r>
              <a:rPr lang="ar-IQ" sz="2000" b="1" dirty="0">
                <a:solidFill>
                  <a:srgbClr val="00B0F0"/>
                </a:solidFill>
              </a:rPr>
              <a:t>}،ومن ثَمَّ فقد شدد في العُقُوبة على من يعتدي على حياة غيره بغير حق</a:t>
            </a:r>
            <a:r>
              <a:rPr lang="ar-IQ" sz="2000" b="1" dirty="0" smtClean="0">
                <a:solidFill>
                  <a:srgbClr val="00B0F0"/>
                </a:solidFill>
              </a:rPr>
              <a:t>. ولا </a:t>
            </a:r>
            <a:r>
              <a:rPr lang="ar-IQ" sz="2000" b="1" dirty="0">
                <a:solidFill>
                  <a:srgbClr val="00B0F0"/>
                </a:solidFill>
              </a:rPr>
              <a:t>شَكَّ أنَّ رحمة الله عظيمة بفرضه القِصاص؛ لأنَّ من يهمُّ بقتل غيره وهو يعلم أنَّ في ذلك هلاكَه سوف يتردَّد، أو لا يُقْدم على هذه الجريمة الشنعاء؛ خوفًا على حيات</a:t>
            </a:r>
            <a:r>
              <a:rPr lang="ar-IQ" dirty="0"/>
              <a:t>ه.</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662940"/>
            <a:ext cx="496855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9670761"/>
      </p:ext>
    </p:extLst>
  </p:cSld>
  <p:clrMapOvr>
    <a:masterClrMapping/>
  </p:clrMapOvr>
  <mc:AlternateContent xmlns:mc="http://schemas.openxmlformats.org/markup-compatibility/2006" xmlns:p14="http://schemas.microsoft.com/office/powerpoint/2010/main">
    <mc:Choice Requires="p14">
      <p:transition spd="slow" p14:dur="2000" advTm="63285"/>
    </mc:Choice>
    <mc:Fallback xmlns="">
      <p:transition spd="slow" advTm="6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p:cNvSpPr>
            <a:spLocks noGrp="1"/>
          </p:cNvSpPr>
          <p:nvPr>
            <p:ph type="pic" idx="1"/>
          </p:nvPr>
        </p:nvSpPr>
        <p:spPr>
          <a:xfrm>
            <a:off x="237312" y="345376"/>
            <a:ext cx="5544616" cy="2232248"/>
          </a:xfrm>
        </p:spPr>
      </p:sp>
      <p:sp>
        <p:nvSpPr>
          <p:cNvPr id="3" name="عنوان 2"/>
          <p:cNvSpPr>
            <a:spLocks noGrp="1"/>
          </p:cNvSpPr>
          <p:nvPr>
            <p:ph type="title"/>
          </p:nvPr>
        </p:nvSpPr>
        <p:spPr>
          <a:xfrm>
            <a:off x="5529208" y="548680"/>
            <a:ext cx="3600400" cy="2160240"/>
          </a:xfrm>
        </p:spPr>
        <p:txBody>
          <a:bodyPr>
            <a:normAutofit/>
          </a:bodyPr>
          <a:lstStyle/>
          <a:p>
            <a:pPr algn="r"/>
            <a:r>
              <a:rPr lang="ar-IQ" sz="2400" dirty="0" smtClean="0">
                <a:solidFill>
                  <a:srgbClr val="C00000"/>
                </a:solidFill>
              </a:rPr>
              <a:t>2-الحفاظ </a:t>
            </a:r>
            <a:r>
              <a:rPr lang="ar-IQ" sz="2400" dirty="0">
                <a:solidFill>
                  <a:srgbClr val="C00000"/>
                </a:solidFill>
              </a:rPr>
              <a:t>على العقل:</a:t>
            </a:r>
          </a:p>
        </p:txBody>
      </p:sp>
      <p:sp>
        <p:nvSpPr>
          <p:cNvPr id="4" name="عنصر نائب للنص 3"/>
          <p:cNvSpPr>
            <a:spLocks noGrp="1"/>
          </p:cNvSpPr>
          <p:nvPr>
            <p:ph type="body" sz="half" idx="2"/>
          </p:nvPr>
        </p:nvSpPr>
        <p:spPr>
          <a:xfrm>
            <a:off x="179512" y="3068960"/>
            <a:ext cx="8784976" cy="3312368"/>
          </a:xfrm>
        </p:spPr>
        <p:txBody>
          <a:bodyPr>
            <a:normAutofit/>
          </a:bodyPr>
          <a:lstStyle/>
          <a:p>
            <a:pPr algn="just"/>
            <a:r>
              <a:rPr lang="ar-IQ" dirty="0"/>
              <a:t> </a:t>
            </a:r>
            <a:r>
              <a:rPr lang="ar-IQ" sz="1800" b="1" dirty="0">
                <a:solidFill>
                  <a:srgbClr val="00B0F0"/>
                </a:solidFill>
              </a:rPr>
              <a:t>ومن أجل الحفاظ على العقل الذي هو مَناطُ التَّكليف في الإسلام، وأكبر نعمة أنْعَمَ الله بها على الإنسان - حرَّم القرآن الكريم شُرْب الخمر؛ لقوله - سبحانه -: </a:t>
            </a:r>
            <a:r>
              <a:rPr lang="ar-IQ" sz="1800" b="1" dirty="0" smtClean="0">
                <a:solidFill>
                  <a:srgbClr val="00B0F0"/>
                </a:solidFill>
              </a:rPr>
              <a:t>{</a:t>
            </a:r>
            <a:r>
              <a:rPr lang="ar-IQ" sz="1800" b="1" dirty="0" smtClean="0">
                <a:solidFill>
                  <a:srgbClr val="C00000"/>
                </a:solidFill>
              </a:rPr>
              <a:t>َا </a:t>
            </a:r>
            <a:r>
              <a:rPr lang="ar-IQ" sz="1800" b="1" dirty="0">
                <a:solidFill>
                  <a:srgbClr val="C00000"/>
                </a:solidFill>
              </a:rPr>
              <a:t>أَيُّهَا الَّذِينَ آمَنُوا إِنَّمَا الْخَمْرُ وَالْمَيْسِرُ وَالأَنصَابُ وَالأَزْلاَمُ رِجْسٌ مِّنْ عَمَلِ </a:t>
            </a:r>
            <a:r>
              <a:rPr lang="ar-IQ" sz="1800" b="1" dirty="0" err="1">
                <a:solidFill>
                  <a:srgbClr val="C00000"/>
                </a:solidFill>
              </a:rPr>
              <a:t>ي</a:t>
            </a:r>
            <a:r>
              <a:rPr lang="ar-IQ" sz="1800" b="1" dirty="0" err="1" smtClean="0">
                <a:solidFill>
                  <a:srgbClr val="C00000"/>
                </a:solidFill>
              </a:rPr>
              <a:t>الشَّيْطَانِ</a:t>
            </a:r>
            <a:r>
              <a:rPr lang="ar-IQ" sz="1800" b="1" dirty="0" smtClean="0">
                <a:solidFill>
                  <a:srgbClr val="C00000"/>
                </a:solidFill>
              </a:rPr>
              <a:t> </a:t>
            </a:r>
            <a:r>
              <a:rPr lang="ar-IQ" sz="1800" b="1" dirty="0">
                <a:solidFill>
                  <a:srgbClr val="00B0F0"/>
                </a:solidFill>
              </a:rPr>
              <a:t>ف</a:t>
            </a:r>
            <a:r>
              <a:rPr lang="ar-IQ" sz="1800" b="1" dirty="0">
                <a:solidFill>
                  <a:srgbClr val="C00000"/>
                </a:solidFill>
              </a:rPr>
              <a:t>َاجْتَنِبُوهُ لَعَلَّكُمْ تُفْلِحُونَ}.</a:t>
            </a:r>
            <a:r>
              <a:rPr lang="ar-IQ" sz="1800" b="1" dirty="0">
                <a:solidFill>
                  <a:srgbClr val="00B0F0"/>
                </a:solidFill>
              </a:rPr>
              <a:t>وقد كان تحريمُ الخمر بتدرج ونوازل كثيرة؛ فإنَّهم كانوا مُولعين بشُربها، وأول ما نزل في شأنها: {</a:t>
            </a:r>
            <a:r>
              <a:rPr lang="ar-IQ" sz="1800" b="1" dirty="0">
                <a:solidFill>
                  <a:srgbClr val="C00000"/>
                </a:solidFill>
              </a:rPr>
              <a:t>يَسْأَلُونَكَ عَنِ الْخَمْرِ وَالْمَيْسِرِ قُلْ فِيهِمَا إِثْمٌ كَبِيرٌ وَمَنَافِعُ لِلنَّاسِ</a:t>
            </a:r>
            <a:r>
              <a:rPr lang="ar-IQ" sz="1800" b="1" dirty="0">
                <a:solidFill>
                  <a:srgbClr val="00B0F0"/>
                </a:solidFill>
              </a:rPr>
              <a:t>}]، أيْ: في تجارتهم؛ فلمَّا نزلت هذه الآية تَركها بعضُ النَّاس، وقالوا: نأخذ منفعتها ونترك إثْمها، فنَزَلت هذه الآية: {</a:t>
            </a:r>
            <a:r>
              <a:rPr lang="ar-IQ" sz="1800" b="1" dirty="0">
                <a:solidFill>
                  <a:srgbClr val="C00000"/>
                </a:solidFill>
              </a:rPr>
              <a:t>يَا أَيُّهَا الَّذِينَ آمَنُوا لاَ تَقْرَبُوا الصَّلاَةَ وَأَنتُمْ سُكَارَى}، فتركها بعضُ الناس، وقالوا: لا حاجة لنا فيما يشغلنا عن الصلاة، وشَربَها بعضُ الناس في غير أوقات الصلاة حتَّى نزلت: {يَا أَيُّهَا الَّذِينَ آمَنُوا إِنَّمَا الْخَمْرُ وَالْمَيْسِرُ وَالأَنصَابُ وَالأَزْلاَمُ رِجْسٌ</a:t>
            </a:r>
            <a:r>
              <a:rPr lang="ar-IQ" sz="1800" b="1" dirty="0">
                <a:solidFill>
                  <a:srgbClr val="00B0F0"/>
                </a:solidFill>
              </a:rPr>
              <a:t>}؛ فصارت حرامًا عليهم حتَّى صار يقول بعضهم: ما حرَّم الله شيئًا أشدَّ من الخمر.</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12" y="260648"/>
            <a:ext cx="5472608" cy="240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698699"/>
      </p:ext>
    </p:extLst>
  </p:cSld>
  <p:clrMapOvr>
    <a:masterClrMapping/>
  </p:clrMapOvr>
  <mc:AlternateContent xmlns:mc="http://schemas.openxmlformats.org/markup-compatibility/2006" xmlns:p14="http://schemas.microsoft.com/office/powerpoint/2010/main">
    <mc:Choice Requires="p14">
      <p:transition spd="slow" p14:dur="2000" advTm="81"/>
    </mc:Choice>
    <mc:Fallback xmlns="">
      <p:transition spd="slow" advTm="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p:cNvSpPr>
            <a:spLocks noGrp="1"/>
          </p:cNvSpPr>
          <p:nvPr>
            <p:ph type="pic" idx="1"/>
          </p:nvPr>
        </p:nvSpPr>
        <p:spPr>
          <a:xfrm>
            <a:off x="179512" y="252017"/>
            <a:ext cx="4680520" cy="2528912"/>
          </a:xfrm>
        </p:spPr>
      </p:sp>
      <p:sp>
        <p:nvSpPr>
          <p:cNvPr id="3" name="عنوان 2"/>
          <p:cNvSpPr>
            <a:spLocks noGrp="1"/>
          </p:cNvSpPr>
          <p:nvPr>
            <p:ph type="title"/>
          </p:nvPr>
        </p:nvSpPr>
        <p:spPr>
          <a:xfrm>
            <a:off x="4860032" y="404665"/>
            <a:ext cx="4032448" cy="2232248"/>
          </a:xfrm>
        </p:spPr>
        <p:txBody>
          <a:bodyPr/>
          <a:lstStyle/>
          <a:p>
            <a:pPr algn="r"/>
            <a:r>
              <a:rPr lang="ar-IQ" dirty="0">
                <a:solidFill>
                  <a:srgbClr val="C00000"/>
                </a:solidFill>
              </a:rPr>
              <a:t>3- </a:t>
            </a:r>
            <a:r>
              <a:rPr lang="ar-IQ" sz="2800" dirty="0">
                <a:solidFill>
                  <a:srgbClr val="C00000"/>
                </a:solidFill>
              </a:rPr>
              <a:t>الحفاظ على العرض:</a:t>
            </a:r>
          </a:p>
        </p:txBody>
      </p:sp>
      <p:sp>
        <p:nvSpPr>
          <p:cNvPr id="4" name="عنصر نائب للنص 3"/>
          <p:cNvSpPr>
            <a:spLocks noGrp="1"/>
          </p:cNvSpPr>
          <p:nvPr>
            <p:ph type="body" sz="half" idx="2"/>
          </p:nvPr>
        </p:nvSpPr>
        <p:spPr>
          <a:xfrm>
            <a:off x="251520" y="2780929"/>
            <a:ext cx="8640960" cy="3816423"/>
          </a:xfrm>
        </p:spPr>
        <p:txBody>
          <a:bodyPr>
            <a:normAutofit/>
          </a:bodyPr>
          <a:lstStyle/>
          <a:p>
            <a:pPr algn="just">
              <a:lnSpc>
                <a:spcPct val="150000"/>
              </a:lnSpc>
            </a:pPr>
            <a:r>
              <a:rPr lang="ar-IQ" sz="1800" b="1" dirty="0" smtClean="0">
                <a:solidFill>
                  <a:srgbClr val="0070C0"/>
                </a:solidFill>
              </a:rPr>
              <a:t>ومن أجل الحفاظ على العرض، شَرَع القرآن الكريم حدَّ الزِّنا في قوله - تعالى </a:t>
            </a:r>
            <a:r>
              <a:rPr lang="ar-IQ" sz="1800" b="1" dirty="0" smtClean="0"/>
              <a:t>-: {</a:t>
            </a:r>
            <a:r>
              <a:rPr lang="ar-IQ" sz="1800" b="1" dirty="0" smtClean="0">
                <a:solidFill>
                  <a:srgbClr val="C00000"/>
                </a:solidFill>
              </a:rPr>
              <a:t>الزَّانِيَةُ وَالزَّانِي فَاجْلِدُوا كُلَّ وَاحِدٍ مِّنْهُمَا مِئَةَ جَلْدَةٍ وَلَا تَأْخُذْكُم بِهِمَا رَأْفَةٌ فِي دِينِ اللَّهِ إِن كُنتُمْ تُؤْمِنُونَ بِاللَّهِ وَالْيَوْمِ الْآخِرِ وَلْيَشْهَدْ عَذَابَهُمَا طَائِفَةٌ مِّنَ الْمُؤْمِنِينَ}، </a:t>
            </a:r>
            <a:r>
              <a:rPr lang="ar-IQ" sz="1800" b="1" dirty="0" smtClean="0">
                <a:solidFill>
                  <a:srgbClr val="0070C0"/>
                </a:solidFill>
              </a:rPr>
              <a:t>هذا الحكم في الزاني والزانية </a:t>
            </a:r>
            <a:r>
              <a:rPr lang="ar-IQ" sz="1800" b="1" dirty="0" err="1" smtClean="0">
                <a:solidFill>
                  <a:srgbClr val="0070C0"/>
                </a:solidFill>
              </a:rPr>
              <a:t>البكرين</a:t>
            </a:r>
            <a:r>
              <a:rPr lang="ar-IQ" sz="1800" b="1" dirty="0" smtClean="0">
                <a:solidFill>
                  <a:srgbClr val="0070C0"/>
                </a:solidFill>
              </a:rPr>
              <a:t>، أن يجلد كلٌّ منهما مائة جلدة بخلاف الزَّاني المحصن، أو الزَّانية المُحصنة، فقد دلَّت </a:t>
            </a:r>
            <a:r>
              <a:rPr lang="ar-IQ" sz="1800" b="1" dirty="0">
                <a:solidFill>
                  <a:srgbClr val="0070C0"/>
                </a:solidFill>
              </a:rPr>
              <a:t>السُّنة الصحيحة على أنَّ الحدَّ لكل منهما هو </a:t>
            </a:r>
            <a:r>
              <a:rPr lang="ar-IQ" sz="1800" b="1" dirty="0" err="1">
                <a:solidFill>
                  <a:srgbClr val="0070C0"/>
                </a:solidFill>
              </a:rPr>
              <a:t>الرجم.ومن</a:t>
            </a:r>
            <a:r>
              <a:rPr lang="ar-IQ" sz="1800" b="1" dirty="0">
                <a:solidFill>
                  <a:srgbClr val="0070C0"/>
                </a:solidFill>
              </a:rPr>
              <a:t> أجل الحفاظ على العرض أيضًا شرع القرآن الكريم حدَّ القذف في قوله - تعالى -: </a:t>
            </a:r>
            <a:r>
              <a:rPr lang="ar-IQ" sz="1800" b="1" dirty="0"/>
              <a:t>{</a:t>
            </a:r>
            <a:r>
              <a:rPr lang="ar-IQ" sz="1800" b="1" dirty="0">
                <a:solidFill>
                  <a:srgbClr val="C00000"/>
                </a:solidFill>
              </a:rPr>
              <a:t>وَالَّذِينَ يَرْمُونَ الْمُحْصَنَاتِ ثُمَّ لَمْ يَأْتُوا بِأَرْبَعَةِ شُهَدَاءَ فَاجْلِدُوهُمْ ثَمَانِينَ جَلْدَةً وَلَا تَقْبَلُوا لَهُمْ شَهَادَةً أَبَدًا وَأُوْلَئِكَ هُمُ الْفَاسِقُونَ}، </a:t>
            </a:r>
            <a:r>
              <a:rPr lang="ar-IQ" sz="1800" b="1" dirty="0">
                <a:solidFill>
                  <a:srgbClr val="0070C0"/>
                </a:solidFill>
              </a:rPr>
              <a:t>وفي الوقت نفسه أمر القرآن الكريم بغَضِّ البصر، ونَهى عن إبداء ما لا يجوز إبداؤه من الزينة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9"/>
            <a:ext cx="460851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86965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p:cNvSpPr>
            <a:spLocks noGrp="1"/>
          </p:cNvSpPr>
          <p:nvPr>
            <p:ph type="pic" idx="1"/>
          </p:nvPr>
        </p:nvSpPr>
        <p:spPr>
          <a:xfrm>
            <a:off x="0" y="-922"/>
            <a:ext cx="5029200" cy="2781850"/>
          </a:xfrm>
        </p:spPr>
      </p:sp>
      <p:sp>
        <p:nvSpPr>
          <p:cNvPr id="3" name="عنوان 2"/>
          <p:cNvSpPr>
            <a:spLocks noGrp="1"/>
          </p:cNvSpPr>
          <p:nvPr>
            <p:ph type="title"/>
          </p:nvPr>
        </p:nvSpPr>
        <p:spPr>
          <a:xfrm>
            <a:off x="5292080" y="764704"/>
            <a:ext cx="3635152" cy="1800200"/>
          </a:xfrm>
        </p:spPr>
        <p:txBody>
          <a:bodyPr>
            <a:normAutofit/>
          </a:bodyPr>
          <a:lstStyle/>
          <a:p>
            <a:pPr algn="r"/>
            <a:r>
              <a:rPr lang="ar-IQ" sz="2400" dirty="0" smtClean="0">
                <a:solidFill>
                  <a:srgbClr val="C00000"/>
                </a:solidFill>
              </a:rPr>
              <a:t>4- </a:t>
            </a:r>
            <a:r>
              <a:rPr lang="ar-IQ" sz="2400" dirty="0">
                <a:solidFill>
                  <a:srgbClr val="C00000"/>
                </a:solidFill>
              </a:rPr>
              <a:t>الحفاظ على الملكية</a:t>
            </a:r>
            <a:r>
              <a:rPr lang="ar-IQ" sz="2400" dirty="0"/>
              <a:t>:</a:t>
            </a:r>
          </a:p>
        </p:txBody>
      </p:sp>
      <p:sp>
        <p:nvSpPr>
          <p:cNvPr id="4" name="عنصر نائب للنص 3"/>
          <p:cNvSpPr>
            <a:spLocks noGrp="1"/>
          </p:cNvSpPr>
          <p:nvPr>
            <p:ph type="body" sz="half" idx="2"/>
          </p:nvPr>
        </p:nvSpPr>
        <p:spPr>
          <a:xfrm>
            <a:off x="381000" y="2996952"/>
            <a:ext cx="8367464" cy="3600400"/>
          </a:xfrm>
        </p:spPr>
        <p:txBody>
          <a:bodyPr>
            <a:normAutofit fontScale="77500" lnSpcReduction="20000"/>
          </a:bodyPr>
          <a:lstStyle/>
          <a:p>
            <a:pPr algn="just"/>
            <a:r>
              <a:rPr lang="ar-IQ" sz="2400" b="1" dirty="0">
                <a:solidFill>
                  <a:srgbClr val="0070C0"/>
                </a:solidFill>
              </a:rPr>
              <a:t>ومن أجل الحفاظ على الملكية شَرَع القرآن الكريم حدَّ السرقة في قوله - سبحانه -: {</a:t>
            </a:r>
            <a:r>
              <a:rPr lang="ar-IQ" sz="2400" b="1" dirty="0">
                <a:solidFill>
                  <a:srgbClr val="C00000"/>
                </a:solidFill>
              </a:rPr>
              <a:t>وَالسَّارِقُ وَالسَّارِقَةُ فَاقْطَعُوا أَيْدِيَهُمَا جَزَاءً بِمَا كَسَبَا نَكَالاً مِّنَ اللَّهِ وَاللَّهُ عَزِيزٌ حَكِيمٌ}؛ </a:t>
            </a:r>
            <a:r>
              <a:rPr lang="ar-IQ" sz="2400" b="1" dirty="0">
                <a:solidFill>
                  <a:srgbClr val="0070C0"/>
                </a:solidFill>
              </a:rPr>
              <a:t>ذلك أنَّ السَّرقة نزعة شريرة ربَّما تحمل صاحبها، أو تَجرُّه إلى ارتكاب جرائم شنعاء في سبيل الاستيلاء على مال الغير، بدافع من خبث الطبع، أو فساد المنشأ، وسوء التَّربية</a:t>
            </a:r>
            <a:r>
              <a:rPr lang="ar-IQ" sz="2400" b="1" dirty="0" smtClean="0">
                <a:solidFill>
                  <a:srgbClr val="0070C0"/>
                </a:solidFill>
              </a:rPr>
              <a:t>. ومن </a:t>
            </a:r>
            <a:r>
              <a:rPr lang="ar-IQ" sz="2400" b="1" dirty="0">
                <a:solidFill>
                  <a:srgbClr val="0070C0"/>
                </a:solidFill>
              </a:rPr>
              <a:t>أجل هذا كانت هذه العُقُوبة الرَّادعة لكلِّ من تُسول له نَفسُه العدوان على مال الغير، وقد رأينا كيف أنَّ رسول الله - صلَّى الله عليه وسلم - لم يقبل شفاعة أسامة بن زيد في المرأة المخزوميَّة؛ فعَنْ عَائشَةَ - رضي اللَّهُ عنها - أَنَّ قُرَيْشًا أهمَّتهُم المرْأَةُ المخْزُومِيَّةُ التي سرقت، فقالوا: من يكلم رسول اللَّهِ - صلَّى الله عليه وسلم؟ ومن يجترئ عليه إلاَّ أسامة بنُ زَيْدٍ حِبُّ رَسُولِ اللَّهِ - صلَّى الله عليه وسلم - فَكَلَّمَ رَسُولَ اللَّهِ - صلَّى الله عليه وسلم - فقَال: ((</a:t>
            </a:r>
            <a:r>
              <a:rPr lang="ar-IQ" sz="2400" b="1" dirty="0">
                <a:solidFill>
                  <a:srgbClr val="C00000"/>
                </a:solidFill>
              </a:rPr>
              <a:t>يَا أَيُّهَا النَّاسُ، إِنَّمَا ضَلَّ مَنْ قبلكم؛ أنَّهم كَانُوا إِذَا سَرَقَ الشَّرِيفُ تركوه، وإذا سرق الضَّعِيفُ فِيهِم أقامُوا عليْهِ الْحَدَّ، وَايْمُ الله، لو أَنَّ فاطمة بنت محمد سرقت، لقطع محمدٌ يَدَهَا</a:t>
            </a:r>
            <a:r>
              <a:rPr lang="ar-IQ" sz="2400" b="1" dirty="0">
                <a:solidFill>
                  <a:srgbClr val="0070C0"/>
                </a:solidFill>
              </a:rPr>
              <a:t>)) </a:t>
            </a:r>
            <a:r>
              <a:rPr lang="ar-IQ" dirty="0">
                <a:solidFill>
                  <a:srgbClr val="0070C0"/>
                </a:solidFill>
              </a:rPr>
              <a:t>.</a:t>
            </a:r>
            <a:r>
              <a:rPr lang="ar-IQ" dirty="0"/>
              <a:t>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8593"/>
            <a:ext cx="47625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0496919"/>
      </p:ext>
    </p:extLst>
  </p:cSld>
  <p:clrMapOvr>
    <a:masterClrMapping/>
  </p:clrMapOvr>
  <mc:AlternateContent xmlns:mc="http://schemas.openxmlformats.org/markup-compatibility/2006" xmlns:p14="http://schemas.microsoft.com/office/powerpoint/2010/main">
    <mc:Choice Requires="p14">
      <p:transition spd="slow" p14:dur="2000" advTm="2785"/>
    </mc:Choice>
    <mc:Fallback xmlns="">
      <p:transition spd="slow" advTm="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p:cNvSpPr>
            <a:spLocks noGrp="1"/>
          </p:cNvSpPr>
          <p:nvPr>
            <p:ph type="pic" idx="1"/>
          </p:nvPr>
        </p:nvSpPr>
        <p:spPr>
          <a:xfrm>
            <a:off x="179512" y="22773"/>
            <a:ext cx="5141315" cy="2444583"/>
          </a:xfrm>
        </p:spPr>
      </p:sp>
      <p:sp>
        <p:nvSpPr>
          <p:cNvPr id="3" name="عنوان 2"/>
          <p:cNvSpPr>
            <a:spLocks noGrp="1"/>
          </p:cNvSpPr>
          <p:nvPr>
            <p:ph type="title"/>
          </p:nvPr>
        </p:nvSpPr>
        <p:spPr>
          <a:xfrm>
            <a:off x="5292080" y="476672"/>
            <a:ext cx="3692624" cy="1800200"/>
          </a:xfrm>
        </p:spPr>
        <p:txBody>
          <a:bodyPr/>
          <a:lstStyle/>
          <a:p>
            <a:pPr algn="r"/>
            <a:r>
              <a:rPr lang="ar-IQ" sz="2400" dirty="0"/>
              <a:t>5- </a:t>
            </a:r>
            <a:r>
              <a:rPr lang="ar-IQ" sz="2400" dirty="0">
                <a:solidFill>
                  <a:srgbClr val="C00000"/>
                </a:solidFill>
              </a:rPr>
              <a:t>الحفاظ على النظام العام</a:t>
            </a:r>
            <a:r>
              <a:rPr lang="ar-IQ" dirty="0">
                <a:solidFill>
                  <a:srgbClr val="C00000"/>
                </a:solidFill>
              </a:rPr>
              <a:t>:</a:t>
            </a:r>
          </a:p>
        </p:txBody>
      </p:sp>
      <p:sp>
        <p:nvSpPr>
          <p:cNvPr id="4" name="عنصر نائب للنص 3"/>
          <p:cNvSpPr>
            <a:spLocks noGrp="1"/>
          </p:cNvSpPr>
          <p:nvPr>
            <p:ph type="body" sz="half" idx="2"/>
          </p:nvPr>
        </p:nvSpPr>
        <p:spPr>
          <a:xfrm>
            <a:off x="179512" y="2564904"/>
            <a:ext cx="8784976" cy="4032448"/>
          </a:xfrm>
        </p:spPr>
        <p:txBody>
          <a:bodyPr>
            <a:normAutofit/>
          </a:bodyPr>
          <a:lstStyle/>
          <a:p>
            <a:pPr algn="just">
              <a:lnSpc>
                <a:spcPct val="150000"/>
              </a:lnSpc>
            </a:pPr>
            <a:r>
              <a:rPr lang="ar-IQ" sz="1800" b="1" dirty="0">
                <a:solidFill>
                  <a:srgbClr val="0070C0"/>
                </a:solidFill>
              </a:rPr>
              <a:t>ومن أجل الحفاظ على النِّظام العام، وضَمَان أمْن المُجتمع واستقراره، شَرَعَ القرآن الكريم حدَّ الحرابة في قوله - سبحانه -: {</a:t>
            </a:r>
            <a:r>
              <a:rPr lang="ar-IQ" sz="1800" b="1" dirty="0">
                <a:solidFill>
                  <a:srgbClr val="C00000"/>
                </a:solidFill>
              </a:rPr>
              <a:t>إِنَّمَا جَزَاءُ الَّذِينَ يُحَارِبُونَ اللَّهَ وَرَسُولَهُ وَيَسْعَوْنَ فِي الأَرْضِ فَسَادًا أَن يُقَتَّلُوا أَوْ يُصَلَّبُوا أَوْ تُقَطَّعَ أَيْدِيهِمْ وَأَرْجُلُهُم مِّنْ خِلافٍ أَوْ يُنفَوْا مِنَ الأَرْضِ ذَلِكَ لَهُمْ خِزْيٌ فِي الدُّنْيَا وَلَهُمْ فِي الآخِرَةِ عَذَابٌ عَظِيمٌ}،</a:t>
            </a:r>
            <a:r>
              <a:rPr lang="ar-IQ" sz="1800" b="1" dirty="0">
                <a:solidFill>
                  <a:srgbClr val="0070C0"/>
                </a:solidFill>
              </a:rPr>
              <a:t>والمُحاربُون لله ورسولِه، هم الذين بارزوه بالعداوة، وأفسدوا في الأرض بالكُفر والقتل، وأخْذِ الأموال، وإخافة </a:t>
            </a:r>
            <a:r>
              <a:rPr lang="ar-IQ" sz="1800" b="1" dirty="0" smtClean="0">
                <a:solidFill>
                  <a:srgbClr val="0070C0"/>
                </a:solidFill>
              </a:rPr>
              <a:t>السبيل ، والمشْهُور </a:t>
            </a:r>
            <a:r>
              <a:rPr lang="ar-IQ" sz="1800" b="1" dirty="0">
                <a:solidFill>
                  <a:srgbClr val="0070C0"/>
                </a:solidFill>
              </a:rPr>
              <a:t>أنَّ هذه الآية الكريمة في أحكام قُطَّاع الطَّريق، الذين يعرضون للنَّاس في القرى والبَوَادي، فيغصبونهم أموالهم، ويقتلونهم، ويُخيفونَهم، فيمتنع النَّاس من سُلُوك الطَّريق التي هم بها.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0"/>
            <a:ext cx="5040559"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9988471"/>
      </p:ext>
    </p:extLst>
  </p:cSld>
  <p:clrMapOvr>
    <a:masterClrMapping/>
  </p:clrMapOvr>
  <mc:AlternateContent xmlns:mc="http://schemas.openxmlformats.org/markup-compatibility/2006" xmlns:p14="http://schemas.microsoft.com/office/powerpoint/2010/main">
    <mc:Choice Requires="p14">
      <p:transition spd="slow" p14:dur="2000" advTm="16271"/>
    </mc:Choice>
    <mc:Fallback xmlns="">
      <p:transition spd="slow" advTm="1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رحلة">
  <a:themeElements>
    <a:clrScheme name="رحلة">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رحلة">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حلة">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224</TotalTime>
  <Words>871</Words>
  <Application>Microsoft Office PowerPoint</Application>
  <PresentationFormat>عرض على الشاشة (3:4)‏</PresentationFormat>
  <Paragraphs>13</Paragraphs>
  <Slides>10</Slides>
  <Notes>0</Notes>
  <HiddenSlides>0</HiddenSlides>
  <MMClips>10</MMClips>
  <ScaleCrop>false</ScaleCrop>
  <HeadingPairs>
    <vt:vector size="4" baseType="variant">
      <vt:variant>
        <vt:lpstr>نسق</vt:lpstr>
      </vt:variant>
      <vt:variant>
        <vt:i4>1</vt:i4>
      </vt:variant>
      <vt:variant>
        <vt:lpstr>عناوين الشرائح</vt:lpstr>
      </vt:variant>
      <vt:variant>
        <vt:i4>10</vt:i4>
      </vt:variant>
    </vt:vector>
  </HeadingPairs>
  <TitlesOfParts>
    <vt:vector size="11" baseType="lpstr">
      <vt:lpstr>رحلة</vt:lpstr>
      <vt:lpstr>الاعجاز التشريعي في القرآن الكريم  (المحاضرة الاولى) إعداد  أ. م . د .  بان حميد فرحان  محاضرة لطلبة المرحلة الرابعة – قسم علوم القرآن </vt:lpstr>
      <vt:lpstr>عرض تقديمي في PowerPoint</vt:lpstr>
      <vt:lpstr>عرض تقديمي في PowerPoint</vt:lpstr>
      <vt:lpstr>ومن أجل صيانة المُجتمع وسلامته، يُقرِّر التشريع القرآني الحفاظَ على الكليَّات الخمس </vt:lpstr>
      <vt:lpstr>1- الحفاظ على النفس:</vt:lpstr>
      <vt:lpstr>2-الحفاظ على العقل:</vt:lpstr>
      <vt:lpstr>3- الحفاظ على العرض:</vt:lpstr>
      <vt:lpstr>4- الحفاظ على الملكية:</vt:lpstr>
      <vt:lpstr>5- الحفاظ على النظام العام:</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الاعجاز التشريعي في القرآن الكريم  إعداد  أ.م.د بان حميد فرحان</dc:title>
  <dc:creator>HP</dc:creator>
  <cp:lastModifiedBy>Maher</cp:lastModifiedBy>
  <cp:revision>20</cp:revision>
  <dcterms:created xsi:type="dcterms:W3CDTF">2018-05-22T05:29:59Z</dcterms:created>
  <dcterms:modified xsi:type="dcterms:W3CDTF">2020-04-22T10:05:29Z</dcterms:modified>
</cp:coreProperties>
</file>