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615" autoAdjust="0"/>
    <p:restoredTop sz="86370" autoAdjust="0"/>
  </p:normalViewPr>
  <p:slideViewPr>
    <p:cSldViewPr snapToGrid="0">
      <p:cViewPr varScale="1">
        <p:scale>
          <a:sx n="73" d="100"/>
          <a:sy n="73" d="100"/>
        </p:scale>
        <p:origin x="-126" y="-144"/>
      </p:cViewPr>
      <p:guideLst>
        <p:guide orient="horz" pos="2160"/>
        <p:guide pos="3840"/>
      </p:guideLst>
    </p:cSldViewPr>
  </p:slideViewPr>
  <p:outlineViewPr>
    <p:cViewPr>
      <p:scale>
        <a:sx n="33" d="100"/>
        <a:sy n="33" d="100"/>
      </p:scale>
      <p:origin x="0" y="-691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DA95634-D3B5-447C-8F1E-2CCB935E3D9D}" type="datetimeFigureOut">
              <a:rPr lang="ar-IQ" smtClean="0"/>
              <a:t>04/09/1441</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1FF3821-E3A4-4552-8B45-29DB788CDB86}" type="slidenum">
              <a:rPr lang="ar-IQ" smtClean="0"/>
              <a:t>‹#›</a:t>
            </a:fld>
            <a:endParaRPr lang="ar-IQ"/>
          </a:p>
        </p:txBody>
      </p:sp>
    </p:spTree>
    <p:extLst>
      <p:ext uri="{BB962C8B-B14F-4D97-AF65-F5344CB8AC3E}">
        <p14:creationId xmlns:p14="http://schemas.microsoft.com/office/powerpoint/2010/main" val="16778292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01FF3821-E3A4-4552-8B45-29DB788CDB86}" type="slidenum">
              <a:rPr lang="ar-IQ" smtClean="0"/>
              <a:t>13</a:t>
            </a:fld>
            <a:endParaRPr lang="ar-IQ"/>
          </a:p>
        </p:txBody>
      </p:sp>
    </p:spTree>
    <p:extLst>
      <p:ext uri="{BB962C8B-B14F-4D97-AF65-F5344CB8AC3E}">
        <p14:creationId xmlns:p14="http://schemas.microsoft.com/office/powerpoint/2010/main" val="647303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4/26/2020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4/26/2020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smtClean="0"/>
              <a:t>المحاضرة الأولى</a:t>
            </a:r>
            <a:endParaRPr lang="ar-IQ" dirty="0"/>
          </a:p>
        </p:txBody>
      </p:sp>
      <p:sp>
        <p:nvSpPr>
          <p:cNvPr id="3" name="Subtitle 2"/>
          <p:cNvSpPr>
            <a:spLocks noGrp="1"/>
          </p:cNvSpPr>
          <p:nvPr>
            <p:ph type="subTitle" idx="1"/>
          </p:nvPr>
        </p:nvSpPr>
        <p:spPr/>
        <p:txBody>
          <a:bodyPr>
            <a:normAutofit/>
          </a:bodyPr>
          <a:lstStyle/>
          <a:p>
            <a:r>
              <a:rPr lang="ar-IQ" sz="6000" dirty="0" smtClean="0"/>
              <a:t>الصوت ماهيته وحدوثه</a:t>
            </a:r>
            <a:endParaRPr lang="ar-IQ" sz="6000" dirty="0"/>
          </a:p>
        </p:txBody>
      </p:sp>
    </p:spTree>
    <p:extLst>
      <p:ext uri="{BB962C8B-B14F-4D97-AF65-F5344CB8AC3E}">
        <p14:creationId xmlns:p14="http://schemas.microsoft.com/office/powerpoint/2010/main" val="190553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9452" y="2016690"/>
            <a:ext cx="10409130" cy="3785652"/>
          </a:xfrm>
          <a:prstGeom prst="rect">
            <a:avLst/>
          </a:prstGeom>
        </p:spPr>
        <p:txBody>
          <a:bodyPr wrap="square">
            <a:spAutoFit/>
          </a:bodyPr>
          <a:lstStyle/>
          <a:p>
            <a:pPr indent="194310" algn="just" rtl="1">
              <a:spcAft>
                <a:spcPts val="0"/>
              </a:spcAft>
              <a:tabLst>
                <a:tab pos="16510" algn="l"/>
                <a:tab pos="914400" algn="l"/>
                <a:tab pos="2865755" algn="ctr"/>
              </a:tabLst>
            </a:pPr>
            <a:r>
              <a:rPr lang="ar-SA" sz="2400" dirty="0" smtClean="0">
                <a:latin typeface="Calibri" panose="020F0502020204030204" pitchFamily="34" charset="0"/>
                <a:ea typeface="Calibri" panose="020F0502020204030204" pitchFamily="34" charset="0"/>
                <a:cs typeface="Traditional Arabic" panose="02020603050405020304" pitchFamily="18" charset="-78"/>
              </a:rPr>
              <a:t>والذي </a:t>
            </a:r>
            <a:r>
              <a:rPr lang="ar-SA" sz="2400" dirty="0">
                <a:latin typeface="Calibri" panose="020F0502020204030204" pitchFamily="34" charset="0"/>
                <a:ea typeface="Calibri" panose="020F0502020204030204" pitchFamily="34" charset="0"/>
                <a:cs typeface="Traditional Arabic" panose="02020603050405020304" pitchFamily="18" charset="-78"/>
              </a:rPr>
              <a:t>يهمنا هنا هو دلالته على(الصوت الكلامي)، أول من استعمله بهذا المعنى هو الخليل بن أحمد الفراهيدي، وتبعه تلميذه سيبويه ويستدل على أن مراده هو الصوت الكلامي بقوله:((</a:t>
            </a:r>
            <a:r>
              <a:rPr lang="ar-SA" sz="2400" b="1" dirty="0">
                <a:latin typeface="Calibri" panose="020F0502020204030204" pitchFamily="34" charset="0"/>
                <a:ea typeface="Calibri" panose="020F0502020204030204" pitchFamily="34" charset="0"/>
                <a:cs typeface="Traditional Arabic" panose="02020603050405020304" pitchFamily="18" charset="-78"/>
              </a:rPr>
              <a:t>فأصل حروف العربيّة تسعة وعشرون حرفاً:....وتكون خمسةً وثلاثين حرفاً بحروفٍ هنَّ فروعٌ ، وأصلها من التسعة والعشرين ، وهي كثيرةٌ يؤخذ بها وتُستَحسَنُ في قراءة القرآن والأشعار،.....،وتكون اثنين وأربعين حرفاً بحروفٍ غير مستَحسنةٍ ولا كثيرةٍ في لغةِ من تُرتَضى عربيتُه ، ولا تُستَحسَنُ في قراءةِ القرآن ولا في الشعر</a:t>
            </a:r>
            <a:r>
              <a:rPr lang="ar-SA" sz="2400" dirty="0">
                <a:latin typeface="Calibri" panose="020F0502020204030204" pitchFamily="34" charset="0"/>
                <a:ea typeface="Calibri" panose="020F0502020204030204" pitchFamily="34" charset="0"/>
                <a:cs typeface="Traditional Arabic" panose="02020603050405020304" pitchFamily="18" charset="-78"/>
              </a:rPr>
              <a:t>)) ، </a:t>
            </a:r>
            <a:r>
              <a:rPr lang="ar-SA" sz="2400" i="1" dirty="0">
                <a:latin typeface="Calibri" panose="020F0502020204030204" pitchFamily="34" charset="0"/>
                <a:ea typeface="Calibri" panose="020F0502020204030204" pitchFamily="34" charset="0"/>
                <a:cs typeface="Traditional Arabic" panose="02020603050405020304" pitchFamily="18" charset="-78"/>
              </a:rPr>
              <a:t>فكان تقسيمه للحروف على أصلية وفرعية دليل على أن مراده هو الصوت الكلامي المنطوق، فالحرف الأصلي عنده يقابل مصطلح (الفونيم) في الدراسات الحديثة، والحرف الفرعي يقابل مصطلح (الألفون)</a:t>
            </a:r>
            <a:r>
              <a:rPr lang="ar-SA" sz="2400" dirty="0">
                <a:latin typeface="Calibri" panose="020F0502020204030204" pitchFamily="34" charset="0"/>
                <a:ea typeface="Calibri" panose="020F0502020204030204" pitchFamily="34" charset="0"/>
                <a:cs typeface="Traditional Arabic" panose="02020603050405020304" pitchFamily="18" charset="-78"/>
              </a:rPr>
              <a:t> ، ((</a:t>
            </a:r>
            <a:r>
              <a:rPr lang="ar-SA" sz="2400" b="1" dirty="0">
                <a:latin typeface="Calibri" panose="020F0502020204030204" pitchFamily="34" charset="0"/>
                <a:ea typeface="Calibri" panose="020F0502020204030204" pitchFamily="34" charset="0"/>
                <a:cs typeface="Traditional Arabic" panose="02020603050405020304" pitchFamily="18" charset="-78"/>
              </a:rPr>
              <a:t>فالفونيم إذاً وحدة صوتية فكرية تتحقق في الكلام بحرف ملفوظ هو الألفون. وقد يكون للفونيم الواحد أكثر من شكل ملفوظ، أي أكثر من ألفون، مثلما هو الحال في النون الخفية التي تمثل في الحقيقة مجموعة من الأصوات الكلامية هي فروع من النون الأصلية</a:t>
            </a:r>
            <a:r>
              <a:rPr lang="ar-SA" sz="2400" dirty="0">
                <a:latin typeface="Calibri" panose="020F0502020204030204" pitchFamily="34" charset="0"/>
                <a:ea typeface="Calibri" panose="020F0502020204030204" pitchFamily="34" charset="0"/>
                <a:cs typeface="Traditional Arabic" panose="02020603050405020304" pitchFamily="18" charset="-78"/>
              </a:rPr>
              <a:t>.)) ، وهذا التعريف للفونيم قد اعتمده الدكتور مبارك مبارك في معجم المصطلحات الألسنية. فمصطلح الحرف الذي استعمله سيبويه يقابل مصطلح الفونيم في الدراسات الحديثة.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2814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4921" y="1621198"/>
            <a:ext cx="9720197" cy="4007507"/>
          </a:xfrm>
          <a:prstGeom prst="rect">
            <a:avLst/>
          </a:prstGeom>
        </p:spPr>
        <p:txBody>
          <a:bodyPr wrap="square">
            <a:spAutoFit/>
          </a:bodyPr>
          <a:lstStyle/>
          <a:p>
            <a:pPr indent="194310" algn="just" rtl="1">
              <a:lnSpc>
                <a:spcPct val="106000"/>
              </a:lnSpc>
              <a:spcAft>
                <a:spcPts val="0"/>
              </a:spcAft>
              <a:tabLst>
                <a:tab pos="16510" algn="l"/>
                <a:tab pos="914400" algn="l"/>
                <a:tab pos="2865755" algn="ctr"/>
              </a:tabLst>
            </a:pPr>
            <a:r>
              <a:rPr lang="ar-SA" sz="2400" dirty="0">
                <a:latin typeface="Calibri" panose="020F0502020204030204" pitchFamily="34" charset="0"/>
                <a:ea typeface="Calibri" panose="020F0502020204030204" pitchFamily="34" charset="0"/>
                <a:cs typeface="Traditional Arabic" panose="02020603050405020304" pitchFamily="18" charset="-78"/>
              </a:rPr>
              <a:t>أما في الدراسات الحديثة فقد جعل علماء اللغة المحدثون((</a:t>
            </a:r>
            <a:r>
              <a:rPr lang="ar-SA" sz="2400" b="1" dirty="0">
                <a:latin typeface="Calibri" panose="020F0502020204030204" pitchFamily="34" charset="0"/>
                <a:ea typeface="Calibri" panose="020F0502020204030204" pitchFamily="34" charset="0"/>
                <a:cs typeface="Traditional Arabic" panose="02020603050405020304" pitchFamily="18" charset="-78"/>
              </a:rPr>
              <a:t>مصطلح الحرف مساوياً لرمز الصوت ورسمه الكتابي،....فالحرف هو الصورة الرمزية الكتابية للصوت المنطوق المسموع</a:t>
            </a:r>
            <a:r>
              <a:rPr lang="ar-SA" sz="2400" dirty="0">
                <a:latin typeface="Calibri" panose="020F0502020204030204" pitchFamily="34" charset="0"/>
                <a:ea typeface="Calibri" panose="020F0502020204030204" pitchFamily="34" charset="0"/>
                <a:cs typeface="Traditional Arabic" panose="02020603050405020304" pitchFamily="18" charset="-78"/>
              </a:rPr>
              <a:t>)) ، فهو- الحرف – ينقل الصوت((</a:t>
            </a:r>
            <a:r>
              <a:rPr lang="ar-SA" sz="2400" b="1" dirty="0">
                <a:latin typeface="Calibri" panose="020F0502020204030204" pitchFamily="34" charset="0"/>
                <a:ea typeface="Calibri" panose="020F0502020204030204" pitchFamily="34" charset="0"/>
                <a:cs typeface="Traditional Arabic" panose="02020603050405020304" pitchFamily="18" charset="-78"/>
              </a:rPr>
              <a:t>من بعده الزماني إلى بعده المكاني</a:t>
            </a:r>
            <a:r>
              <a:rPr lang="ar-SA" sz="2400" dirty="0">
                <a:latin typeface="Calibri" panose="020F0502020204030204" pitchFamily="34" charset="0"/>
                <a:ea typeface="Calibri" panose="020F0502020204030204" pitchFamily="34" charset="0"/>
                <a:cs typeface="Traditional Arabic" panose="02020603050405020304" pitchFamily="18" charset="-78"/>
              </a:rPr>
              <a:t>)) ، لما يشغله الرمز الكتابي للصوت من حيزٍ عند الكتابة. لذلك كان وضع مصطلح الحرف مقابلاً لمصطلح الفونيم، أمراً يدعم الدرس الصوتي ويقلل من التباس مصطلحاته، خاصة مصطلحي الصوت والحرف، وحدّد الدكتور تمّام حسان العلاقة بينهما -اعتماداً على أن مصطلح الحرف مقابل لمصطلح الفونيم - بقوله((</a:t>
            </a:r>
            <a:r>
              <a:rPr lang="ar-SA" sz="2400" b="1" dirty="0">
                <a:latin typeface="Calibri" panose="020F0502020204030204" pitchFamily="34" charset="0"/>
                <a:ea typeface="Calibri" panose="020F0502020204030204" pitchFamily="34" charset="0"/>
                <a:cs typeface="Traditional Arabic" panose="02020603050405020304" pitchFamily="18" charset="-78"/>
              </a:rPr>
              <a:t>الفرق بين الصوت و بين الحرف هو فرقٌ ما بين العمل والنّظر، أو بين المثال والباب، أو بين أحد المفردات والقسم الذي ينتمي إليه)</a:t>
            </a:r>
            <a:r>
              <a:rPr lang="ar-SA" sz="2400" dirty="0">
                <a:latin typeface="Calibri" panose="020F0502020204030204" pitchFamily="34" charset="0"/>
                <a:ea typeface="Calibri" panose="020F0502020204030204" pitchFamily="34" charset="0"/>
                <a:cs typeface="Traditional Arabic" panose="02020603050405020304" pitchFamily="18" charset="-78"/>
              </a:rPr>
              <a:t>) ، لأن الحرف عنده هو((</a:t>
            </a:r>
            <a:r>
              <a:rPr lang="ar-SA" sz="2400" b="1" dirty="0">
                <a:latin typeface="Calibri" panose="020F0502020204030204" pitchFamily="34" charset="0"/>
                <a:ea typeface="Calibri" panose="020F0502020204030204" pitchFamily="34" charset="0"/>
                <a:cs typeface="Traditional Arabic" panose="02020603050405020304" pitchFamily="18" charset="-78"/>
              </a:rPr>
              <a:t>عنوان مجموعة من الأصوات، يجمعها نسب معين، فهو فكرة عقلية؛ لا عضلية وإذا كان الصوت مما يوجده المتكلم فإن الحرف مما يوجده الباحث</a:t>
            </a:r>
            <a:r>
              <a:rPr lang="ar-SA" sz="2400" dirty="0">
                <a:latin typeface="Calibri" panose="020F0502020204030204" pitchFamily="34" charset="0"/>
                <a:ea typeface="Calibri" panose="020F0502020204030204" pitchFamily="34" charset="0"/>
                <a:cs typeface="Traditional Arabic" panose="02020603050405020304" pitchFamily="18" charset="-78"/>
              </a:rPr>
              <a:t>)) ، أمّا الصوت فقد وصفه بأنه ((</a:t>
            </a:r>
            <a:r>
              <a:rPr lang="ar-SA" sz="2400" b="1" dirty="0">
                <a:latin typeface="Calibri" panose="020F0502020204030204" pitchFamily="34" charset="0"/>
                <a:ea typeface="Calibri" panose="020F0502020204030204" pitchFamily="34" charset="0"/>
                <a:cs typeface="Traditional Arabic" panose="02020603050405020304" pitchFamily="18" charset="-78"/>
              </a:rPr>
              <a:t>عمليةٌ نطقيةٌ تدخل في تجارب الحواس وعلى الأخص حاستي السمع والبصر. يؤديه الجهاز النطقي حركة، وتسمعه الأذن، وترى العين بعض حركات الجهاز النطقي حين أدائه)</a:t>
            </a:r>
            <a:r>
              <a:rPr lang="ar-SA" sz="2400" dirty="0">
                <a:latin typeface="Calibri" panose="020F0502020204030204" pitchFamily="34" charset="0"/>
                <a:ea typeface="Calibri" panose="020F0502020204030204" pitchFamily="34" charset="0"/>
                <a:cs typeface="Traditional Arabic" panose="02020603050405020304" pitchFamily="18" charset="-78"/>
              </a:rPr>
              <a:t>) ، وهو وصفٌ يجمع بين وصف الصوت في اللغة والاصطلاح.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8418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446" y="914401"/>
            <a:ext cx="9645041" cy="2830882"/>
          </a:xfrm>
        </p:spPr>
        <p:txBody>
          <a:bodyPr>
            <a:noAutofit/>
          </a:bodyPr>
          <a:lstStyle/>
          <a:p>
            <a:r>
              <a:rPr lang="ar-SA" sz="2400" u="sng" dirty="0" smtClean="0"/>
              <a:t>الصوت</a:t>
            </a:r>
            <a:r>
              <a:rPr lang="ar-SA" sz="2400" dirty="0"/>
              <a:t>: في اللغة:</a:t>
            </a:r>
            <a:r>
              <a:rPr lang="ar-SA" sz="2400" i="1" dirty="0"/>
              <a:t>الجرس يقال: صاتَ يصُوّتُ ويَصاتُ صوتاً، كله بمعنى نادى، يقال إذا صوّت بإنسان فدعاه، ويطلق على كل ناطقٍ من الناسِ والبهائمِ والطيرِ وغيرهم يقالُ صوَّت الإنسان وصوَّتَ الطائر وسمعتُ صوتَ البعير وغيره</a:t>
            </a:r>
            <a:r>
              <a:rPr lang="ar-SA" sz="2400" dirty="0"/>
              <a:t>، أمّا في الاصطلاح فيطلق على كل ((</a:t>
            </a:r>
            <a:r>
              <a:rPr lang="ar-SA" sz="2400" b="1" dirty="0"/>
              <a:t>ما خرج من الفم إن لم يشتمل على حرفٍ فهو صوتٌ</a:t>
            </a:r>
            <a:r>
              <a:rPr lang="ar-SA" sz="2400" dirty="0"/>
              <a:t>)) ،وهو تحديد يشابه تعريف ابن جني للصوت بأن ((</a:t>
            </a:r>
            <a:r>
              <a:rPr lang="ar-SA" sz="2400" b="1" dirty="0"/>
              <a:t>الصوت عرضٌ يخرج مع النّفس مستَطيلاً مُتّصِلاً ، حتى يعرض له في الحلق والفم والشفتين مقاطع تثنيه عن امتداده واستطالته ، فيسمى المقطع أينما عرض له حرفاً</a:t>
            </a:r>
            <a:r>
              <a:rPr lang="ar-SA" sz="2400" dirty="0"/>
              <a:t>)).</a:t>
            </a:r>
            <a:r>
              <a:rPr lang="en-US" sz="2400" dirty="0"/>
              <a:t/>
            </a:r>
            <a:br>
              <a:rPr lang="en-US" sz="2400" dirty="0"/>
            </a:br>
            <a:endParaRPr lang="ar-IQ" sz="2400" dirty="0"/>
          </a:p>
        </p:txBody>
      </p:sp>
      <p:sp>
        <p:nvSpPr>
          <p:cNvPr id="3" name="Text Placeholder 2"/>
          <p:cNvSpPr>
            <a:spLocks noGrp="1"/>
          </p:cNvSpPr>
          <p:nvPr>
            <p:ph type="body" idx="1"/>
          </p:nvPr>
        </p:nvSpPr>
        <p:spPr>
          <a:xfrm>
            <a:off x="1290181" y="3933733"/>
            <a:ext cx="9807879" cy="2141390"/>
          </a:xfrm>
        </p:spPr>
        <p:txBody>
          <a:bodyPr>
            <a:normAutofit/>
          </a:bodyPr>
          <a:lstStyle/>
          <a:p>
            <a:r>
              <a:rPr lang="ar-SA" dirty="0"/>
              <a:t>ووصف ابن سينا الصوت وصفاً مغايراً للوصف السابق، يتوافق ونظرته الفيزيائية والطبية للأصوات قال:((</a:t>
            </a:r>
            <a:r>
              <a:rPr lang="ar-SA" b="1" dirty="0"/>
              <a:t>أظنّ أن الصوت سببه القريب تموّج الهواء دفعه بسرعة وبقوّةٍ من أيِّ سبب كان، والذي يشترط فيه من أمر القرع عساه ألاَّ يكون سبباً كليّاً للصَّوت، بل كأنَّه سبب أكثريّ، ثمّ إن كان سبباً كليّاً فهو سبب بعيد، وليس السبب الملاصق لوجود الصوت</a:t>
            </a:r>
            <a:r>
              <a:rPr lang="ar-SA" dirty="0"/>
              <a:t>)) ، وبمثله قال أخوان الصفا.</a:t>
            </a:r>
            <a:endParaRPr lang="en-US" dirty="0"/>
          </a:p>
          <a:p>
            <a:endParaRPr lang="ar-IQ" dirty="0"/>
          </a:p>
        </p:txBody>
      </p:sp>
    </p:spTree>
    <p:extLst>
      <p:ext uri="{BB962C8B-B14F-4D97-AF65-F5344CB8AC3E}">
        <p14:creationId xmlns:p14="http://schemas.microsoft.com/office/powerpoint/2010/main" val="1725047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665962"/>
            <a:ext cx="6815669" cy="1866377"/>
          </a:xfrm>
        </p:spPr>
        <p:txBody>
          <a:bodyPr/>
          <a:lstStyle/>
          <a:p>
            <a:r>
              <a:rPr lang="ar-SA" sz="2000" dirty="0"/>
              <a:t>أمّا سيبويه فاستعمل مصطلح الصوت للدلالة على الجهر في وصفه للحرف المجهور ((</a:t>
            </a:r>
            <a:r>
              <a:rPr lang="ar-SA" sz="2000" b="1" dirty="0"/>
              <a:t>إنك لا تصل إلى تبيين المجهور إلا أن يدخله الصوت الذي يخرج من الصدر فالمجهور كلها هكذا يخرج صوتهن من الصدر</a:t>
            </a:r>
            <a:r>
              <a:rPr lang="ar-SA" sz="2000" dirty="0"/>
              <a:t>)) ، </a:t>
            </a:r>
            <a:r>
              <a:rPr lang="ar-SA" sz="2000" i="1" dirty="0"/>
              <a:t>في</a:t>
            </a:r>
            <a:r>
              <a:rPr lang="ar-SA" sz="2000" dirty="0"/>
              <a:t> </a:t>
            </a:r>
            <a:r>
              <a:rPr lang="ar-SA" sz="2000" i="1" dirty="0"/>
              <a:t>حين وصف الحرف المهموس بأنه يخرج بصوت الفم</a:t>
            </a:r>
            <a:r>
              <a:rPr lang="ar-SA" sz="2400" dirty="0"/>
              <a:t>.  </a:t>
            </a:r>
            <a:r>
              <a:rPr lang="en-US" sz="2400" dirty="0"/>
              <a:t/>
            </a:r>
            <a:br>
              <a:rPr lang="en-US" sz="2400" dirty="0"/>
            </a:br>
            <a:endParaRPr lang="ar-IQ" sz="2400" dirty="0"/>
          </a:p>
        </p:txBody>
      </p:sp>
      <p:sp>
        <p:nvSpPr>
          <p:cNvPr id="3" name="Subtitle 2"/>
          <p:cNvSpPr>
            <a:spLocks noGrp="1"/>
          </p:cNvSpPr>
          <p:nvPr>
            <p:ph type="subTitle" idx="1"/>
          </p:nvPr>
        </p:nvSpPr>
        <p:spPr/>
        <p:txBody>
          <a:bodyPr/>
          <a:lstStyle/>
          <a:p>
            <a:r>
              <a:rPr lang="ar-SA" sz="2400" dirty="0"/>
              <a:t>مما سبق نجد أن مصطلح الصوت عند علماء العربية الأوائل قد تأثر كثيراً بالمعنى اللغوي للكلمة، فلم يكن للوصف الفيزيائي للصوت أثر عند علماء اللغة وعلماء التجويد</a:t>
            </a:r>
            <a:r>
              <a:rPr lang="ar-SA" dirty="0"/>
              <a:t>.</a:t>
            </a:r>
            <a:endParaRPr lang="ar-IQ" dirty="0"/>
          </a:p>
        </p:txBody>
      </p:sp>
    </p:spTree>
    <p:extLst>
      <p:ext uri="{BB962C8B-B14F-4D97-AF65-F5344CB8AC3E}">
        <p14:creationId xmlns:p14="http://schemas.microsoft.com/office/powerpoint/2010/main" val="3274256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069" y="1255364"/>
            <a:ext cx="8158688" cy="2805192"/>
          </a:xfrm>
        </p:spPr>
        <p:txBody>
          <a:bodyPr>
            <a:noAutofit/>
          </a:bodyPr>
          <a:lstStyle/>
          <a:p>
            <a:r>
              <a:rPr lang="ar-SA" sz="2200" dirty="0"/>
              <a:t>وقد تأثر دارسوا الصوت المحدثون بوصف القدامى للصّوت فلم يزيدوا عليه إلا بضع مصطلحات كـ((</a:t>
            </a:r>
            <a:r>
              <a:rPr lang="ar-SA" sz="2200" b="1" dirty="0"/>
              <a:t>الوسط الناقل، وسرعة الصوت، وشدته، وارتفاعه، ونوعه)</a:t>
            </a:r>
            <a:r>
              <a:rPr lang="ar-SA" sz="2200" dirty="0"/>
              <a:t>) ، فنجد الدكتور إبراهيم أنيس يصف الصوت بأنه((</a:t>
            </a:r>
            <a:r>
              <a:rPr lang="ar-SA" sz="2200" b="1" dirty="0"/>
              <a:t>ظاهرة طبيعية ندرك أثرها دون أن ندرك كنهها. فقد أثبت علماء الصوت بتجارب لا يتطرق إليها الشك أن كل صوت مسموع يستلزم وجود جسم يهتز، على أن تلك الهزات لا تدرك بالعين في بعض الحالات</a:t>
            </a:r>
            <a:r>
              <a:rPr lang="ar-SA" sz="2200" dirty="0"/>
              <a:t>)) ، وهو وصف لم يخرج عمّا ذكره القدامى في وصف الصوت، فهو أقرب إلى أن يكون وصفاً فيزيائياً لكيفية حدوث الصوت من كونه وصفا لمصطلح لغوي.</a:t>
            </a:r>
            <a:r>
              <a:rPr lang="en-US" sz="2200" dirty="0"/>
              <a:t/>
            </a:r>
            <a:br>
              <a:rPr lang="en-US" sz="2200" dirty="0"/>
            </a:br>
            <a:endParaRPr lang="ar-IQ" sz="2200" dirty="0"/>
          </a:p>
        </p:txBody>
      </p:sp>
      <p:sp>
        <p:nvSpPr>
          <p:cNvPr id="3" name="Text Placeholder 2"/>
          <p:cNvSpPr>
            <a:spLocks noGrp="1"/>
          </p:cNvSpPr>
          <p:nvPr>
            <p:ph type="body" idx="1"/>
          </p:nvPr>
        </p:nvSpPr>
        <p:spPr/>
        <p:txBody>
          <a:bodyPr/>
          <a:lstStyle/>
          <a:p>
            <a:endParaRPr lang="ar-IQ"/>
          </a:p>
        </p:txBody>
      </p:sp>
    </p:spTree>
    <p:extLst>
      <p:ext uri="{BB962C8B-B14F-4D97-AF65-F5344CB8AC3E}">
        <p14:creationId xmlns:p14="http://schemas.microsoft.com/office/powerpoint/2010/main" val="1441020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2400" dirty="0"/>
              <a:t>الصوت ظاهرة طبيعية ندرك أثرها دون أن ندرك كنهها. فقد أثبت علماء الصوت بتجارب دقيقة أن كلّ صوت مسموع يستلزم وجود جسم يهتز لكن تلك الهزات لا تدرك بالعين في بعض الحالات. كما أثبتوا أن هزات مصدر الصوت تنتقل في وسط غازي أو سائل أو صلب حتى تصل إلى الأذن الإنسانية.</a:t>
            </a:r>
            <a:r>
              <a:rPr lang="en-US" sz="2400" dirty="0"/>
              <a:t/>
            </a:r>
            <a:br>
              <a:rPr lang="en-US" sz="2400" dirty="0"/>
            </a:br>
            <a:endParaRPr lang="ar-IQ" sz="2300" dirty="0"/>
          </a:p>
        </p:txBody>
      </p:sp>
      <p:sp>
        <p:nvSpPr>
          <p:cNvPr id="3" name="Content Placeholder 2"/>
          <p:cNvSpPr>
            <a:spLocks noGrp="1"/>
          </p:cNvSpPr>
          <p:nvPr>
            <p:ph idx="1"/>
          </p:nvPr>
        </p:nvSpPr>
        <p:spPr/>
        <p:txBody>
          <a:bodyPr>
            <a:normAutofit/>
          </a:bodyPr>
          <a:lstStyle/>
          <a:p>
            <a:r>
              <a:rPr lang="ar-SA" dirty="0"/>
              <a:t>والهواء هو الوسط الذي تنتقل خلاله الهزات في معظم الحالات، فخلاله تنتقل الهزات من مصدر الصوت في شكل موجات حتى تصل إلى الأذن بسرعة الصوت التي قدرها العلماء  بحوالي 332 متر في الثانية</a:t>
            </a:r>
            <a:r>
              <a:rPr lang="ar-SA" dirty="0" smtClean="0"/>
              <a:t>.</a:t>
            </a:r>
          </a:p>
          <a:p>
            <a:endParaRPr lang="en-US" dirty="0"/>
          </a:p>
          <a:p>
            <a:r>
              <a:rPr lang="ar-SA" dirty="0"/>
              <a:t>هذا ما يخص الصوت بشكل عام أما الصوت الإنساني أو الصوت اللغوي فهو ككل ينشأ من ذبذبات مصدرها في الغالب الحنجرة لدى الإنسان فعند اندفاع النفس من الرئتين يمر بالحنجرة فيحدث تلك الاهتزازات التي بعد صدورها من الفم أو الأنف ، تنتقل عن طريق الهواء الخارجي على شكل موجات حتى تصل إلى الأذن</a:t>
            </a:r>
            <a:r>
              <a:rPr lang="ar-SA" dirty="0" smtClean="0"/>
              <a:t>.</a:t>
            </a:r>
            <a:endParaRPr lang="en-US" dirty="0"/>
          </a:p>
        </p:txBody>
      </p:sp>
    </p:spTree>
    <p:extLst>
      <p:ext uri="{BB962C8B-B14F-4D97-AF65-F5344CB8AC3E}">
        <p14:creationId xmlns:p14="http://schemas.microsoft.com/office/powerpoint/2010/main" val="4118924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706" y="1752606"/>
            <a:ext cx="9582411" cy="2318353"/>
          </a:xfrm>
        </p:spPr>
        <p:txBody>
          <a:bodyPr>
            <a:normAutofit/>
          </a:bodyPr>
          <a:lstStyle/>
          <a:p>
            <a:r>
              <a:rPr lang="ar-SA" sz="1800" b="1" dirty="0"/>
              <a:t>فماهية حدوث الصوت تتلخص في:</a:t>
            </a:r>
            <a:r>
              <a:rPr lang="en-US" sz="2100" dirty="0"/>
              <a:t/>
            </a:r>
            <a:br>
              <a:rPr lang="en-US" sz="2100" dirty="0"/>
            </a:br>
            <a:r>
              <a:rPr lang="ar-SA" sz="2100" b="1" dirty="0"/>
              <a:t>مصدر للصوت ـــــــــــــــــــــــــــــــــــــــ  وسط ناقل للذبذبات الصوتية </a:t>
            </a:r>
            <a:r>
              <a:rPr lang="ar-SA" sz="2100" b="1" dirty="0" smtClean="0"/>
              <a:t>ـــــــــــــــــــــــــــــــــــــــ  </a:t>
            </a:r>
            <a:r>
              <a:rPr lang="ar-SA" sz="2100" b="1" dirty="0"/>
              <a:t>أداة لفهم </a:t>
            </a:r>
            <a:r>
              <a:rPr lang="ar-SA" sz="2100" b="1" dirty="0" smtClean="0"/>
              <a:t>الأصوات(الأوتار </a:t>
            </a:r>
            <a:r>
              <a:rPr lang="ar-SA" sz="2100" b="1" dirty="0"/>
              <a:t>الصوتية)              </a:t>
            </a:r>
            <a:r>
              <a:rPr lang="ar-SA" sz="2100" b="1" dirty="0" smtClean="0"/>
              <a:t>  </a:t>
            </a:r>
            <a:r>
              <a:rPr lang="ar-SA" sz="2100" b="1" dirty="0"/>
              <a:t>(هواء أو سائل أو صلب)                     </a:t>
            </a:r>
            <a:r>
              <a:rPr lang="ar-SA" sz="2100" b="1" dirty="0" smtClean="0"/>
              <a:t>        </a:t>
            </a:r>
            <a:r>
              <a:rPr lang="ar-SA" sz="2100" b="1" dirty="0"/>
              <a:t>(الأذن)</a:t>
            </a:r>
            <a:r>
              <a:rPr lang="en-US" sz="2100" dirty="0"/>
              <a:t/>
            </a:r>
            <a:br>
              <a:rPr lang="en-US" sz="2100" dirty="0"/>
            </a:br>
            <a:r>
              <a:rPr lang="ar-SA" sz="2100" b="1" dirty="0"/>
              <a:t> </a:t>
            </a:r>
            <a:r>
              <a:rPr lang="en-US" sz="2100" dirty="0"/>
              <a:t/>
            </a:r>
            <a:br>
              <a:rPr lang="en-US" sz="2100" dirty="0"/>
            </a:br>
            <a:endParaRPr lang="ar-IQ" sz="2100" dirty="0"/>
          </a:p>
        </p:txBody>
      </p:sp>
      <p:sp>
        <p:nvSpPr>
          <p:cNvPr id="3" name="Text Placeholder 2"/>
          <p:cNvSpPr>
            <a:spLocks noGrp="1"/>
          </p:cNvSpPr>
          <p:nvPr>
            <p:ph type="body" idx="1"/>
          </p:nvPr>
        </p:nvSpPr>
        <p:spPr>
          <a:xfrm>
            <a:off x="2015067" y="4471792"/>
            <a:ext cx="8158690" cy="328806"/>
          </a:xfrm>
        </p:spPr>
        <p:txBody>
          <a:bodyPr>
            <a:normAutofit fontScale="77500" lnSpcReduction="20000"/>
          </a:bodyPr>
          <a:lstStyle/>
          <a:p>
            <a:endParaRPr lang="ar-IQ" dirty="0"/>
          </a:p>
        </p:txBody>
      </p:sp>
    </p:spTree>
    <p:extLst>
      <p:ext uri="{BB962C8B-B14F-4D97-AF65-F5344CB8AC3E}">
        <p14:creationId xmlns:p14="http://schemas.microsoft.com/office/powerpoint/2010/main" val="232019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028172"/>
          </a:xfrm>
        </p:spPr>
        <p:txBody>
          <a:bodyPr/>
          <a:lstStyle/>
          <a:p>
            <a:r>
              <a:rPr lang="ar-SA" b="1" dirty="0"/>
              <a:t>دور السمع في إدراك </a:t>
            </a:r>
            <a:r>
              <a:rPr lang="ar-SA" b="1" dirty="0" smtClean="0"/>
              <a:t>الصوت</a:t>
            </a:r>
            <a:endParaRPr lang="ar-IQ" dirty="0"/>
          </a:p>
        </p:txBody>
      </p:sp>
      <p:sp>
        <p:nvSpPr>
          <p:cNvPr id="3" name="Text Placeholder 2"/>
          <p:cNvSpPr>
            <a:spLocks noGrp="1"/>
          </p:cNvSpPr>
          <p:nvPr>
            <p:ph type="body" idx="1"/>
          </p:nvPr>
        </p:nvSpPr>
        <p:spPr>
          <a:xfrm>
            <a:off x="563671" y="3745283"/>
            <a:ext cx="10784910" cy="1769299"/>
          </a:xfrm>
        </p:spPr>
        <p:txBody>
          <a:bodyPr>
            <a:normAutofit/>
          </a:bodyPr>
          <a:lstStyle/>
          <a:p>
            <a:endParaRPr lang="ar-SA" dirty="0" smtClean="0"/>
          </a:p>
          <a:p>
            <a:r>
              <a:rPr lang="ar-SA" dirty="0" smtClean="0"/>
              <a:t>تصدر </a:t>
            </a:r>
            <a:r>
              <a:rPr lang="ar-SA" dirty="0"/>
              <a:t>الأصوات من الإنسان فتنتقل في الهواء الخارجي المحيط بنا على شكل موجات حتى تصل إلى الأذن الإنسانية، ومنها الى المخ فتترجم هناك وتفسر . فالسمع هو الحاسة الطبيعية التي لابد منها لفهم تلك الأصوات.</a:t>
            </a:r>
            <a:endParaRPr lang="en-US" dirty="0"/>
          </a:p>
          <a:p>
            <a:endParaRPr lang="ar-IQ" dirty="0"/>
          </a:p>
        </p:txBody>
      </p:sp>
    </p:spTree>
    <p:extLst>
      <p:ext uri="{BB962C8B-B14F-4D97-AF65-F5344CB8AC3E}">
        <p14:creationId xmlns:p14="http://schemas.microsoft.com/office/powerpoint/2010/main" val="1505034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2600" dirty="0"/>
              <a:t>فالسمع يسبق نموه ونشأته نمو الكلام والنطقن فالسمع أقوى من الحواس الأخرى وأعم نفعا للإنسان من بعض الحواس الأخرى، ويمكن إدراك مزايا السمع من النقاط الأتية:</a:t>
            </a:r>
            <a:endParaRPr lang="ar-IQ" sz="2600" dirty="0"/>
          </a:p>
        </p:txBody>
      </p:sp>
      <p:sp>
        <p:nvSpPr>
          <p:cNvPr id="3" name="Content Placeholder 2"/>
          <p:cNvSpPr>
            <a:spLocks noGrp="1"/>
          </p:cNvSpPr>
          <p:nvPr>
            <p:ph idx="1"/>
          </p:nvPr>
        </p:nvSpPr>
        <p:spPr>
          <a:xfrm>
            <a:off x="1295401" y="2868460"/>
            <a:ext cx="9601196" cy="3007408"/>
          </a:xfrm>
        </p:spPr>
        <p:txBody>
          <a:bodyPr/>
          <a:lstStyle/>
          <a:p>
            <a:pPr lvl="0"/>
            <a:r>
              <a:rPr lang="ar-SA" dirty="0" smtClean="0"/>
              <a:t>إدراك الصوت عن طريق السمع يدع سائر الأعضاء حرة طليقة، الأمر الذي يمكن الإنسان من  استعمال باقي الحواس في وظائف أخرى مع استمرار عملية السمع.</a:t>
            </a:r>
            <a:endParaRPr lang="en-US" dirty="0" smtClean="0"/>
          </a:p>
          <a:p>
            <a:pPr lvl="0"/>
            <a:r>
              <a:rPr lang="ar-SA" dirty="0" smtClean="0"/>
              <a:t>للسمع </a:t>
            </a:r>
            <a:r>
              <a:rPr lang="ar-SA" dirty="0"/>
              <a:t>ميزة أخرى أنه يمكن عن طريق السمع إدراك الأصوات من مسافة قد لا يستطيع النظر أن يدركها .</a:t>
            </a:r>
            <a:endParaRPr lang="en-US" dirty="0"/>
          </a:p>
          <a:p>
            <a:r>
              <a:rPr lang="ar-SA" dirty="0"/>
              <a:t>والميزة الأخرى للسمع هي أنها تعمل ليلا ونهارا في الظلام والنور</a:t>
            </a:r>
            <a:endParaRPr lang="ar-IQ" dirty="0"/>
          </a:p>
        </p:txBody>
      </p:sp>
    </p:spTree>
    <p:extLst>
      <p:ext uri="{BB962C8B-B14F-4D97-AF65-F5344CB8AC3E}">
        <p14:creationId xmlns:p14="http://schemas.microsoft.com/office/powerpoint/2010/main" val="4268340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898854"/>
          </a:xfrm>
        </p:spPr>
        <p:txBody>
          <a:bodyPr>
            <a:noAutofit/>
          </a:bodyPr>
          <a:lstStyle/>
          <a:p>
            <a:r>
              <a:rPr lang="ar-SA" sz="2000" dirty="0"/>
              <a:t>من أجل ذلك أصبحت حاسة السمع هي الأصل في الفهم والإفهام ، وهي العماد في نمو العقل والأساس في كل ثقافة ، لذلك </a:t>
            </a:r>
            <a:r>
              <a:rPr lang="en-US" sz="2000" dirty="0"/>
              <a:t/>
            </a:r>
            <a:br>
              <a:rPr lang="en-US" sz="2000" dirty="0"/>
            </a:br>
            <a:r>
              <a:rPr lang="ar-SA" sz="2000" dirty="0" smtClean="0"/>
              <a:t>وصفها </a:t>
            </a:r>
            <a:r>
              <a:rPr lang="ar-SA" sz="2000" b="1" dirty="0"/>
              <a:t>ابن خلدون </a:t>
            </a:r>
            <a:r>
              <a:rPr lang="ar-SA" sz="2000" dirty="0"/>
              <a:t>في مقدمته بقوله ( السمع أبو الملكات الإنسانية) ، فالصوت هو الأساس في كل شيء في الحياة وما الكتابة إلا وسيلة ناقصة لتصوير الصوت المنطوق على شكل لغة.</a:t>
            </a:r>
            <a:r>
              <a:rPr lang="en-US" sz="2000" dirty="0"/>
              <a:t/>
            </a:r>
            <a:br>
              <a:rPr lang="en-US" sz="2000" dirty="0"/>
            </a:br>
            <a:endParaRPr lang="ar-IQ" sz="2000" dirty="0"/>
          </a:p>
        </p:txBody>
      </p:sp>
      <p:sp>
        <p:nvSpPr>
          <p:cNvPr id="3" name="Content Placeholder 2"/>
          <p:cNvSpPr>
            <a:spLocks noGrp="1"/>
          </p:cNvSpPr>
          <p:nvPr>
            <p:ph idx="1"/>
          </p:nvPr>
        </p:nvSpPr>
        <p:spPr>
          <a:xfrm>
            <a:off x="1295401" y="2880986"/>
            <a:ext cx="9601196" cy="2994882"/>
          </a:xfrm>
        </p:spPr>
        <p:txBody>
          <a:bodyPr/>
          <a:lstStyle/>
          <a:p>
            <a:pPr marL="0" indent="0">
              <a:buNone/>
            </a:pPr>
            <a:r>
              <a:rPr lang="ar-SA" dirty="0" smtClean="0"/>
              <a:t>     وتتألف أداة السمع التي هي الأذن من ثلاثة أقسام هي:</a:t>
            </a:r>
            <a:endParaRPr lang="en-US" dirty="0"/>
          </a:p>
          <a:p>
            <a:r>
              <a:rPr lang="ar-SA" dirty="0" smtClean="0"/>
              <a:t>الأذن </a:t>
            </a:r>
            <a:r>
              <a:rPr lang="ar-SA" dirty="0"/>
              <a:t>الخارجية : وتتألف من صيوان الأذن وصماخ الأذن وتنتهي بطبلة الأذن.</a:t>
            </a:r>
            <a:endParaRPr lang="en-US" dirty="0"/>
          </a:p>
          <a:p>
            <a:r>
              <a:rPr lang="ar-SA" dirty="0" smtClean="0"/>
              <a:t>الأذن </a:t>
            </a:r>
            <a:r>
              <a:rPr lang="ar-SA" dirty="0"/>
              <a:t>الوسطى : وتتألف من ثلاث عظام صغيرة تعرف بالمطرقة والسندان والركاب.</a:t>
            </a:r>
            <a:endParaRPr lang="en-US" dirty="0"/>
          </a:p>
          <a:p>
            <a:r>
              <a:rPr lang="ar-SA" dirty="0" smtClean="0"/>
              <a:t>الأذن </a:t>
            </a:r>
            <a:r>
              <a:rPr lang="ar-SA" dirty="0"/>
              <a:t>الداخلية : وفي هذا الجزء الأعضاء الحقيقية للسمع التي هي عبارة عن ألياف العصب السمعي التي تنتشر في السائل التيهي الموجود داخل قوقعة الأذن.</a:t>
            </a:r>
            <a:endParaRPr lang="en-US" dirty="0"/>
          </a:p>
          <a:p>
            <a:endParaRPr lang="ar-IQ" dirty="0"/>
          </a:p>
        </p:txBody>
      </p:sp>
    </p:spTree>
    <p:extLst>
      <p:ext uri="{BB962C8B-B14F-4D97-AF65-F5344CB8AC3E}">
        <p14:creationId xmlns:p14="http://schemas.microsoft.com/office/powerpoint/2010/main" val="495238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3201561"/>
          </a:xfrm>
        </p:spPr>
        <p:txBody>
          <a:bodyPr>
            <a:normAutofit/>
          </a:bodyPr>
          <a:lstStyle/>
          <a:p>
            <a:r>
              <a:rPr lang="ar-SA" sz="2800" dirty="0"/>
              <a:t>فعندما يحدث الصوت الذبذبات الصوتية التي تنتقل في الهواء فيستقبلها صيوان الأذن ثم تمر من القناة السمعية لتصل الى طبلة الأذن التي تهتز اهتزازات تناسب الذبذبات الموجودة في الهواء ، ثم تصل هذه الاهتزازات الى السائل التيهي بواسطة عظام الأذن الوسطى فتنتقل هذه الذبذبات الى النهايات العصبية السمعية ومنها الى المخ الذي يقوم بترجمة هذه الذببات الى ما يقابلها </a:t>
            </a:r>
            <a:r>
              <a:rPr lang="ar-SA" sz="2800" dirty="0" smtClean="0"/>
              <a:t>.</a:t>
            </a:r>
            <a:r>
              <a:rPr lang="en-US" sz="2800" dirty="0" smtClean="0"/>
              <a:t/>
            </a:r>
            <a:br>
              <a:rPr lang="en-US" sz="2800" dirty="0" smtClean="0"/>
            </a:br>
            <a:r>
              <a:rPr lang="en-US" sz="2800" dirty="0"/>
              <a:t/>
            </a:r>
            <a:br>
              <a:rPr lang="en-US" sz="2800" dirty="0"/>
            </a:br>
            <a:endParaRPr lang="ar-IQ" sz="2400" dirty="0"/>
          </a:p>
        </p:txBody>
      </p:sp>
      <p:sp>
        <p:nvSpPr>
          <p:cNvPr id="3" name="Text Placeholder 2"/>
          <p:cNvSpPr>
            <a:spLocks noGrp="1"/>
          </p:cNvSpPr>
          <p:nvPr>
            <p:ph type="body" idx="1"/>
          </p:nvPr>
        </p:nvSpPr>
        <p:spPr>
          <a:xfrm>
            <a:off x="1303868" y="4045907"/>
            <a:ext cx="9592732" cy="2229633"/>
          </a:xfrm>
        </p:spPr>
        <p:txBody>
          <a:bodyPr>
            <a:normAutofit fontScale="55000" lnSpcReduction="20000"/>
          </a:bodyPr>
          <a:lstStyle/>
          <a:p>
            <a:endParaRPr lang="ar-SA" sz="2400" dirty="0" smtClean="0"/>
          </a:p>
          <a:p>
            <a:r>
              <a:rPr lang="ar-SA" sz="4400" dirty="0" smtClean="0"/>
              <a:t>فالمخ </a:t>
            </a:r>
            <a:r>
              <a:rPr lang="ar-SA" sz="4400" dirty="0"/>
              <a:t>يحتفظ بصورة صوتية (هي عبارة عن الشكل الموجي الذي يؤلف هذا الصوت) ، فعندما يسمع المخ أي صوت يذهب الى الصور الصوتية المحفوظة فيه ليقابل الشكل الموجي الذي سمعه بالصور الصوتية المحفوظة فيه ، وبهذه الطريقة تتم عملية السمع لدى أغلب الكائنات الحية.</a:t>
            </a:r>
            <a:r>
              <a:rPr lang="en-US" sz="4400" dirty="0"/>
              <a:t/>
            </a:r>
            <a:br>
              <a:rPr lang="en-US" sz="4400" dirty="0"/>
            </a:br>
            <a:r>
              <a:rPr lang="ar-SA" sz="4400" dirty="0"/>
              <a:t> </a:t>
            </a:r>
            <a:r>
              <a:rPr lang="en-US" sz="4400" dirty="0"/>
              <a:t/>
            </a:r>
            <a:br>
              <a:rPr lang="en-US" sz="4400" dirty="0"/>
            </a:br>
            <a:endParaRPr lang="ar-IQ" sz="4400" dirty="0"/>
          </a:p>
        </p:txBody>
      </p:sp>
    </p:spTree>
    <p:extLst>
      <p:ext uri="{BB962C8B-B14F-4D97-AF65-F5344CB8AC3E}">
        <p14:creationId xmlns:p14="http://schemas.microsoft.com/office/powerpoint/2010/main" val="2755269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صورة لأذن الإنسان كجهاز سمع‬‎"/>
          <p:cNvPicPr/>
          <p:nvPr/>
        </p:nvPicPr>
        <p:blipFill>
          <a:blip r:embed="rId2">
            <a:extLst>
              <a:ext uri="{28A0092B-C50C-407E-A947-70E740481C1C}">
                <a14:useLocalDpi xmlns:a14="http://schemas.microsoft.com/office/drawing/2010/main" val="0"/>
              </a:ext>
            </a:extLst>
          </a:blip>
          <a:srcRect/>
          <a:stretch>
            <a:fillRect/>
          </a:stretch>
        </p:blipFill>
        <p:spPr bwMode="auto">
          <a:xfrm>
            <a:off x="2505205" y="1102291"/>
            <a:ext cx="6889316" cy="4647156"/>
          </a:xfrm>
          <a:prstGeom prst="rect">
            <a:avLst/>
          </a:prstGeom>
          <a:noFill/>
          <a:ln>
            <a:noFill/>
          </a:ln>
        </p:spPr>
      </p:pic>
    </p:spTree>
    <p:extLst>
      <p:ext uri="{BB962C8B-B14F-4D97-AF65-F5344CB8AC3E}">
        <p14:creationId xmlns:p14="http://schemas.microsoft.com/office/powerpoint/2010/main" val="3595014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SA" sz="3600" b="1" dirty="0"/>
              <a:t>المحاضرة الثانية</a:t>
            </a:r>
            <a:r>
              <a:rPr lang="en-US" sz="3600" dirty="0"/>
              <a:t/>
            </a:r>
            <a:br>
              <a:rPr lang="en-US" sz="3600" dirty="0"/>
            </a:br>
            <a:r>
              <a:rPr lang="ar-SA" sz="3600" b="1" dirty="0"/>
              <a:t>الفرق بين مصطلحي الحرف </a:t>
            </a:r>
            <a:r>
              <a:rPr lang="ar-SA" sz="3600" b="1" dirty="0" smtClean="0"/>
              <a:t>والصوت</a:t>
            </a:r>
            <a:endParaRPr lang="ar-IQ" sz="3600" dirty="0"/>
          </a:p>
        </p:txBody>
      </p:sp>
      <p:sp>
        <p:nvSpPr>
          <p:cNvPr id="3" name="Content Placeholder 2"/>
          <p:cNvSpPr>
            <a:spLocks noGrp="1"/>
          </p:cNvSpPr>
          <p:nvPr>
            <p:ph idx="1"/>
          </p:nvPr>
        </p:nvSpPr>
        <p:spPr/>
        <p:txBody>
          <a:bodyPr/>
          <a:lstStyle/>
          <a:p>
            <a:pPr algn="just"/>
            <a:endParaRPr lang="ar-SA" sz="3200" dirty="0" smtClean="0"/>
          </a:p>
          <a:p>
            <a:pPr algn="just"/>
            <a:r>
              <a:rPr lang="ar-SA" sz="3200" u="sng" dirty="0" smtClean="0"/>
              <a:t>الحرف</a:t>
            </a:r>
            <a:r>
              <a:rPr lang="ar-SA" sz="3200" dirty="0"/>
              <a:t>: لغة: </a:t>
            </a:r>
            <a:r>
              <a:rPr lang="ar-SA" sz="3200" i="1" dirty="0"/>
              <a:t>حدُّ كل شيءٍ وناحيتُه وسميت الناقة الضامرة حرفاً</a:t>
            </a:r>
            <a:r>
              <a:rPr lang="ar-SA" sz="3200" dirty="0"/>
              <a:t>.أما في الاصطلاح فلها معانٍ متعددة فهي تعني(حروف المعجم،والمقطع الصوتي، والكلمة، والوحدة اللغوية، والجملة، واللهجة، والحافة أو الطرف، والصوت الكلامي)  وقد بين الدكتور عبد المنعم الناصر هذه المعاني واستعمالها عند سيبويه.</a:t>
            </a:r>
            <a:endParaRPr lang="en-US" sz="3200" dirty="0"/>
          </a:p>
          <a:p>
            <a:endParaRPr lang="ar-IQ" dirty="0"/>
          </a:p>
        </p:txBody>
      </p:sp>
    </p:spTree>
    <p:extLst>
      <p:ext uri="{BB962C8B-B14F-4D97-AF65-F5344CB8AC3E}">
        <p14:creationId xmlns:p14="http://schemas.microsoft.com/office/powerpoint/2010/main" val="30419567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649</TotalTime>
  <Words>1268</Words>
  <Application>Microsoft Office PowerPoint</Application>
  <PresentationFormat>Custom</PresentationFormat>
  <Paragraphs>33</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Organic</vt:lpstr>
      <vt:lpstr>المحاضرة الأولى</vt:lpstr>
      <vt:lpstr>الصوت ظاهرة طبيعية ندرك أثرها دون أن ندرك كنهها. فقد أثبت علماء الصوت بتجارب دقيقة أن كلّ صوت مسموع يستلزم وجود جسم يهتز لكن تلك الهزات لا تدرك بالعين في بعض الحالات. كما أثبتوا أن هزات مصدر الصوت تنتقل في وسط غازي أو سائل أو صلب حتى تصل إلى الأذن الإنسانية. </vt:lpstr>
      <vt:lpstr>فماهية حدوث الصوت تتلخص في: مصدر للصوت ـــــــــــــــــــــــــــــــــــــــ  وسط ناقل للذبذبات الصوتية ـــــــــــــــــــــــــــــــــــــــ  أداة لفهم الأصوات(الأوتار الصوتية)                (هواء أو سائل أو صلب)                             (الأذن)   </vt:lpstr>
      <vt:lpstr>دور السمع في إدراك الصوت</vt:lpstr>
      <vt:lpstr>فالسمع يسبق نموه ونشأته نمو الكلام والنطقن فالسمع أقوى من الحواس الأخرى وأعم نفعا للإنسان من بعض الحواس الأخرى، ويمكن إدراك مزايا السمع من النقاط الأتية:</vt:lpstr>
      <vt:lpstr>من أجل ذلك أصبحت حاسة السمع هي الأصل في الفهم والإفهام ، وهي العماد في نمو العقل والأساس في كل ثقافة ، لذلك  وصفها ابن خلدون في مقدمته بقوله ( السمع أبو الملكات الإنسانية) ، فالصوت هو الأساس في كل شيء في الحياة وما الكتابة إلا وسيلة ناقصة لتصوير الصوت المنطوق على شكل لغة. </vt:lpstr>
      <vt:lpstr>فعندما يحدث الصوت الذبذبات الصوتية التي تنتقل في الهواء فيستقبلها صيوان الأذن ثم تمر من القناة السمعية لتصل الى طبلة الأذن التي تهتز اهتزازات تناسب الذبذبات الموجودة في الهواء ، ثم تصل هذه الاهتزازات الى السائل التيهي بواسطة عظام الأذن الوسطى فتنتقل هذه الذبذبات الى النهايات العصبية السمعية ومنها الى المخ الذي يقوم بترجمة هذه الذببات الى ما يقابلها .  </vt:lpstr>
      <vt:lpstr>PowerPoint Presentation</vt:lpstr>
      <vt:lpstr>المحاضرة الثانية الفرق بين مصطلحي الحرف والصوت</vt:lpstr>
      <vt:lpstr>PowerPoint Presentation</vt:lpstr>
      <vt:lpstr>PowerPoint Presentation</vt:lpstr>
      <vt:lpstr>الصوت: في اللغة:الجرس يقال: صاتَ يصُوّتُ ويَصاتُ صوتاً، كله بمعنى نادى، يقال إذا صوّت بإنسان فدعاه، ويطلق على كل ناطقٍ من الناسِ والبهائمِ والطيرِ وغيرهم يقالُ صوَّت الإنسان وصوَّتَ الطائر وسمعتُ صوتَ البعير وغيره، أمّا في الاصطلاح فيطلق على كل ((ما خرج من الفم إن لم يشتمل على حرفٍ فهو صوتٌ)) ،وهو تحديد يشابه تعريف ابن جني للصوت بأن ((الصوت عرضٌ يخرج مع النّفس مستَطيلاً مُتّصِلاً ، حتى يعرض له في الحلق والفم والشفتين مقاطع تثنيه عن امتداده واستطالته ، فيسمى المقطع أينما عرض له حرفاً)). </vt:lpstr>
      <vt:lpstr>أمّا سيبويه فاستعمل مصطلح الصوت للدلالة على الجهر في وصفه للحرف المجهور ((إنك لا تصل إلى تبيين المجهور إلا أن يدخله الصوت الذي يخرج من الصدر فالمجهور كلها هكذا يخرج صوتهن من الصدر)) ، في حين وصف الحرف المهموس بأنه يخرج بصوت الفم.   </vt:lpstr>
      <vt:lpstr>وقد تأثر دارسوا الصوت المحدثون بوصف القدامى للصّوت فلم يزيدوا عليه إلا بضع مصطلحات كـ((الوسط الناقل، وسرعة الصوت، وشدته، وارتفاعه، ونوعه)) ، فنجد الدكتور إبراهيم أنيس يصف الصوت بأنه((ظاهرة طبيعية ندرك أثرها دون أن ندرك كنهها. فقد أثبت علماء الصوت بتجارب لا يتطرق إليها الشك أن كل صوت مسموع يستلزم وجود جسم يهتز، على أن تلك الهزات لا تدرك بالعين في بعض الحالات)) ، وهو وصف لم يخرج عمّا ذكره القدامى في وصف الصوت، فهو أقرب إلى أن يكون وصفاً فيزيائياً لكيفية حدوث الصوت من كونه وصفا لمصطلح لغوي.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الأولى</dc:title>
  <dc:creator>hp</dc:creator>
  <cp:lastModifiedBy>user</cp:lastModifiedBy>
  <cp:revision>8</cp:revision>
  <dcterms:created xsi:type="dcterms:W3CDTF">2018-10-14T19:32:05Z</dcterms:created>
  <dcterms:modified xsi:type="dcterms:W3CDTF">2020-04-26T19:04:37Z</dcterms:modified>
</cp:coreProperties>
</file>