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7398D-A979-4197-A5ED-2828D4C9C32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32506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7398D-A979-4197-A5ED-2828D4C9C32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392671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7398D-A979-4197-A5ED-2828D4C9C32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364457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7398D-A979-4197-A5ED-2828D4C9C32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20225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7398D-A979-4197-A5ED-2828D4C9C32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90605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7398D-A979-4197-A5ED-2828D4C9C32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203835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7398D-A979-4197-A5ED-2828D4C9C32C}"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79329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7398D-A979-4197-A5ED-2828D4C9C32C}"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399474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7398D-A979-4197-A5ED-2828D4C9C32C}"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371599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7398D-A979-4197-A5ED-2828D4C9C32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209974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7398D-A979-4197-A5ED-2828D4C9C32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65185-41AE-4357-8D31-FC3F24BB75BC}" type="slidenum">
              <a:rPr lang="en-US" smtClean="0"/>
              <a:t>‹#›</a:t>
            </a:fld>
            <a:endParaRPr lang="en-US"/>
          </a:p>
        </p:txBody>
      </p:sp>
    </p:spTree>
    <p:extLst>
      <p:ext uri="{BB962C8B-B14F-4D97-AF65-F5344CB8AC3E}">
        <p14:creationId xmlns:p14="http://schemas.microsoft.com/office/powerpoint/2010/main" val="81480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7398D-A979-4197-A5ED-2828D4C9C32C}"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65185-41AE-4357-8D31-FC3F24BB75BC}" type="slidenum">
              <a:rPr lang="en-US" smtClean="0"/>
              <a:t>‹#›</a:t>
            </a:fld>
            <a:endParaRPr lang="en-US"/>
          </a:p>
        </p:txBody>
      </p:sp>
    </p:spTree>
    <p:extLst>
      <p:ext uri="{BB962C8B-B14F-4D97-AF65-F5344CB8AC3E}">
        <p14:creationId xmlns:p14="http://schemas.microsoft.com/office/powerpoint/2010/main" val="342054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النظريات الجيوبوليتكية </a:t>
            </a:r>
            <a:endParaRPr lang="en-US" dirty="0"/>
          </a:p>
        </p:txBody>
      </p:sp>
      <p:sp>
        <p:nvSpPr>
          <p:cNvPr id="3" name="Subtitle 2"/>
          <p:cNvSpPr>
            <a:spLocks noGrp="1"/>
          </p:cNvSpPr>
          <p:nvPr>
            <p:ph type="subTitle" idx="1"/>
          </p:nvPr>
        </p:nvSpPr>
        <p:spPr/>
        <p:txBody>
          <a:bodyPr/>
          <a:lstStyle/>
          <a:p>
            <a:r>
              <a:rPr lang="ar-IQ" dirty="0" smtClean="0"/>
              <a:t>ا.م.د. فيان احمد محمد </a:t>
            </a:r>
            <a:endParaRPr lang="en-US" dirty="0"/>
          </a:p>
        </p:txBody>
      </p:sp>
    </p:spTree>
    <p:extLst>
      <p:ext uri="{BB962C8B-B14F-4D97-AF65-F5344CB8AC3E}">
        <p14:creationId xmlns:p14="http://schemas.microsoft.com/office/powerpoint/2010/main" val="88358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616624"/>
          </a:xfrm>
        </p:spPr>
        <p:txBody>
          <a:bodyPr>
            <a:normAutofit fontScale="92500" lnSpcReduction="10000"/>
          </a:bodyPr>
          <a:lstStyle/>
          <a:p>
            <a:pPr algn="r" rtl="1"/>
            <a:r>
              <a:rPr lang="ar-IQ" dirty="0" smtClean="0"/>
              <a:t>6-	من الناحية العسكرية وجد هاوسهوفر  ان القوة العسكرية تقوم على ثلاث ركائز ( الجيش -  الاسطول – الطيران ) و اكد على اهمية المشاه لكونهم يسيطرون على المجال الارضي لدولة .</a:t>
            </a:r>
          </a:p>
          <a:p>
            <a:pPr algn="r" rtl="1"/>
            <a:r>
              <a:rPr lang="ar-IQ" dirty="0" smtClean="0"/>
              <a:t>7-	واكد بان الصراع مازال مستمرا بين البر و البحر  وان نهاية الصراع سوف تقرر بوصول القوة البرية الى شاطئ البحر وان القواعد  الحربية  المحدة بدأت تفقد اهميتها الاستراتيجية لتحل محلها القواعد الكبرى  فمنطقة قناة السويس بدون قيمة حربية اذا لم تخضع كل من مصر و فلسطين لدولة واحدة .</a:t>
            </a:r>
          </a:p>
          <a:p>
            <a:pPr algn="r" rtl="1"/>
            <a:r>
              <a:rPr lang="ar-IQ" dirty="0" smtClean="0"/>
              <a:t>8-	ارتبطت فكرة المجال الحيوي بالتوسع الاقليمي وهذا ماطبقته الحركة الصهيونية بعد الحرب العالمية الثانية داخل الاراضي العربية </a:t>
            </a:r>
          </a:p>
          <a:p>
            <a:pPr algn="r" rtl="1"/>
            <a:endParaRPr lang="en-US" dirty="0"/>
          </a:p>
        </p:txBody>
      </p:sp>
    </p:spTree>
    <p:extLst>
      <p:ext uri="{BB962C8B-B14F-4D97-AF65-F5344CB8AC3E}">
        <p14:creationId xmlns:p14="http://schemas.microsoft.com/office/powerpoint/2010/main" val="4102313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760640"/>
          </a:xfrm>
        </p:spPr>
        <p:txBody>
          <a:bodyPr>
            <a:normAutofit fontScale="85000" lnSpcReduction="10000"/>
          </a:bodyPr>
          <a:lstStyle/>
          <a:p>
            <a:pPr algn="justLow" rtl="1"/>
            <a:r>
              <a:rPr lang="ar-IQ" dirty="0" smtClean="0"/>
              <a:t>يرتبط الأمن القومي بالدولة وتوجد  علاقة تأثير متبادل بين السياسة والجغرافيا.. وهناك جوانب عديدة لدراسة الدولة من مختلف الجوانب والتعرف على مصادر القوة والضعف وعلاقة التأثير والتاثر بالأمن القومي/ الوطني للدول والوضع الجيوبوليتيكي  ودراسات الجغرافية السياسية , وفي إطار عناصر قوة الدولة وقد حصرها رودلف كلين </a:t>
            </a:r>
            <a:r>
              <a:rPr lang="en-US" dirty="0" smtClean="0"/>
              <a:t>Rudolf </a:t>
            </a:r>
            <a:r>
              <a:rPr lang="en-US" dirty="0" err="1" smtClean="0"/>
              <a:t>Kjellen</a:t>
            </a:r>
            <a:r>
              <a:rPr lang="en-US" dirty="0" smtClean="0"/>
              <a:t> </a:t>
            </a:r>
            <a:r>
              <a:rPr lang="ar-IQ" dirty="0" smtClean="0"/>
              <a:t>في العناصر الخمسة التالية:</a:t>
            </a:r>
          </a:p>
          <a:p>
            <a:pPr algn="justLow" rtl="1"/>
            <a:r>
              <a:rPr lang="ar-IQ" dirty="0" smtClean="0"/>
              <a:t>عناصر قوة الدولة من منظور الجغرافيا السياسية كما حصرها "كيلين".</a:t>
            </a:r>
          </a:p>
          <a:p>
            <a:pPr algn="justLow" rtl="1"/>
            <a:r>
              <a:rPr lang="ar-IQ" dirty="0" smtClean="0"/>
              <a:t>1-	الجيوبوليتيكا </a:t>
            </a:r>
            <a:r>
              <a:rPr lang="en-US" dirty="0" smtClean="0"/>
              <a:t>Geopolitics </a:t>
            </a:r>
            <a:r>
              <a:rPr lang="ar-IQ" dirty="0" smtClean="0"/>
              <a:t>أي الجغرافيا السياسية للدولة.</a:t>
            </a:r>
          </a:p>
          <a:p>
            <a:pPr algn="justLow" rtl="1"/>
            <a:r>
              <a:rPr lang="ar-IQ" dirty="0" smtClean="0"/>
              <a:t>2-	ا لديموبوليتيكا </a:t>
            </a:r>
            <a:r>
              <a:rPr lang="en-US" dirty="0" err="1" smtClean="0"/>
              <a:t>Demopolitika</a:t>
            </a:r>
            <a:r>
              <a:rPr lang="en-US" dirty="0" smtClean="0"/>
              <a:t> </a:t>
            </a:r>
            <a:r>
              <a:rPr lang="ar-IQ" dirty="0" smtClean="0"/>
              <a:t>أي السكان والدولة.</a:t>
            </a:r>
          </a:p>
          <a:p>
            <a:pPr algn="justLow" rtl="1"/>
            <a:r>
              <a:rPr lang="ar-IQ" dirty="0" smtClean="0"/>
              <a:t>3-	الإيكوبوليتيكا </a:t>
            </a:r>
            <a:r>
              <a:rPr lang="en-US" dirty="0" err="1" smtClean="0"/>
              <a:t>Eckopolitika</a:t>
            </a:r>
            <a:r>
              <a:rPr lang="en-US" dirty="0" smtClean="0"/>
              <a:t>  </a:t>
            </a:r>
            <a:r>
              <a:rPr lang="ar-IQ" dirty="0" smtClean="0"/>
              <a:t>أي الموارد الإقتصادية والدولة.</a:t>
            </a:r>
          </a:p>
          <a:p>
            <a:pPr algn="justLow" rtl="1"/>
            <a:r>
              <a:rPr lang="ar-IQ" dirty="0" smtClean="0"/>
              <a:t>4-	  السوسيوبوليتيكا </a:t>
            </a:r>
            <a:r>
              <a:rPr lang="en-US" dirty="0" err="1" smtClean="0"/>
              <a:t>Sociopolitika</a:t>
            </a:r>
            <a:r>
              <a:rPr lang="en-US" dirty="0" smtClean="0"/>
              <a:t>  </a:t>
            </a:r>
            <a:r>
              <a:rPr lang="ar-IQ" dirty="0" smtClean="0"/>
              <a:t>أي التركيب الإجتماعي والدولة.</a:t>
            </a:r>
          </a:p>
          <a:p>
            <a:pPr algn="justLow" rtl="1"/>
            <a:r>
              <a:rPr lang="ar-IQ" dirty="0" smtClean="0"/>
              <a:t>5-	 الكراتوبوليتيكا </a:t>
            </a:r>
            <a:r>
              <a:rPr lang="en-US" dirty="0" err="1" smtClean="0"/>
              <a:t>Kratopolitika</a:t>
            </a:r>
            <a:r>
              <a:rPr lang="en-US" dirty="0" smtClean="0"/>
              <a:t> </a:t>
            </a:r>
            <a:r>
              <a:rPr lang="ar-IQ" dirty="0" smtClean="0"/>
              <a:t>أي حكومة الدولة</a:t>
            </a:r>
          </a:p>
          <a:p>
            <a:pPr algn="r"/>
            <a:endParaRPr lang="en-US" dirty="0"/>
          </a:p>
        </p:txBody>
      </p:sp>
    </p:spTree>
    <p:extLst>
      <p:ext uri="{BB962C8B-B14F-4D97-AF65-F5344CB8AC3E}">
        <p14:creationId xmlns:p14="http://schemas.microsoft.com/office/powerpoint/2010/main" val="673711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normAutofit/>
          </a:bodyPr>
          <a:lstStyle/>
          <a:p>
            <a:pPr algn="justLow" rtl="1"/>
            <a:r>
              <a:rPr lang="ar-IQ" dirty="0" smtClean="0"/>
              <a:t>ويلاحظ أن "كلين" قد وضع الجغرافيا السياسية في المقدمة، باعتبارها العلم الأم، وأن هذه الدراسات التي عددها، إنما هي عناصر تكميلية تدخل ضمن الإطار الشامل لمفهوم الجغرافيا السياسية.</a:t>
            </a:r>
          </a:p>
          <a:p>
            <a:pPr algn="justLow" rtl="1"/>
            <a:r>
              <a:rPr lang="ar-IQ" dirty="0" smtClean="0"/>
              <a:t>وقد حدد  العالم الألماني هاوسهوفر </a:t>
            </a:r>
            <a:r>
              <a:rPr lang="en-US" dirty="0" smtClean="0"/>
              <a:t>Haushofer </a:t>
            </a:r>
            <a:r>
              <a:rPr lang="ar-IQ" dirty="0" smtClean="0"/>
              <a:t>الفرق بين الجغرافيا السياسية الجيوبوليتكس من وجهة النظر الألمانية بقوله : "إن الجغرافيا السياسية تبحث في الدولة من وجهة نظر المجال </a:t>
            </a:r>
            <a:r>
              <a:rPr lang="en-US" dirty="0" smtClean="0"/>
              <a:t>The Space، </a:t>
            </a:r>
            <a:r>
              <a:rPr lang="ar-IQ" dirty="0" smtClean="0"/>
              <a:t>بينما الجيوبوليتيكا </a:t>
            </a:r>
            <a:r>
              <a:rPr lang="en-US" dirty="0" smtClean="0"/>
              <a:t>Geopolitics </a:t>
            </a:r>
            <a:r>
              <a:rPr lang="ar-IQ" dirty="0" smtClean="0"/>
              <a:t>تبحث في المجال من وجهة نظر الدولة"</a:t>
            </a:r>
          </a:p>
          <a:p>
            <a:endParaRPr lang="en-US" dirty="0"/>
          </a:p>
        </p:txBody>
      </p:sp>
    </p:spTree>
    <p:extLst>
      <p:ext uri="{BB962C8B-B14F-4D97-AF65-F5344CB8AC3E}">
        <p14:creationId xmlns:p14="http://schemas.microsoft.com/office/powerpoint/2010/main" val="1646159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lstStyle/>
          <a:p>
            <a:pPr algn="r" rtl="1"/>
            <a:r>
              <a:rPr lang="ar-IQ" dirty="0" smtClean="0"/>
              <a:t>مفهوم الجيوبوليتيكا والجغرافيا السياسية</a:t>
            </a:r>
          </a:p>
          <a:p>
            <a:pPr algn="r" rtl="1"/>
            <a:r>
              <a:rPr lang="ar-IQ" dirty="0" smtClean="0"/>
              <a:t>مفهوم الجيوبوليتكس </a:t>
            </a:r>
            <a:r>
              <a:rPr lang="en-US" dirty="0" smtClean="0"/>
              <a:t>Geopolitics  </a:t>
            </a:r>
            <a:r>
              <a:rPr lang="ar-IQ" dirty="0" smtClean="0"/>
              <a:t>ومفهوم الجغرافيا السياسية </a:t>
            </a:r>
            <a:r>
              <a:rPr lang="en-US" dirty="0" smtClean="0"/>
              <a:t>Political Geography- </a:t>
            </a:r>
            <a:r>
              <a:rPr lang="ar-IQ" dirty="0" smtClean="0"/>
              <a:t>الفرق بين المفهومين</a:t>
            </a:r>
          </a:p>
          <a:p>
            <a:pPr algn="r" rtl="1"/>
            <a:r>
              <a:rPr lang="ar-IQ" dirty="0" smtClean="0"/>
              <a:t>الجغرافيا السياسية </a:t>
            </a:r>
            <a:r>
              <a:rPr lang="en-US" dirty="0" smtClean="0"/>
              <a:t>Political Geography </a:t>
            </a:r>
          </a:p>
          <a:p>
            <a:pPr algn="r" rtl="1"/>
            <a:r>
              <a:rPr lang="en-US" dirty="0" smtClean="0"/>
              <a:t> </a:t>
            </a:r>
            <a:r>
              <a:rPr lang="ar-IQ" dirty="0" smtClean="0"/>
              <a:t>الجغرافيا السياسية هي أحد فروع الجغرافيا البشرية </a:t>
            </a:r>
            <a:r>
              <a:rPr lang="en-US" dirty="0" smtClean="0"/>
              <a:t>Human Geography   </a:t>
            </a:r>
            <a:r>
              <a:rPr lang="ar-IQ" dirty="0" smtClean="0"/>
              <a:t>وهي الفرع الذي يعنى بدراسة الوحدات السياسية  </a:t>
            </a:r>
            <a:r>
              <a:rPr lang="en-US" dirty="0" smtClean="0"/>
              <a:t>Political Units    (</a:t>
            </a:r>
            <a:r>
              <a:rPr lang="ar-IQ" dirty="0" smtClean="0"/>
              <a:t>أي الدول وغيرها) وذلك من حيث نشأتها وتكوينها ومن حيث مقوماتها الطبيعية والبشرية ، ومن حيث مواردها ومشكلاتها وعلاقاتها الداخلية والخارجية وأثر العوامل الجغرافية في ذلك كله</a:t>
            </a:r>
          </a:p>
          <a:p>
            <a:pPr algn="r" rtl="1"/>
            <a:endParaRPr lang="en-US" dirty="0"/>
          </a:p>
        </p:txBody>
      </p:sp>
    </p:spTree>
    <p:extLst>
      <p:ext uri="{BB962C8B-B14F-4D97-AF65-F5344CB8AC3E}">
        <p14:creationId xmlns:p14="http://schemas.microsoft.com/office/powerpoint/2010/main" val="2129113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fontScale="70000" lnSpcReduction="20000"/>
          </a:bodyPr>
          <a:lstStyle/>
          <a:p>
            <a:pPr algn="r" rtl="1"/>
            <a:r>
              <a:rPr lang="ar-IQ" sz="3400" dirty="0" smtClean="0"/>
              <a:t>التعريف  بالجيوبوليتيكا وبالجيوبوليتكس </a:t>
            </a:r>
            <a:r>
              <a:rPr lang="en-US" sz="3400" dirty="0" smtClean="0"/>
              <a:t>Geopolitics</a:t>
            </a:r>
          </a:p>
          <a:p>
            <a:pPr algn="r" rtl="1"/>
            <a:r>
              <a:rPr lang="ar-IQ" sz="3400" dirty="0" smtClean="0"/>
              <a:t>الجيوبوليتكس تنتمي إلى الميدان الواسع لعلم السياسة والعلاقات الدولية  وسياسات القوة </a:t>
            </a:r>
            <a:r>
              <a:rPr lang="en-US" sz="3400" dirty="0" smtClean="0"/>
              <a:t>Power politics  </a:t>
            </a:r>
            <a:r>
              <a:rPr lang="ar-IQ" sz="3400" dirty="0" smtClean="0"/>
              <a:t>وقد حدد هاوسهوفر  ما يقصده بالجيوبوليتيكا  من وجهة النظر الألمانية بقوله "إن الجغرافيا السياسية تبحث في الدولة من وجهة نظر المجال </a:t>
            </a:r>
            <a:r>
              <a:rPr lang="en-US" sz="3400" dirty="0" smtClean="0"/>
              <a:t>The space   </a:t>
            </a:r>
            <a:r>
              <a:rPr lang="ar-IQ" sz="3400" dirty="0" smtClean="0"/>
              <a:t>بينما الجيوبوليتيكا </a:t>
            </a:r>
            <a:r>
              <a:rPr lang="en-US" sz="3400" dirty="0" smtClean="0"/>
              <a:t>Geopolitics  </a:t>
            </a:r>
            <a:r>
              <a:rPr lang="ar-IQ" sz="3400" dirty="0" smtClean="0"/>
              <a:t>تبحث في المجال من وجهة نظر الدولة".</a:t>
            </a:r>
          </a:p>
          <a:p>
            <a:pPr algn="r" rtl="1"/>
            <a:r>
              <a:rPr lang="ar-IQ" sz="3400" dirty="0" smtClean="0"/>
              <a:t>“</a:t>
            </a:r>
            <a:r>
              <a:rPr lang="en-US" sz="3400" dirty="0" smtClean="0"/>
              <a:t>Political Geography views the state from the standpoint of space, while geopolitics views space from the standpoint of the state”</a:t>
            </a:r>
          </a:p>
          <a:p>
            <a:pPr algn="r" rtl="1"/>
            <a:r>
              <a:rPr lang="en-US" sz="3400" dirty="0" smtClean="0"/>
              <a:t>,</a:t>
            </a:r>
            <a:r>
              <a:rPr lang="ar-IQ" sz="3400" dirty="0" smtClean="0"/>
              <a:t>وقد حدد كل من العالم السويدي كيلين </a:t>
            </a:r>
            <a:r>
              <a:rPr lang="en-US" sz="3400" dirty="0" err="1" smtClean="0"/>
              <a:t>Kjellen</a:t>
            </a:r>
            <a:r>
              <a:rPr lang="en-US" sz="3400" dirty="0" smtClean="0"/>
              <a:t> </a:t>
            </a:r>
            <a:r>
              <a:rPr lang="ar-IQ" sz="3400" dirty="0" smtClean="0"/>
              <a:t>والألماني هاوسهوفر </a:t>
            </a:r>
            <a:r>
              <a:rPr lang="en-US" sz="3400" dirty="0" smtClean="0"/>
              <a:t>Haushofer </a:t>
            </a:r>
            <a:r>
              <a:rPr lang="ar-IQ" sz="3400" dirty="0" smtClean="0"/>
              <a:t>أربعة مصادر لدراسات الجيوبوليتكس هي:</a:t>
            </a:r>
          </a:p>
          <a:p>
            <a:pPr algn="r" rtl="1"/>
            <a:r>
              <a:rPr lang="ar-IQ" sz="3400" dirty="0" smtClean="0"/>
              <a:t> - الدراسات الأكاديمية لكل من الجغرافيا السياسية والتاريخ.</a:t>
            </a:r>
          </a:p>
          <a:p>
            <a:pPr algn="r" rtl="1"/>
            <a:r>
              <a:rPr lang="ar-IQ" sz="3400" dirty="0" smtClean="0"/>
              <a:t>- الدراسات التخصصية في موضوعات الإمبريالية والتسلط الاستعماري.</a:t>
            </a:r>
          </a:p>
          <a:p>
            <a:pPr algn="r" rtl="1"/>
            <a:r>
              <a:rPr lang="ar-IQ" sz="3400" dirty="0" smtClean="0"/>
              <a:t>- الإستراتيجية العسكرية.</a:t>
            </a:r>
          </a:p>
          <a:p>
            <a:pPr algn="r" rtl="1"/>
            <a:r>
              <a:rPr lang="ar-IQ" sz="3400" dirty="0" smtClean="0"/>
              <a:t>   - الإستراتيجية البحرية والجوية</a:t>
            </a:r>
          </a:p>
          <a:p>
            <a:pPr algn="r" rtl="1"/>
            <a:r>
              <a:rPr lang="ar-IQ" sz="3400" dirty="0" smtClean="0"/>
              <a:t>الجغرافيا السياسية تعنى بتحليل الدولة من حيث بنيتها الطبيعية والبشرية.</a:t>
            </a:r>
          </a:p>
          <a:p>
            <a:pPr algn="r" rtl="1"/>
            <a:endParaRPr lang="en-US" dirty="0"/>
          </a:p>
        </p:txBody>
      </p:sp>
    </p:spTree>
    <p:extLst>
      <p:ext uri="{BB962C8B-B14F-4D97-AF65-F5344CB8AC3E}">
        <p14:creationId xmlns:p14="http://schemas.microsoft.com/office/powerpoint/2010/main" val="3311402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normAutofit fontScale="92500" lnSpcReduction="10000"/>
          </a:bodyPr>
          <a:lstStyle/>
          <a:p>
            <a:pPr algn="r" rtl="1"/>
            <a:r>
              <a:rPr lang="ar-IQ" dirty="0" smtClean="0"/>
              <a:t>نظرية النشوء و الارتقاء </a:t>
            </a:r>
          </a:p>
          <a:p>
            <a:pPr algn="r" rtl="1"/>
            <a:r>
              <a:rPr lang="ar-IQ" dirty="0" smtClean="0"/>
              <a:t>1-	 تزداد رقعة الدولة بنمو الثقافة  الخاصة بالدولة فكلما انتشر السكان و حملوا معهم طابعا ثقافيا خاصا فان الاراضي الجديدة التي يحتلها هولاء تزيد من مساحة ورقعة الدولة .</a:t>
            </a:r>
          </a:p>
          <a:p>
            <a:pPr algn="r" rtl="1"/>
            <a:r>
              <a:rPr lang="ar-IQ" dirty="0" smtClean="0"/>
              <a:t>2-	 ان عملية النمو ( اي التوسع الارضي ) تكون لاحقة لنمو السكان و تزايدهم .</a:t>
            </a:r>
          </a:p>
          <a:p>
            <a:pPr algn="r" rtl="1"/>
            <a:r>
              <a:rPr lang="ar-IQ" dirty="0" smtClean="0"/>
              <a:t>3-	يبدء التوسع الدولة من خلال ضم  الوحدات الصغيره الاقل ثقافيا .</a:t>
            </a:r>
          </a:p>
          <a:p>
            <a:pPr algn="r" rtl="1"/>
            <a:r>
              <a:rPr lang="ar-IQ" dirty="0" smtClean="0"/>
              <a:t>4-	ان الحدود السياسية للدولة هي العضو الحي المغلف لها ، وتبعا لذلك فالحدود هي دليل النمو و القوة و التغيرات العضوية للدولة (اي اما تتوسع و تتمدد الحدود الارضية او تتقلص و تنتهي </a:t>
            </a:r>
          </a:p>
          <a:p>
            <a:pPr algn="r" rtl="1"/>
            <a:endParaRPr lang="en-US" dirty="0"/>
          </a:p>
        </p:txBody>
      </p:sp>
    </p:spTree>
    <p:extLst>
      <p:ext uri="{BB962C8B-B14F-4D97-AF65-F5344CB8AC3E}">
        <p14:creationId xmlns:p14="http://schemas.microsoft.com/office/powerpoint/2010/main" val="376646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145435"/>
          </a:xfrm>
        </p:spPr>
        <p:txBody>
          <a:bodyPr/>
          <a:lstStyle/>
          <a:p>
            <a:pPr algn="r" rtl="1"/>
            <a:r>
              <a:rPr lang="ar-IQ" dirty="0" smtClean="0"/>
              <a:t>5-	ان سعي الدولة في ى نموها من الناحية السياسية هي ضم اجزاء مهمة كالسواحل و المجاري المائية  المهمة و الاقاليم الغنية  بمصادر الثروة الطبيعية </a:t>
            </a:r>
          </a:p>
          <a:p>
            <a:pPr algn="r" rtl="1"/>
            <a:r>
              <a:rPr lang="ar-IQ" dirty="0" smtClean="0"/>
              <a:t>6-	ان  دافع التوسع يكون من الحضارة ارقى لحضارة اقل منها .</a:t>
            </a:r>
          </a:p>
          <a:p>
            <a:pPr algn="r" rtl="1"/>
            <a:r>
              <a:rPr lang="ar-IQ" dirty="0" smtClean="0"/>
              <a:t>7-	 ان الميل للتوسع  و الضم يفتح الشهية للتوسع .</a:t>
            </a:r>
          </a:p>
          <a:p>
            <a:pPr algn="r" rtl="1"/>
            <a:r>
              <a:rPr lang="ar-IQ" dirty="0" smtClean="0"/>
              <a:t>مما تقدم  نلاحظ ان راتزل قد اعطى في نظريتة اهمية كبيرة للحدود السياسية ومن هنا تلعب المساحة و الرقعة الكبيرة  و موراد الدولة اهمية ودور في بناء القوة السياسية للدولة </a:t>
            </a:r>
            <a:endParaRPr lang="en-US" dirty="0"/>
          </a:p>
        </p:txBody>
      </p:sp>
    </p:spTree>
    <p:extLst>
      <p:ext uri="{BB962C8B-B14F-4D97-AF65-F5344CB8AC3E}">
        <p14:creationId xmlns:p14="http://schemas.microsoft.com/office/powerpoint/2010/main" val="305255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هاوسهوفر( المجال الحيوي) </a:t>
            </a:r>
            <a:endParaRPr lang="en-US"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pPr algn="justLow" rtl="1"/>
            <a:r>
              <a:rPr lang="ar-IQ" dirty="0" smtClean="0"/>
              <a:t>ان مبدأ المجال الحيوي الذي نادى به هاوسهوفر و الذي طبقه أدولف هتلر متصل اتصالا  وثيقا بفكرة ان الدولة كائن حي وهذه احدى تعاليم راتزل .</a:t>
            </a:r>
          </a:p>
          <a:p>
            <a:pPr algn="justLow" rtl="1"/>
            <a:r>
              <a:rPr lang="ar-IQ" dirty="0" smtClean="0"/>
              <a:t>1-	 ظهرت فكرة المجال الحيوي بعد انتصار المانيا على فرنسا سنة 1870 و ظهورها كقوة قارية منافسة لبريطانيت في الصناعة و التجارة .</a:t>
            </a:r>
          </a:p>
          <a:p>
            <a:pPr algn="justLow" rtl="1"/>
            <a:r>
              <a:rPr lang="ar-IQ" dirty="0" smtClean="0"/>
              <a:t>2-	 تاكد للالمان ان اساس القوى الدولية هو جغرافي ( احتلال رقعة ارضية ) .</a:t>
            </a:r>
          </a:p>
          <a:p>
            <a:pPr algn="justLow" rtl="1"/>
            <a:r>
              <a:rPr lang="ar-IQ" dirty="0" smtClean="0"/>
              <a:t>3-	اعتقد هاوسهوفر ان المحيط الهادي له اهمية استراتيجية كبيرة وانه منطقة من مناطق السيطرة ، اذ يمكن السيطرة منها على العالم كله و كان يتفق مع راتزل ايضا في ان الدولة كائن حي  وانها في حاجة لتوسع الاقليمي ولكنه يختلف عن راتزل  في انه كان يسخر فكرته لخدمة بلادة .</a:t>
            </a:r>
          </a:p>
          <a:p>
            <a:pPr algn="justLow" rtl="1"/>
            <a:endParaRPr lang="en-US" dirty="0"/>
          </a:p>
        </p:txBody>
      </p:sp>
    </p:spTree>
    <p:extLst>
      <p:ext uri="{BB962C8B-B14F-4D97-AF65-F5344CB8AC3E}">
        <p14:creationId xmlns:p14="http://schemas.microsoft.com/office/powerpoint/2010/main" val="500464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IQ" dirty="0" smtClean="0"/>
              <a:t>4-	ان المجال الجغرافي عند هاوسهوفر هو الذي يتحكم في تاريخ البشر ، وان الدولة التي لا تنمو و تتوسع تهلك  وتندثر ( وقد اخذ معهد ميونخ تبرير ) هذا التوسع هو فكرة ضغط السكان  وكثافتهم  لان الزيادة السكانية تتطلب مزيدا من الثروات الطبيعية  ومزيدا من المساحات .</a:t>
            </a:r>
          </a:p>
          <a:p>
            <a:pPr algn="r" rtl="1"/>
            <a:r>
              <a:rPr lang="ar-IQ" dirty="0" smtClean="0"/>
              <a:t>5-	يعتقد ان السيادة في المجال الحيوي يجب ان تاتي عن طريق العوامل الجغرافية و البشرية ، وان مشكلة المانيا تكمن في عدد سكانها  الكبير و حيزها الجغرافي الضيق ، لذلك نظر الالمان لتوسع شرقا ( شرق اوربا ) .</a:t>
            </a:r>
          </a:p>
          <a:p>
            <a:pPr algn="r" rtl="1"/>
            <a:endParaRPr lang="en-US" dirty="0"/>
          </a:p>
        </p:txBody>
      </p:sp>
    </p:spTree>
    <p:extLst>
      <p:ext uri="{BB962C8B-B14F-4D97-AF65-F5344CB8AC3E}">
        <p14:creationId xmlns:p14="http://schemas.microsoft.com/office/powerpoint/2010/main" val="335480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390</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النظريات الجيوبوليتكية </vt:lpstr>
      <vt:lpstr>PowerPoint Presentation</vt:lpstr>
      <vt:lpstr>PowerPoint Presentation</vt:lpstr>
      <vt:lpstr>PowerPoint Presentation</vt:lpstr>
      <vt:lpstr>PowerPoint Presentation</vt:lpstr>
      <vt:lpstr>PowerPoint Presentation</vt:lpstr>
      <vt:lpstr>PowerPoint Presentation</vt:lpstr>
      <vt:lpstr>هاوسهوفر( المجال الحيوي)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الجيوبوليتكية</dc:title>
  <dc:creator>Hp</dc:creator>
  <cp:lastModifiedBy>Hp</cp:lastModifiedBy>
  <cp:revision>2</cp:revision>
  <dcterms:created xsi:type="dcterms:W3CDTF">2020-03-23T21:17:47Z</dcterms:created>
  <dcterms:modified xsi:type="dcterms:W3CDTF">2020-03-23T21:29:41Z</dcterms:modified>
</cp:coreProperties>
</file>