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D2B67B-69B1-44D5-9D9B-AFC9973E11C8}" type="datetimeFigureOut">
              <a:rPr lang="en-US" smtClean="0"/>
              <a:t>4/4/2020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D4C5D5-590E-438D-B008-AE9BCB11E3F4}" type="slidenum">
              <a:rPr lang="en-US" smtClean="0"/>
              <a:t>‹#›</a:t>
            </a:fld>
            <a:endParaRPr lang="en-US"/>
          </a:p>
        </p:txBody>
      </p:sp>
    </p:spTree>
    <p:extLst>
      <p:ext uri="{BB962C8B-B14F-4D97-AF65-F5344CB8AC3E}">
        <p14:creationId xmlns:p14="http://schemas.microsoft.com/office/powerpoint/2010/main" val="3413589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D4C5D5-590E-438D-B008-AE9BCB11E3F4}" type="slidenum">
              <a:rPr lang="en-US" smtClean="0"/>
              <a:t>5</a:t>
            </a:fld>
            <a:endParaRPr lang="en-US"/>
          </a:p>
        </p:txBody>
      </p:sp>
    </p:spTree>
    <p:extLst>
      <p:ext uri="{BB962C8B-B14F-4D97-AF65-F5344CB8AC3E}">
        <p14:creationId xmlns:p14="http://schemas.microsoft.com/office/powerpoint/2010/main" val="472443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E62417C-A65D-47BD-97FB-FF571A138E5D}" type="datetimeFigureOut">
              <a:rPr lang="en-US" smtClean="0"/>
              <a:t>4/4/2020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9939716-97BA-4EAB-8DA4-FBB98C3D8D4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62417C-A65D-47BD-97FB-FF571A138E5D}"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9716-97BA-4EAB-8DA4-FBB98C3D8D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62417C-A65D-47BD-97FB-FF571A138E5D}"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9716-97BA-4EAB-8DA4-FBB98C3D8D4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E62417C-A65D-47BD-97FB-FF571A138E5D}" type="datetimeFigureOut">
              <a:rPr lang="en-US" smtClean="0"/>
              <a:t>4/4/2020</a:t>
            </a:fld>
            <a:endParaRPr lang="en-US"/>
          </a:p>
        </p:txBody>
      </p:sp>
      <p:sp>
        <p:nvSpPr>
          <p:cNvPr id="9" name="Slide Number Placeholder 8"/>
          <p:cNvSpPr>
            <a:spLocks noGrp="1"/>
          </p:cNvSpPr>
          <p:nvPr>
            <p:ph type="sldNum" sz="quarter" idx="15"/>
          </p:nvPr>
        </p:nvSpPr>
        <p:spPr/>
        <p:txBody>
          <a:bodyPr rtlCol="0"/>
          <a:lstStyle/>
          <a:p>
            <a:fld id="{39939716-97BA-4EAB-8DA4-FBB98C3D8D4B}"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E62417C-A65D-47BD-97FB-FF571A138E5D}" type="datetimeFigureOut">
              <a:rPr lang="en-US" smtClean="0"/>
              <a:t>4/4/2020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9939716-97BA-4EAB-8DA4-FBB98C3D8D4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E62417C-A65D-47BD-97FB-FF571A138E5D}"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39716-97BA-4EAB-8DA4-FBB98C3D8D4B}"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E62417C-A65D-47BD-97FB-FF571A138E5D}" type="datetimeFigureOut">
              <a:rPr lang="en-US" smtClean="0"/>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939716-97BA-4EAB-8DA4-FBB98C3D8D4B}"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E62417C-A65D-47BD-97FB-FF571A138E5D}" type="datetimeFigureOut">
              <a:rPr lang="en-US" smtClean="0"/>
              <a:t>4/4/2020</a:t>
            </a:fld>
            <a:endParaRPr lang="en-US"/>
          </a:p>
        </p:txBody>
      </p:sp>
      <p:sp>
        <p:nvSpPr>
          <p:cNvPr id="7" name="Slide Number Placeholder 6"/>
          <p:cNvSpPr>
            <a:spLocks noGrp="1"/>
          </p:cNvSpPr>
          <p:nvPr>
            <p:ph type="sldNum" sz="quarter" idx="11"/>
          </p:nvPr>
        </p:nvSpPr>
        <p:spPr/>
        <p:txBody>
          <a:bodyPr rtlCol="0"/>
          <a:lstStyle/>
          <a:p>
            <a:fld id="{39939716-97BA-4EAB-8DA4-FBB98C3D8D4B}"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2417C-A65D-47BD-97FB-FF571A138E5D}" type="datetimeFigureOut">
              <a:rPr lang="en-US" smtClean="0"/>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939716-97BA-4EAB-8DA4-FBB98C3D8D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E62417C-A65D-47BD-97FB-FF571A138E5D}" type="datetimeFigureOut">
              <a:rPr lang="en-US" smtClean="0"/>
              <a:t>4/4/2020</a:t>
            </a:fld>
            <a:endParaRPr lang="en-US"/>
          </a:p>
        </p:txBody>
      </p:sp>
      <p:sp>
        <p:nvSpPr>
          <p:cNvPr id="22" name="Slide Number Placeholder 21"/>
          <p:cNvSpPr>
            <a:spLocks noGrp="1"/>
          </p:cNvSpPr>
          <p:nvPr>
            <p:ph type="sldNum" sz="quarter" idx="15"/>
          </p:nvPr>
        </p:nvSpPr>
        <p:spPr/>
        <p:txBody>
          <a:bodyPr rtlCol="0"/>
          <a:lstStyle/>
          <a:p>
            <a:fld id="{39939716-97BA-4EAB-8DA4-FBB98C3D8D4B}"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E62417C-A65D-47BD-97FB-FF571A138E5D}" type="datetimeFigureOut">
              <a:rPr lang="en-US" smtClean="0"/>
              <a:t>4/4/2020</a:t>
            </a:fld>
            <a:endParaRPr lang="en-US"/>
          </a:p>
        </p:txBody>
      </p:sp>
      <p:sp>
        <p:nvSpPr>
          <p:cNvPr id="18" name="Slide Number Placeholder 17"/>
          <p:cNvSpPr>
            <a:spLocks noGrp="1"/>
          </p:cNvSpPr>
          <p:nvPr>
            <p:ph type="sldNum" sz="quarter" idx="11"/>
          </p:nvPr>
        </p:nvSpPr>
        <p:spPr/>
        <p:txBody>
          <a:bodyPr rtlCol="0"/>
          <a:lstStyle/>
          <a:p>
            <a:fld id="{39939716-97BA-4EAB-8DA4-FBB98C3D8D4B}"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E62417C-A65D-47BD-97FB-FF571A138E5D}" type="datetimeFigureOut">
              <a:rPr lang="en-US" smtClean="0"/>
              <a:t>4/4/2020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9939716-97BA-4EAB-8DA4-FBB98C3D8D4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الأزمنة الجيولوجية:</a:t>
            </a:r>
            <a:endParaRPr lang="en-US" dirty="0"/>
          </a:p>
        </p:txBody>
      </p:sp>
      <p:sp>
        <p:nvSpPr>
          <p:cNvPr id="3" name="Subtitle 2"/>
          <p:cNvSpPr>
            <a:spLocks noGrp="1"/>
          </p:cNvSpPr>
          <p:nvPr>
            <p:ph type="subTitle" idx="1"/>
          </p:nvPr>
        </p:nvSpPr>
        <p:spPr/>
        <p:txBody>
          <a:bodyPr/>
          <a:lstStyle/>
          <a:p>
            <a:r>
              <a:rPr lang="ar-IQ" dirty="0" smtClean="0"/>
              <a:t>ا.م.د.فيان احمد حمد </a:t>
            </a:r>
            <a:endParaRPr lang="en-US" dirty="0"/>
          </a:p>
        </p:txBody>
      </p:sp>
    </p:spTree>
    <p:extLst>
      <p:ext uri="{BB962C8B-B14F-4D97-AF65-F5344CB8AC3E}">
        <p14:creationId xmlns:p14="http://schemas.microsoft.com/office/powerpoint/2010/main" val="3600792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Content Placeholder 2"/>
          <p:cNvSpPr>
            <a:spLocks noGrp="1"/>
          </p:cNvSpPr>
          <p:nvPr>
            <p:ph sz="quarter" idx="1"/>
          </p:nvPr>
        </p:nvSpPr>
        <p:spPr>
          <a:xfrm>
            <a:off x="179512" y="476672"/>
            <a:ext cx="8507288" cy="6048672"/>
          </a:xfrm>
        </p:spPr>
        <p:txBody>
          <a:bodyPr>
            <a:normAutofit/>
          </a:bodyPr>
          <a:lstStyle/>
          <a:p>
            <a:pPr algn="r" rtl="1"/>
            <a:r>
              <a:rPr lang="ar-IQ" dirty="0" smtClean="0"/>
              <a:t>أنواع الأحياء:</a:t>
            </a:r>
          </a:p>
          <a:p>
            <a:pPr algn="r" rtl="1"/>
            <a:r>
              <a:rPr lang="ar-IQ" dirty="0" smtClean="0"/>
              <a:t>الحيوان:</a:t>
            </a:r>
          </a:p>
          <a:p>
            <a:pPr algn="r" rtl="1"/>
            <a:r>
              <a:rPr lang="ar-IQ" dirty="0" smtClean="0"/>
              <a:t>1- في البحر:</a:t>
            </a:r>
          </a:p>
          <a:p>
            <a:pPr algn="r" rtl="1"/>
            <a:r>
              <a:rPr lang="ar-IQ" dirty="0" smtClean="0"/>
              <a:t>تطورت وارتقت وانتشرت معظم أنواع الحيوانات اللافقرية، كما انقرضت بنهايته أنواع هامة منها، وظهرت القنافذ البحرية البدائية، وارتقت أنواع الأسماك وكان من بينها ما يشبه بعض </a:t>
            </a:r>
          </a:p>
          <a:p>
            <a:pPr algn="r" rtl="1"/>
            <a:r>
              <a:rPr lang="ar-IQ" dirty="0" smtClean="0"/>
              <a:t>الأنواع الحالية.</a:t>
            </a:r>
          </a:p>
          <a:p>
            <a:pPr algn="r" rtl="1"/>
            <a:r>
              <a:rPr lang="ar-IQ" dirty="0" smtClean="0"/>
              <a:t>2- فوق اليابس:</a:t>
            </a:r>
          </a:p>
          <a:p>
            <a:pPr algn="r" rtl="1"/>
            <a:r>
              <a:rPr lang="ar-IQ" dirty="0" smtClean="0"/>
              <a:t>شاعت الزواحف وازدهرت وتطورت وبلغت أحجامًا عملاقة، ومن أمثلتها حيوان الديناصور وكذلك السلاحف والتماسيح، وقد اختفت كلها بانتهاء هذا الزمن، وظهرت الحيوانات الثديية الأولية متطورة من الزواحف، وكانت من الأنواع الكيسية التى تحمل صغارها في كيس يقع أسفل بطنها مثل الكنجرو الذي يعيش حاليًا في استراليا.</a:t>
            </a:r>
          </a:p>
          <a:p>
            <a:pPr algn="r" rtl="1"/>
            <a:endParaRPr lang="en-US" dirty="0"/>
          </a:p>
        </p:txBody>
      </p:sp>
    </p:spTree>
    <p:extLst>
      <p:ext uri="{BB962C8B-B14F-4D97-AF65-F5344CB8AC3E}">
        <p14:creationId xmlns:p14="http://schemas.microsoft.com/office/powerpoint/2010/main" val="1331985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Content Placeholder 2"/>
          <p:cNvSpPr>
            <a:spLocks noGrp="1"/>
          </p:cNvSpPr>
          <p:nvPr>
            <p:ph sz="quarter" idx="1"/>
          </p:nvPr>
        </p:nvSpPr>
        <p:spPr>
          <a:xfrm>
            <a:off x="323528" y="332656"/>
            <a:ext cx="8363272" cy="5976664"/>
          </a:xfrm>
        </p:spPr>
        <p:txBody>
          <a:bodyPr>
            <a:normAutofit/>
          </a:bodyPr>
          <a:lstStyle/>
          <a:p>
            <a:pPr algn="r" rtl="1"/>
            <a:r>
              <a:rPr lang="ar-IQ" dirty="0" smtClean="0"/>
              <a:t>ظهرت الضفادع والفراشات والطيور الأولية. وكانت الطيور ضخمة ذات أسنان، وهي تمثل بداية التطور من الزواحف إلى الطيور، التي تطورت وارتقت فيما بعد، ولم تنتشر إلا في العصور الجيولوجية الحديثة، كثرت الحشرات، وكان بعضها يشبه الأنواع الحالية.</a:t>
            </a:r>
          </a:p>
          <a:p>
            <a:pPr algn="r" rtl="1"/>
            <a:r>
              <a:rPr lang="ar-IQ" dirty="0" smtClean="0"/>
              <a:t>ظهرت السحالي وأشباه الثعابين والتماسيح الحالية.</a:t>
            </a:r>
          </a:p>
          <a:p>
            <a:pPr algn="r" rtl="1"/>
            <a:r>
              <a:rPr lang="ar-IQ" dirty="0" smtClean="0"/>
              <a:t>النبات: اختفت الأشجار الضخمة التي انتشرت في زمن الحياة القديمة، وحلت محلها أنواع الأشجار الصنوبرية التي تشبه الأنواع الحالية.</a:t>
            </a:r>
          </a:p>
          <a:p>
            <a:pPr algn="r" rtl="1"/>
            <a:endParaRPr lang="ar-IQ" dirty="0" smtClean="0"/>
          </a:p>
          <a:p>
            <a:pPr algn="r" rtl="1"/>
            <a:r>
              <a:rPr lang="ar-IQ" dirty="0" smtClean="0"/>
              <a:t>بدأ ظهور النباتات المزهرة في أواخر هذا الزمن كأنواع من أشجار النخيل.</a:t>
            </a:r>
          </a:p>
          <a:p>
            <a:pPr algn="r" rtl="1"/>
            <a:endParaRPr lang="en-US" dirty="0"/>
          </a:p>
        </p:txBody>
      </p:sp>
    </p:spTree>
    <p:extLst>
      <p:ext uri="{BB962C8B-B14F-4D97-AF65-F5344CB8AC3E}">
        <p14:creationId xmlns:p14="http://schemas.microsoft.com/office/powerpoint/2010/main" val="1705080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Content Placeholder 2"/>
          <p:cNvSpPr>
            <a:spLocks noGrp="1"/>
          </p:cNvSpPr>
          <p:nvPr>
            <p:ph sz="quarter" idx="1"/>
          </p:nvPr>
        </p:nvSpPr>
        <p:spPr>
          <a:xfrm>
            <a:off x="457200" y="476672"/>
            <a:ext cx="8229600" cy="5649491"/>
          </a:xfrm>
        </p:spPr>
        <p:txBody>
          <a:bodyPr/>
          <a:lstStyle/>
          <a:p>
            <a:pPr algn="r" rtl="1"/>
            <a:r>
              <a:rPr lang="ar-IQ" dirty="0" smtClean="0"/>
              <a:t>الأهمية الاقتصادية:</a:t>
            </a:r>
            <a:endParaRPr lang="en-US" dirty="0" smtClean="0"/>
          </a:p>
          <a:p>
            <a:pPr algn="r" rtl="1"/>
            <a:endParaRPr lang="ar-IQ" dirty="0" smtClean="0"/>
          </a:p>
          <a:p>
            <a:pPr algn="r" rtl="1"/>
            <a:r>
              <a:rPr lang="ar-IQ" dirty="0" smtClean="0"/>
              <a:t>يستغل الملح الصخري والجبس من بعض طبقاته، وتحتوى تكويناته على خام الحديد الذي يعدن في جنوب مصر قرب أسوان، وعلى خام الفوسفات الذي يستغل في جهات متفرقة من مصر والمغرب، ويستغل البترول من طبقاته التي تنتمي لعصر الكريتاسي "أو الطباشيري" في الكويت ومنطقة الخليج العربي.</a:t>
            </a:r>
          </a:p>
          <a:p>
            <a:pPr algn="r" rtl="1"/>
            <a:endParaRPr lang="ar-IQ" dirty="0" smtClean="0"/>
          </a:p>
          <a:p>
            <a:pPr algn="r" rtl="1"/>
            <a:endParaRPr lang="en-US" dirty="0"/>
          </a:p>
        </p:txBody>
      </p:sp>
    </p:spTree>
    <p:extLst>
      <p:ext uri="{BB962C8B-B14F-4D97-AF65-F5344CB8AC3E}">
        <p14:creationId xmlns:p14="http://schemas.microsoft.com/office/powerpoint/2010/main" val="2048542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r>
              <a:rPr lang="en-US" dirty="0" smtClean="0"/>
              <a:t> </a:t>
            </a:r>
            <a:endParaRPr lang="en-US" dirty="0"/>
          </a:p>
        </p:txBody>
      </p:sp>
      <p:sp>
        <p:nvSpPr>
          <p:cNvPr id="3" name="Content Placeholder 2"/>
          <p:cNvSpPr>
            <a:spLocks noGrp="1"/>
          </p:cNvSpPr>
          <p:nvPr>
            <p:ph sz="quarter" idx="1"/>
          </p:nvPr>
        </p:nvSpPr>
        <p:spPr>
          <a:xfrm>
            <a:off x="107504" y="188640"/>
            <a:ext cx="8579296" cy="6336704"/>
          </a:xfrm>
        </p:spPr>
        <p:txBody>
          <a:bodyPr>
            <a:normAutofit/>
          </a:bodyPr>
          <a:lstStyle/>
          <a:p>
            <a:pPr algn="r" rtl="1"/>
            <a:r>
              <a:rPr lang="ar-IQ" dirty="0" smtClean="0"/>
              <a:t>زمن الحياة الحديثة:</a:t>
            </a:r>
          </a:p>
          <a:p>
            <a:pPr algn="r" rtl="1"/>
            <a:r>
              <a:rPr lang="ar-IQ" dirty="0" smtClean="0"/>
              <a:t>سبب التسمية:</a:t>
            </a:r>
          </a:p>
          <a:p>
            <a:pPr algn="r" rtl="1"/>
            <a:r>
              <a:rPr lang="ar-IQ" dirty="0" smtClean="0"/>
              <a:t>بديهي أن يسمى أحدث الأزمنة التي ينقسم إليها عمر الأرض بزمن الحياة الحديثة، كما أن الأحياء التي عاشت أثناءه تشبه الأحياء التي تعيش في عصرنا الحاضر.</a:t>
            </a:r>
          </a:p>
          <a:p>
            <a:pPr algn="r" rtl="1"/>
            <a:r>
              <a:rPr lang="ar-IQ" dirty="0" smtClean="0"/>
              <a:t>ولما كان هذا الزمن ينقسم إلى قسمين متميزين: ثلاثي ورباعي، ولهذا فإننا سنتناول بالدراسة كلًّا منهما على حدة:</a:t>
            </a:r>
          </a:p>
          <a:p>
            <a:pPr algn="r" rtl="1"/>
            <a:r>
              <a:rPr lang="ar-IQ" dirty="0" smtClean="0"/>
              <a:t>أولًا: القسم الثلاثي:</a:t>
            </a:r>
          </a:p>
          <a:p>
            <a:pPr algn="r" rtl="1"/>
            <a:r>
              <a:rPr lang="ar-IQ" dirty="0" smtClean="0"/>
              <a:t>المدى الزمني:</a:t>
            </a:r>
          </a:p>
          <a:p>
            <a:pPr algn="r" rtl="1"/>
            <a:r>
              <a:rPr lang="ar-IQ" dirty="0" smtClean="0"/>
              <a:t>حوالى 70 مليون سنة.</a:t>
            </a:r>
          </a:p>
          <a:p>
            <a:pPr algn="r" rtl="1"/>
            <a:r>
              <a:rPr lang="ar-IQ" dirty="0" smtClean="0"/>
              <a:t>العصور:</a:t>
            </a:r>
          </a:p>
          <a:p>
            <a:pPr algn="r" rtl="1"/>
            <a:r>
              <a:rPr lang="ar-IQ" dirty="0" smtClean="0"/>
              <a:t>الباليوسين، الأيوسين، الأوليجوسين، الميوسين، البليوسين</a:t>
            </a:r>
          </a:p>
          <a:p>
            <a:pPr algn="r" rtl="1"/>
            <a:endParaRPr lang="en-US" dirty="0"/>
          </a:p>
        </p:txBody>
      </p:sp>
    </p:spTree>
    <p:extLst>
      <p:ext uri="{BB962C8B-B14F-4D97-AF65-F5344CB8AC3E}">
        <p14:creationId xmlns:p14="http://schemas.microsoft.com/office/powerpoint/2010/main" val="2355640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Content Placeholder 2"/>
          <p:cNvSpPr>
            <a:spLocks noGrp="1"/>
          </p:cNvSpPr>
          <p:nvPr>
            <p:ph sz="quarter" idx="1"/>
          </p:nvPr>
        </p:nvSpPr>
        <p:spPr>
          <a:xfrm>
            <a:off x="179512" y="476672"/>
            <a:ext cx="8507288" cy="6264696"/>
          </a:xfrm>
        </p:spPr>
        <p:txBody>
          <a:bodyPr>
            <a:normAutofit/>
          </a:bodyPr>
          <a:lstStyle/>
          <a:p>
            <a:pPr algn="r" rtl="1"/>
            <a:r>
              <a:rPr lang="ar-IQ" dirty="0" smtClean="0"/>
              <a:t>أنواع الصخور:</a:t>
            </a:r>
          </a:p>
          <a:p>
            <a:pPr algn="r" rtl="1"/>
            <a:r>
              <a:rPr lang="ar-IQ" dirty="0" smtClean="0"/>
              <a:t>تتركب من طبقات متتابعة من الصخور الجيرية والطفلية والطينية، وينتشر وجود هذه الصخور في معظم البلاد العربية.</a:t>
            </a:r>
          </a:p>
          <a:p>
            <a:pPr algn="r" rtl="1"/>
            <a:r>
              <a:rPr lang="ar-IQ" dirty="0" smtClean="0"/>
              <a:t>الأحداث الجيولوجية:</a:t>
            </a:r>
          </a:p>
          <a:p>
            <a:pPr algn="r" rtl="1"/>
            <a:r>
              <a:rPr lang="ar-IQ" dirty="0" smtClean="0"/>
              <a:t>صحب هذا القسم الثلاثي نشاط بركاني عظيم، وحركات انكسارية على نطاق واسع أدت إلى تكوين الأخدود الأفريقي العظيم الذي يفصل الآن بين قارتي آسيا وإفريقيا، ويقع فيه البحر الأحمر ومنخفض نهر الأردن.</a:t>
            </a:r>
          </a:p>
          <a:p>
            <a:pPr algn="r" rtl="1"/>
            <a:r>
              <a:rPr lang="ar-IQ" dirty="0" smtClean="0"/>
              <a:t>وقد بلغت الحركات الالتوائية الألبية عنفوانها، وكان لها أكبر الأثر في تشكيل سطح الأرض، فارتفعت سلاسل الجبال الضخمة التي تمتد امتدادًا عظيمًا بعلو شاهق في معظم القارات الحالية كسلاسل الألب في أوربا، والهيملايا في آسيا، وأطلس في المغرب العربي، والروكي والأنديز في غرب الأمريكتين.</a:t>
            </a:r>
          </a:p>
          <a:p>
            <a:pPr algn="r" rtl="1"/>
            <a:r>
              <a:rPr lang="ar-IQ" dirty="0" smtClean="0"/>
              <a:t>وقد بدأ توزيع اليابس والماء يتخذ شكله الحالي تقريبًا.</a:t>
            </a:r>
          </a:p>
          <a:p>
            <a:pPr algn="r" rtl="1"/>
            <a:endParaRPr lang="en-US" dirty="0"/>
          </a:p>
        </p:txBody>
      </p:sp>
    </p:spTree>
    <p:extLst>
      <p:ext uri="{BB962C8B-B14F-4D97-AF65-F5344CB8AC3E}">
        <p14:creationId xmlns:p14="http://schemas.microsoft.com/office/powerpoint/2010/main" val="4188271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Content Placeholder 2"/>
          <p:cNvSpPr>
            <a:spLocks noGrp="1"/>
          </p:cNvSpPr>
          <p:nvPr>
            <p:ph sz="quarter" idx="1"/>
          </p:nvPr>
        </p:nvSpPr>
        <p:spPr>
          <a:xfrm>
            <a:off x="251520" y="476672"/>
            <a:ext cx="8712968" cy="6048672"/>
          </a:xfrm>
        </p:spPr>
        <p:txBody>
          <a:bodyPr>
            <a:normAutofit/>
          </a:bodyPr>
          <a:lstStyle/>
          <a:p>
            <a:pPr algn="r" rtl="1"/>
            <a:r>
              <a:rPr lang="ar-IQ" dirty="0" smtClean="0"/>
              <a:t>أنواع الأحياء:</a:t>
            </a:r>
          </a:p>
          <a:p>
            <a:pPr algn="r" rtl="1"/>
            <a:r>
              <a:rPr lang="ar-IQ" dirty="0" smtClean="0"/>
              <a:t>أولًا: في البحر:</a:t>
            </a:r>
          </a:p>
          <a:p>
            <a:pPr algn="r" rtl="1"/>
            <a:r>
              <a:rPr lang="ar-IQ" dirty="0" smtClean="0"/>
              <a:t>ازدهرت الأسماك الفقرية والرخويات، واقتربت الحيوانات البحرية عمومًا من أشكالها الحالية، وظهر الكثير من فصائل الحيوانات الثديية البحرية.</a:t>
            </a:r>
          </a:p>
          <a:p>
            <a:pPr algn="r" rtl="1"/>
            <a:r>
              <a:rPr lang="ar-IQ" dirty="0" smtClean="0"/>
              <a:t>ثانيًا: فوق اليابس:</a:t>
            </a:r>
          </a:p>
          <a:p>
            <a:pPr algn="r" rtl="1"/>
            <a:r>
              <a:rPr lang="ar-IQ" dirty="0" smtClean="0"/>
              <a:t>استمر وجود الزواحف كالثعابين والسحالي.</a:t>
            </a:r>
          </a:p>
          <a:p>
            <a:pPr algn="r" rtl="1"/>
            <a:r>
              <a:rPr lang="ar-IQ" dirty="0" smtClean="0"/>
              <a:t>تضخمت أحجام الحيوانات الثديية، وظهرت منها أنواع عملاقة انقرضت بانتهائه، اندثرت الطيور ذوات الأسنان، وحلت محلها طيور عديمة الأسنان، كثرت الحشرات وتنوعت.</a:t>
            </a:r>
          </a:p>
          <a:p>
            <a:pPr algn="r" rtl="1"/>
            <a:endParaRPr lang="en-US" dirty="0"/>
          </a:p>
        </p:txBody>
      </p:sp>
    </p:spTree>
    <p:extLst>
      <p:ext uri="{BB962C8B-B14F-4D97-AF65-F5344CB8AC3E}">
        <p14:creationId xmlns:p14="http://schemas.microsoft.com/office/powerpoint/2010/main" val="2958709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Content Placeholder 2"/>
          <p:cNvSpPr>
            <a:spLocks noGrp="1"/>
          </p:cNvSpPr>
          <p:nvPr>
            <p:ph sz="quarter" idx="1"/>
          </p:nvPr>
        </p:nvSpPr>
        <p:spPr>
          <a:xfrm>
            <a:off x="457200" y="188640"/>
            <a:ext cx="8435280" cy="6264696"/>
          </a:xfrm>
        </p:spPr>
        <p:txBody>
          <a:bodyPr>
            <a:normAutofit/>
          </a:bodyPr>
          <a:lstStyle/>
          <a:p>
            <a:pPr algn="r" rtl="1"/>
            <a:r>
              <a:rPr lang="ar-IQ" dirty="0" smtClean="0"/>
              <a:t>انتشر أسلاف الفيل والجمل الحاليين، كما ظهر البقر الوحشي والغزلان والحمير البرية والخيول والثيران والدببة والذئاب وغيرها.</a:t>
            </a:r>
          </a:p>
          <a:p>
            <a:pPr algn="r" rtl="1"/>
            <a:r>
              <a:rPr lang="ar-IQ" dirty="0" smtClean="0"/>
              <a:t>ظهرت أنواع عديدة من القردة ومنها القردة العليا.</a:t>
            </a:r>
          </a:p>
          <a:p>
            <a:pPr algn="r" rtl="1"/>
            <a:r>
              <a:rPr lang="ar-IQ" dirty="0" smtClean="0"/>
              <a:t>تكاثرت النباتات المزهرة، وانتشرت انتشارًا كبيرًا مثل النخيل وأشجار الصنوبر والتين وغيرها.</a:t>
            </a:r>
          </a:p>
          <a:p>
            <a:pPr algn="r" rtl="1"/>
            <a:r>
              <a:rPr lang="ar-IQ" dirty="0" smtClean="0"/>
              <a:t>الأهمية الاقتصادية:</a:t>
            </a:r>
          </a:p>
          <a:p>
            <a:pPr algn="r" rtl="1"/>
            <a:r>
              <a:rPr lang="ar-IQ" dirty="0" smtClean="0"/>
              <a:t>تستغل الصخور الجيرية والطينية في صناعة الأسمنت، وتستخدم أنواع الجبس في صناعة المصيص، والبازلت في رصف الطرق، وتحتوي التكوينات على خامات الكبريت والزنك والرصاص والبترول كما في جمهورية مصر العربية.</a:t>
            </a:r>
          </a:p>
          <a:p>
            <a:pPr algn="r" rtl="1"/>
            <a:endParaRPr lang="en-US" dirty="0"/>
          </a:p>
        </p:txBody>
      </p:sp>
    </p:spTree>
    <p:extLst>
      <p:ext uri="{BB962C8B-B14F-4D97-AF65-F5344CB8AC3E}">
        <p14:creationId xmlns:p14="http://schemas.microsoft.com/office/powerpoint/2010/main" val="1607863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Content Placeholder 2"/>
          <p:cNvSpPr>
            <a:spLocks noGrp="1"/>
          </p:cNvSpPr>
          <p:nvPr>
            <p:ph sz="quarter" idx="1"/>
          </p:nvPr>
        </p:nvSpPr>
        <p:spPr>
          <a:xfrm>
            <a:off x="107504" y="476672"/>
            <a:ext cx="8579296" cy="5904656"/>
          </a:xfrm>
        </p:spPr>
        <p:txBody>
          <a:bodyPr>
            <a:normAutofit/>
          </a:bodyPr>
          <a:lstStyle/>
          <a:p>
            <a:pPr algn="r" rtl="1"/>
            <a:r>
              <a:rPr lang="ar-IQ" dirty="0" smtClean="0"/>
              <a:t>القسم الرباعي:</a:t>
            </a:r>
          </a:p>
          <a:p>
            <a:pPr algn="r" rtl="1"/>
            <a:r>
              <a:rPr lang="ar-IQ" dirty="0" smtClean="0"/>
              <a:t>ويشتمل على عصرين فقط هما البلايوستوسين والحديث.</a:t>
            </a:r>
          </a:p>
          <a:p>
            <a:pPr algn="r" rtl="1"/>
            <a:r>
              <a:rPr lang="ar-IQ" dirty="0" smtClean="0"/>
              <a:t>المدى الزمني:</a:t>
            </a:r>
          </a:p>
          <a:p>
            <a:pPr algn="r" rtl="1"/>
            <a:r>
              <a:rPr lang="ar-IQ" dirty="0" smtClean="0"/>
              <a:t>حوالي مليون سنة.</a:t>
            </a:r>
          </a:p>
          <a:p>
            <a:pPr algn="r" rtl="1"/>
            <a:r>
              <a:rPr lang="ar-IQ" dirty="0" smtClean="0"/>
              <a:t>أنواع الصخور:</a:t>
            </a:r>
          </a:p>
          <a:p>
            <a:pPr algn="r" rtl="1"/>
            <a:r>
              <a:rPr lang="ar-IQ" dirty="0" smtClean="0"/>
              <a:t>تتركب تكوينات عصر البلايوستوسين من الرواسب التي نحتها واكتسحها الجليد المتحرك ثم أرسبها، ومن رواسب الأنهار القديمة.</a:t>
            </a:r>
          </a:p>
          <a:p>
            <a:pPr algn="r" rtl="1"/>
            <a:r>
              <a:rPr lang="ar-IQ" dirty="0" smtClean="0"/>
              <a:t>أما تكوينات العصر الحديث فتتركب من رواسب الأنهار الحالية من حصىً ورمل وطمي، ومن الرواسب الهوائية مثل الكثبان الرملية، ومن الرواسب التي تتراكم في البحيرات والبحار والمحيطات.</a:t>
            </a:r>
          </a:p>
          <a:p>
            <a:pPr algn="r" rtl="1"/>
            <a:endParaRPr lang="en-US" dirty="0"/>
          </a:p>
        </p:txBody>
      </p:sp>
    </p:spTree>
    <p:extLst>
      <p:ext uri="{BB962C8B-B14F-4D97-AF65-F5344CB8AC3E}">
        <p14:creationId xmlns:p14="http://schemas.microsoft.com/office/powerpoint/2010/main" val="1119261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en-US" dirty="0"/>
          </a:p>
        </p:txBody>
      </p:sp>
      <p:sp>
        <p:nvSpPr>
          <p:cNvPr id="3" name="Content Placeholder 2"/>
          <p:cNvSpPr>
            <a:spLocks noGrp="1"/>
          </p:cNvSpPr>
          <p:nvPr>
            <p:ph sz="quarter" idx="1"/>
          </p:nvPr>
        </p:nvSpPr>
        <p:spPr>
          <a:xfrm>
            <a:off x="457200" y="548680"/>
            <a:ext cx="8229600" cy="5688632"/>
          </a:xfrm>
        </p:spPr>
        <p:txBody>
          <a:bodyPr/>
          <a:lstStyle/>
          <a:p>
            <a:pPr algn="r" rtl="1"/>
            <a:r>
              <a:rPr lang="ar-IQ" dirty="0" smtClean="0"/>
              <a:t>الأحداث الجيولوجية:</a:t>
            </a:r>
          </a:p>
          <a:p>
            <a:pPr algn="justLow" rtl="1"/>
            <a:r>
              <a:rPr lang="ar-IQ" dirty="0" smtClean="0"/>
              <a:t>تتمثل في استمرار بطيء جدا لحركات الرفع الالتوائية الألبية، ومع نشاط بركاني محدود، وقد اتخذت القارات والمحيطات توزيعها الحالي تقريبًا، وفي أثناء عصر البلايوستوسين الذي يعرف أيضًا بالعصر الجليدي انخفضت درجات الحرارة العالمية. كما ازداد التساقط في هيئة ثلج مما أدى إلى تراكم الجليد فوق مساحات هائلة من قارة أوربا وآسيا وأمريكا الشمالية، أما في نطاق الصحاري الحارة الجافة حاليًا كالصحراء الكبرى الإفريقية، فقد ازداد سقوط المطر ومن ثم يعرف هذا العصر فيها بالعصر المطير.</a:t>
            </a:r>
          </a:p>
          <a:p>
            <a:pPr algn="r" rtl="1"/>
            <a:endParaRPr lang="en-US" dirty="0"/>
          </a:p>
        </p:txBody>
      </p:sp>
    </p:spTree>
    <p:extLst>
      <p:ext uri="{BB962C8B-B14F-4D97-AF65-F5344CB8AC3E}">
        <p14:creationId xmlns:p14="http://schemas.microsoft.com/office/powerpoint/2010/main" val="346903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en-US" dirty="0"/>
          </a:p>
        </p:txBody>
      </p:sp>
      <p:sp>
        <p:nvSpPr>
          <p:cNvPr id="3" name="Content Placeholder 2"/>
          <p:cNvSpPr>
            <a:spLocks noGrp="1"/>
          </p:cNvSpPr>
          <p:nvPr>
            <p:ph sz="quarter" idx="1"/>
          </p:nvPr>
        </p:nvSpPr>
        <p:spPr>
          <a:xfrm>
            <a:off x="323528" y="476672"/>
            <a:ext cx="8363272" cy="6048672"/>
          </a:xfrm>
        </p:spPr>
        <p:txBody>
          <a:bodyPr/>
          <a:lstStyle/>
          <a:p>
            <a:pPr algn="r" rtl="1"/>
            <a:r>
              <a:rPr lang="ar-IQ" dirty="0" smtClean="0"/>
              <a:t>أنواع الأحياء:</a:t>
            </a:r>
          </a:p>
          <a:p>
            <a:pPr algn="r" rtl="1"/>
            <a:r>
              <a:rPr lang="ar-IQ" dirty="0" smtClean="0"/>
              <a:t>لا تزال الغالبية العظمى من الكائنات الحية التي عاشت في عصر البلايوستسين موجودة حتى وقتنا الحالى، ولم ينقرض سوى عدد قليل من الحيوانات الثديية، وقد ثبت بما لا يدع مجالًا للشك بأن الإنسان كان موجودًا في هذا العصر، فقد عثر على عظام الإنسان نفسه، وعلى الكثير من الأدوات الحجرية التي كان يستعملها في الصيد وفي الدفاع عن نفسه.</a:t>
            </a:r>
          </a:p>
          <a:p>
            <a:pPr algn="r" rtl="1"/>
            <a:r>
              <a:rPr lang="ar-IQ" dirty="0" smtClean="0"/>
              <a:t>أما في العصر الحديث فقد بلغت الأحياء أقصى درجات الكمال، وهو عصر الإنسان الحديث الذي يعتبر تاج الخليقة.</a:t>
            </a:r>
          </a:p>
          <a:p>
            <a:pPr algn="r" rtl="1"/>
            <a:endParaRPr lang="en-US" dirty="0"/>
          </a:p>
        </p:txBody>
      </p:sp>
    </p:spTree>
    <p:extLst>
      <p:ext uri="{BB962C8B-B14F-4D97-AF65-F5344CB8AC3E}">
        <p14:creationId xmlns:p14="http://schemas.microsoft.com/office/powerpoint/2010/main" val="3471826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r>
              <a:rPr lang="ar-IQ" dirty="0" smtClean="0"/>
              <a:t>الزمن الاركي </a:t>
            </a:r>
            <a:endParaRPr lang="en-US" dirty="0"/>
          </a:p>
        </p:txBody>
      </p:sp>
      <p:sp>
        <p:nvSpPr>
          <p:cNvPr id="3" name="Content Placeholder 2"/>
          <p:cNvSpPr>
            <a:spLocks noGrp="1"/>
          </p:cNvSpPr>
          <p:nvPr>
            <p:ph sz="quarter" idx="1"/>
          </p:nvPr>
        </p:nvSpPr>
        <p:spPr>
          <a:xfrm>
            <a:off x="457200" y="692696"/>
            <a:ext cx="8229600" cy="5688632"/>
          </a:xfrm>
        </p:spPr>
        <p:txBody>
          <a:bodyPr>
            <a:normAutofit/>
          </a:bodyPr>
          <a:lstStyle/>
          <a:p>
            <a:pPr algn="r" rtl="1"/>
            <a:r>
              <a:rPr lang="ar-IQ" dirty="0" smtClean="0"/>
              <a:t>سبب التسمية:</a:t>
            </a:r>
          </a:p>
          <a:p>
            <a:pPr algn="justLow" rtl="1"/>
            <a:r>
              <a:rPr lang="ar-IQ" dirty="0" smtClean="0"/>
              <a:t>كلمة أركي تعنى الأول، أي بداية عمر الأرض بعد تكوينها وتصلب قشرتها.</a:t>
            </a:r>
          </a:p>
          <a:p>
            <a:pPr algn="justLow" rtl="1"/>
            <a:r>
              <a:rPr lang="ar-IQ" dirty="0" smtClean="0"/>
              <a:t>المدى الزمني:</a:t>
            </a:r>
          </a:p>
          <a:p>
            <a:pPr algn="justLow" rtl="1"/>
            <a:r>
              <a:rPr lang="ar-IQ" dirty="0" smtClean="0"/>
              <a:t>يقدر مداه الزمني بمقدار يتراوح بين 1500 مليون و 2000 مليون سنة أي قدر الأزمنة الجيولوجية الثلاثة التي تَلَتْهُ بنحو ثلاث أو أربع مرات.</a:t>
            </a:r>
          </a:p>
          <a:p>
            <a:pPr algn="justLow" rtl="1"/>
            <a:r>
              <a:rPr lang="ar-IQ" dirty="0" smtClean="0"/>
              <a:t>أنواع الصخور:</a:t>
            </a:r>
          </a:p>
          <a:p>
            <a:pPr algn="justLow" rtl="1"/>
            <a:r>
              <a:rPr lang="ar-IQ" dirty="0" smtClean="0"/>
              <a:t>صخور نارية كالجرانيت، ومتحولة كالنيس والشست والرخام، وهي تمثل الأساس الذي ترتكز عليه الكتل القارية الحالية، وتظهر فوق السطح، حيثما استطاعت عوامل التعرية أن تنحت الطبقات الرسوبية السطحية، وتصل إلى هذا الأساس الصخري الأركي. وتبدو هذه الصخور الأركية ظاهرة واضحة فوق مساحات شاسعة حول البحر البلطي، وفي كندا وشبه جزيرة العرب وأفريقيا وغيرها من الكتل القارية الأركية.</a:t>
            </a:r>
          </a:p>
          <a:p>
            <a:pPr algn="r" rtl="1"/>
            <a:endParaRPr lang="en-US" dirty="0"/>
          </a:p>
        </p:txBody>
      </p:sp>
    </p:spTree>
    <p:extLst>
      <p:ext uri="{BB962C8B-B14F-4D97-AF65-F5344CB8AC3E}">
        <p14:creationId xmlns:p14="http://schemas.microsoft.com/office/powerpoint/2010/main" val="25632758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Content Placeholder 2"/>
          <p:cNvSpPr>
            <a:spLocks noGrp="1"/>
          </p:cNvSpPr>
          <p:nvPr>
            <p:ph sz="quarter" idx="1"/>
          </p:nvPr>
        </p:nvSpPr>
        <p:spPr>
          <a:xfrm>
            <a:off x="457200" y="548680"/>
            <a:ext cx="8229600" cy="5577483"/>
          </a:xfrm>
        </p:spPr>
        <p:txBody>
          <a:bodyPr/>
          <a:lstStyle/>
          <a:p>
            <a:pPr algn="r" rtl="1"/>
            <a:r>
              <a:rPr lang="ar-IQ" dirty="0" smtClean="0"/>
              <a:t>الأهمية الاقتصادية:</a:t>
            </a:r>
          </a:p>
          <a:p>
            <a:pPr algn="r" rtl="1"/>
            <a:r>
              <a:rPr lang="ar-IQ" dirty="0" smtClean="0"/>
              <a:t>تستخدم الرواسب الجليدية كالجلاميد والحصى والرمال والطين في رصف الطرق وصنع الطوب للبناء، أما الرواسب النهرية فهي تكون التربة الزراعية الخصيبة التي تمد البشر بمواد الغذاء ومحاصيل الألياف</a:t>
            </a:r>
          </a:p>
          <a:p>
            <a:pPr algn="r" rtl="1"/>
            <a:endParaRPr lang="en-US" dirty="0"/>
          </a:p>
        </p:txBody>
      </p:sp>
    </p:spTree>
    <p:extLst>
      <p:ext uri="{BB962C8B-B14F-4D97-AF65-F5344CB8AC3E}">
        <p14:creationId xmlns:p14="http://schemas.microsoft.com/office/powerpoint/2010/main" val="3600890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en-US" dirty="0"/>
          </a:p>
        </p:txBody>
      </p:sp>
      <p:sp>
        <p:nvSpPr>
          <p:cNvPr id="3" name="Content Placeholder 2"/>
          <p:cNvSpPr>
            <a:spLocks noGrp="1"/>
          </p:cNvSpPr>
          <p:nvPr>
            <p:ph sz="quarter" idx="1"/>
          </p:nvPr>
        </p:nvSpPr>
        <p:spPr>
          <a:xfrm>
            <a:off x="395536" y="260648"/>
            <a:ext cx="8291264" cy="6120680"/>
          </a:xfrm>
        </p:spPr>
        <p:txBody>
          <a:bodyPr>
            <a:normAutofit/>
          </a:bodyPr>
          <a:lstStyle/>
          <a:p>
            <a:pPr algn="justLow" rtl="1"/>
            <a:r>
              <a:rPr lang="ar-IQ" dirty="0" smtClean="0"/>
              <a:t>الأهمية الجغرافية للأزمنة الجيولوجية:</a:t>
            </a:r>
          </a:p>
          <a:p>
            <a:pPr algn="justLow" rtl="1"/>
            <a:r>
              <a:rPr lang="ar-IQ" dirty="0" smtClean="0"/>
              <a:t>من هذا العرض العام للأزمنة الجيولوجية يتضح بجلاء أنها ذات أهمية كبيرة بالنسبة للجغرافي، فهي تفسر له الكثير من الظاهرات الجغرافية البحتة التي يتعذر عليه تفسيرها ما لم يكن ملمًّا بخصائص كل منها. وأنت بعد قراءتك لمميزات الأزمنة الجيولوجية والتطورات الطبيعية والحيوية التي حدثت خلالها لن يستعصي عليك فهم ظاهرات مثل:</a:t>
            </a:r>
          </a:p>
          <a:p>
            <a:pPr algn="justLow" rtl="1"/>
            <a:r>
              <a:rPr lang="ar-IQ" dirty="0" smtClean="0"/>
              <a:t>1- اختلاف التركيب الصخري لمختلف القارات من حيث النوع والعمر، فمن الصخور ما هو صلد قديم قدم الأرض، ومنها ما هو لين إرسابي حديث النشأة.</a:t>
            </a:r>
          </a:p>
          <a:p>
            <a:pPr algn="justLow" rtl="1"/>
            <a:r>
              <a:rPr lang="ar-IQ" dirty="0" smtClean="0"/>
              <a:t>2- عدم استقرار حالة سطح الأرض، فاليابس قد يهبط ويصبح قسمًا من قاع بحر، </a:t>
            </a:r>
            <a:endParaRPr lang="en-US" dirty="0"/>
          </a:p>
        </p:txBody>
      </p:sp>
    </p:spTree>
    <p:extLst>
      <p:ext uri="{BB962C8B-B14F-4D97-AF65-F5344CB8AC3E}">
        <p14:creationId xmlns:p14="http://schemas.microsoft.com/office/powerpoint/2010/main" val="3203357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Content Placeholder 2"/>
          <p:cNvSpPr>
            <a:spLocks noGrp="1"/>
          </p:cNvSpPr>
          <p:nvPr>
            <p:ph sz="quarter" idx="1"/>
          </p:nvPr>
        </p:nvSpPr>
        <p:spPr>
          <a:xfrm>
            <a:off x="251520" y="476672"/>
            <a:ext cx="8496944" cy="5976664"/>
          </a:xfrm>
        </p:spPr>
        <p:txBody>
          <a:bodyPr>
            <a:normAutofit/>
          </a:bodyPr>
          <a:lstStyle/>
          <a:p>
            <a:pPr algn="r" rtl="1"/>
            <a:r>
              <a:rPr lang="ar-IQ" dirty="0" smtClean="0"/>
              <a:t>وقاع البحر قد يرتفع ويصبح جزءًا من يابس قارة. وتوزيع اليابس والماء قديمًا كان يختلف عنه في وقتنا الحالي.</a:t>
            </a:r>
          </a:p>
          <a:p>
            <a:pPr algn="r" rtl="1"/>
            <a:r>
              <a:rPr lang="ar-IQ" dirty="0" smtClean="0"/>
              <a:t>3- نشوء الجبال والهضاب وتطورها. فهي تولد وترتفع عاليًا، ثم تتناولها عوامل التعرية بالنحت والاكتساح، وحمل موادها إلى المحيطات، ثم تأتي اضطرابات أرضية جديدة فيرتفع سطح الأرض من جديد.</a:t>
            </a:r>
          </a:p>
          <a:p>
            <a:pPr algn="r" rtl="1"/>
            <a:r>
              <a:rPr lang="ar-IQ" dirty="0" smtClean="0"/>
              <a:t>4- التشابه في امتدادات الجبال واتجاهاتها. فجبال الألب في أوربا والهيمالايا في آسيا تمتد شامخة عظيمة من الغرب إلى الشرق، وأنت تجد تفسير ذلك إذا رجعت إلى الأحداث الجيولوجية في زمن الحياة الحديثة، فتكوينها مرتبط بحركات أرضية حدثت فيه، وستجد هناك إيضاحًا لتكوين الأخدود الإفريقي العظيم الذي يقع فيه البحر الأحمر.</a:t>
            </a:r>
          </a:p>
          <a:p>
            <a:pPr algn="r" rtl="1"/>
            <a:r>
              <a:rPr lang="ar-IQ" dirty="0" smtClean="0"/>
              <a:t>5- النشاط البركاني الحالي وارتباطه بأجزاء معينة من سطح الأرض، تلك الأجزاء الضعيفة المقلقلة التي أصابتها حركات أرضية حديثة كما في جنوب أوربا وغرب الأمريكتين.</a:t>
            </a:r>
          </a:p>
          <a:p>
            <a:pPr algn="r" rtl="1"/>
            <a:endParaRPr lang="en-US" dirty="0"/>
          </a:p>
        </p:txBody>
      </p:sp>
    </p:spTree>
    <p:extLst>
      <p:ext uri="{BB962C8B-B14F-4D97-AF65-F5344CB8AC3E}">
        <p14:creationId xmlns:p14="http://schemas.microsoft.com/office/powerpoint/2010/main" val="2494541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en-US" dirty="0"/>
          </a:p>
        </p:txBody>
      </p:sp>
      <p:sp>
        <p:nvSpPr>
          <p:cNvPr id="3" name="Content Placeholder 2"/>
          <p:cNvSpPr>
            <a:spLocks noGrp="1"/>
          </p:cNvSpPr>
          <p:nvPr>
            <p:ph sz="quarter" idx="1"/>
          </p:nvPr>
        </p:nvSpPr>
        <p:spPr>
          <a:xfrm>
            <a:off x="457200" y="620688"/>
            <a:ext cx="8229600" cy="5904656"/>
          </a:xfrm>
        </p:spPr>
        <p:txBody>
          <a:bodyPr>
            <a:normAutofit/>
          </a:bodyPr>
          <a:lstStyle/>
          <a:p>
            <a:pPr algn="r" rtl="1"/>
            <a:r>
              <a:rPr lang="ar-IQ" dirty="0" smtClean="0"/>
              <a:t>- الأحياء التى تجدها الآن على الأرض تسعى وتملأ وجهها بالحركة والحياة ويتوجهها وجود الإنسان، كلها قد نشأت وتطورت وارتقت خلال الأزمنة والعصور الجيولوجية. ولا يمكن للجغرافي أن يفهمها على حقيقتها إلا إذا بحث في ماضيها.</a:t>
            </a:r>
          </a:p>
          <a:p>
            <a:pPr algn="r" rtl="1"/>
            <a:endParaRPr lang="ar-IQ" dirty="0" smtClean="0"/>
          </a:p>
          <a:p>
            <a:pPr algn="r" rtl="1"/>
            <a:r>
              <a:rPr lang="ar-IQ" dirty="0" smtClean="0"/>
              <a:t>7- التعرف على توزيع المعادن والرسوبيات القيمة المفيدة، فهى ترتبط بتكوينات عصور جيولوجية معينة. كالفحم مثلًا الذي يرتبط وجود أنواعه الجيدة بالعصر الفحمي.</a:t>
            </a:r>
          </a:p>
          <a:p>
            <a:pPr algn="r" rtl="1"/>
            <a:r>
              <a:rPr lang="ar-IQ" dirty="0" smtClean="0"/>
              <a:t>من هذا ترى أن لكل ظاهرة جعرافية ماضيها وحاضرها ومستقبلها، ولا يمكن فهمها إلا بالتعرف على ماضيها، ومن هنا تأتي أهمية الإلمام بخصائص الأزمنة والعصور الجيولوجية بالنسبة للجغرافي.</a:t>
            </a:r>
          </a:p>
          <a:p>
            <a:pPr algn="r" rtl="1"/>
            <a:endParaRPr lang="en-US" dirty="0"/>
          </a:p>
        </p:txBody>
      </p:sp>
    </p:spTree>
    <p:extLst>
      <p:ext uri="{BB962C8B-B14F-4D97-AF65-F5344CB8AC3E}">
        <p14:creationId xmlns:p14="http://schemas.microsoft.com/office/powerpoint/2010/main" val="2593309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en-US" dirty="0"/>
          </a:p>
        </p:txBody>
      </p:sp>
      <p:sp>
        <p:nvSpPr>
          <p:cNvPr id="3" name="Content Placeholder 2"/>
          <p:cNvSpPr>
            <a:spLocks noGrp="1"/>
          </p:cNvSpPr>
          <p:nvPr>
            <p:ph sz="quarter" idx="1"/>
          </p:nvPr>
        </p:nvSpPr>
        <p:spPr/>
        <p:txBody>
          <a:bodyPr>
            <a:normAutofit/>
          </a:bodyPr>
          <a:lstStyle/>
          <a:p>
            <a:pPr algn="ctr"/>
            <a:r>
              <a:rPr lang="ar-IQ" sz="6600" dirty="0" smtClean="0"/>
              <a:t>شكرا لاصغائكم </a:t>
            </a:r>
            <a:endParaRPr lang="en-US" sz="6600" dirty="0"/>
          </a:p>
        </p:txBody>
      </p:sp>
    </p:spTree>
    <p:extLst>
      <p:ext uri="{BB962C8B-B14F-4D97-AF65-F5344CB8AC3E}">
        <p14:creationId xmlns:p14="http://schemas.microsoft.com/office/powerpoint/2010/main" val="3123211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US" dirty="0"/>
          </a:p>
        </p:txBody>
      </p:sp>
      <p:sp>
        <p:nvSpPr>
          <p:cNvPr id="3" name="Content Placeholder 2"/>
          <p:cNvSpPr>
            <a:spLocks noGrp="1"/>
          </p:cNvSpPr>
          <p:nvPr>
            <p:ph sz="quarter" idx="1"/>
          </p:nvPr>
        </p:nvSpPr>
        <p:spPr>
          <a:xfrm>
            <a:off x="457200" y="620688"/>
            <a:ext cx="8229600" cy="5904656"/>
          </a:xfrm>
        </p:spPr>
        <p:txBody>
          <a:bodyPr>
            <a:normAutofit fontScale="25000" lnSpcReduction="20000"/>
          </a:bodyPr>
          <a:lstStyle/>
          <a:p>
            <a:pPr algn="justLow" rtl="1"/>
            <a:r>
              <a:rPr lang="ar-IQ" sz="9600" dirty="0" smtClean="0"/>
              <a:t>الأحداث الجيولوجية:</a:t>
            </a:r>
          </a:p>
          <a:p>
            <a:pPr algn="justLow" rtl="1"/>
            <a:r>
              <a:rPr lang="ar-IQ" sz="9600" dirty="0" smtClean="0"/>
              <a:t>تمثلت في اضطرابات أرضية عنيفة، أدت إلى حدوث سلسلة متتابعة من الحركات الالتوائية صاحبها نشاط بركاني عظيم.</a:t>
            </a:r>
          </a:p>
          <a:p>
            <a:pPr algn="justLow" rtl="1"/>
            <a:r>
              <a:rPr lang="ar-IQ" sz="9600" dirty="0" smtClean="0"/>
              <a:t>أنواع الأحياء:</a:t>
            </a:r>
          </a:p>
          <a:p>
            <a:pPr algn="justLow" rtl="1"/>
            <a:r>
              <a:rPr lang="ar-IQ" sz="9600" dirty="0" smtClean="0"/>
              <a:t>ينعدم وجود حفريات حيوانية ونباتية في قسمه الأول وفي قسمه الثاني وجدت بقايا نادرة لحيوانات إسفَنْجية وأعشاب، وهي تمثل ظهور الحياة في أواخر الزمن الأركي.</a:t>
            </a:r>
          </a:p>
          <a:p>
            <a:pPr algn="justLow" rtl="1"/>
            <a:r>
              <a:rPr lang="ar-IQ" sz="9600" dirty="0" smtClean="0"/>
              <a:t>الأهمية الاقتصادية:</a:t>
            </a:r>
          </a:p>
          <a:p>
            <a:pPr algn="justLow" rtl="1"/>
            <a:r>
              <a:rPr lang="ar-IQ" sz="9600" dirty="0" smtClean="0"/>
              <a:t>تحتوى تكوينات هذا الزمن على صخور ومعادن ذات قيمة اقتصادية كبيرة، فمن صخوره القيمة صخر الرخام الملون والجرانيت الوردي أو الأحمر، وهما يستخدمان كأحجار زخرفية، كما يستعمل الجرانيت عمومًا؛ بسبب شدة صلابته في بناء المنشآت الضخمة كالسدود ومنها السد العالي والخزانات والقناطر.</a:t>
            </a:r>
          </a:p>
          <a:p>
            <a:pPr algn="justLow" rtl="1"/>
            <a:r>
              <a:rPr lang="ar-IQ" sz="9600" dirty="0" smtClean="0"/>
              <a:t>ومن معادنه الذهب والفضة والنحاس والزنك والحديد والكروم والنيكل والرصاص والقصدير، وهي تعدن أو بعضها في كثير من أقطار العالم مثل اسكنديناوه وكندا والولايات المتحدة وأمريكا الجنوبية وجمهورية مصر العربية، ويوجد بعض الذهب في المملكة العربية السعودية، كما تعدن بعض خامات العناصر المشعة من زائير.</a:t>
            </a:r>
          </a:p>
          <a:p>
            <a:pPr algn="justLow" rtl="1"/>
            <a:r>
              <a:rPr lang="ar-IQ" sz="9600" dirty="0" smtClean="0"/>
              <a:t>هذا عدا الأحجار الكريمة وشبه الكريمة وأهمها الزبرجد في جزيرة الزبرجد بالبحر الأحمر، والزمرد المصرى.</a:t>
            </a:r>
          </a:p>
          <a:p>
            <a:pPr algn="r" rtl="1"/>
            <a:endParaRPr lang="ar-IQ" dirty="0" smtClean="0"/>
          </a:p>
          <a:p>
            <a:pPr algn="r" rtl="1"/>
            <a:endParaRPr lang="en-US" dirty="0"/>
          </a:p>
        </p:txBody>
      </p:sp>
    </p:spTree>
    <p:extLst>
      <p:ext uri="{BB962C8B-B14F-4D97-AF65-F5344CB8AC3E}">
        <p14:creationId xmlns:p14="http://schemas.microsoft.com/office/powerpoint/2010/main" val="1002459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Content Placeholder 2"/>
          <p:cNvSpPr>
            <a:spLocks noGrp="1"/>
          </p:cNvSpPr>
          <p:nvPr>
            <p:ph sz="quarter" idx="1"/>
          </p:nvPr>
        </p:nvSpPr>
        <p:spPr>
          <a:xfrm>
            <a:off x="457200" y="332656"/>
            <a:ext cx="8229600" cy="5793507"/>
          </a:xfrm>
        </p:spPr>
        <p:txBody>
          <a:bodyPr>
            <a:normAutofit/>
          </a:bodyPr>
          <a:lstStyle/>
          <a:p>
            <a:pPr algn="justLow" rtl="1"/>
            <a:r>
              <a:rPr lang="ar-IQ" dirty="0" smtClean="0"/>
              <a:t>زمن الحياة القديمة:</a:t>
            </a:r>
          </a:p>
          <a:p>
            <a:pPr algn="justLow" rtl="1"/>
            <a:r>
              <a:rPr lang="ar-IQ" dirty="0" smtClean="0"/>
              <a:t>سبب التسمية:</a:t>
            </a:r>
          </a:p>
          <a:p>
            <a:pPr algn="justLow" rtl="1"/>
            <a:r>
              <a:rPr lang="ar-IQ" dirty="0" smtClean="0"/>
              <a:t>يقصد بزمن الحياة القديمة ذلك الزمن الذي ظهرت فيه أحياء تختلف كل الاختلاف عن أحياء عصرنا الحاضر، وقد زالت كلها وانقرضت تمامًا.</a:t>
            </a:r>
          </a:p>
          <a:p>
            <a:pPr algn="justLow" rtl="1"/>
            <a:r>
              <a:rPr lang="ar-IQ" dirty="0" smtClean="0"/>
              <a:t>المدى الزمني:</a:t>
            </a:r>
          </a:p>
          <a:p>
            <a:pPr algn="justLow" rtl="1"/>
            <a:r>
              <a:rPr lang="ar-IQ" dirty="0" smtClean="0"/>
              <a:t>حوالى 330 مليون سنة.</a:t>
            </a:r>
          </a:p>
          <a:p>
            <a:pPr algn="justLow" rtl="1"/>
            <a:r>
              <a:rPr lang="ar-IQ" dirty="0" smtClean="0"/>
              <a:t>العصور:</a:t>
            </a:r>
          </a:p>
          <a:p>
            <a:pPr algn="justLow" rtl="1"/>
            <a:r>
              <a:rPr lang="ar-IQ" dirty="0" smtClean="0"/>
              <a:t>الكمبري، الأردوفيشي، السيلوري، الديفوني، الفحمي، البرمي.</a:t>
            </a:r>
          </a:p>
          <a:p>
            <a:pPr algn="justLow" rtl="1"/>
            <a:r>
              <a:rPr lang="ar-IQ" dirty="0" smtClean="0"/>
              <a:t>أنواع الصخور:</a:t>
            </a:r>
          </a:p>
          <a:p>
            <a:pPr algn="justLow" rtl="1"/>
            <a:r>
              <a:rPr lang="ar-IQ" dirty="0" smtClean="0"/>
              <a:t>تتمثل في تكوينات صخرية رسوبية طينية ورملية وجيرية، وتبدو الصخور عمومًا مندمجة وداكنة اللون؛ ويرجع ذلك إلى تعرضها للضغط والحرارة بسبب ثقل الرواسب التي تراكمت فوقها أثناء الأزمنة والعصور اللاحقة</a:t>
            </a:r>
          </a:p>
          <a:p>
            <a:pPr algn="justLow" rtl="1"/>
            <a:endParaRPr lang="en-US" dirty="0"/>
          </a:p>
        </p:txBody>
      </p:sp>
    </p:spTree>
    <p:extLst>
      <p:ext uri="{BB962C8B-B14F-4D97-AF65-F5344CB8AC3E}">
        <p14:creationId xmlns:p14="http://schemas.microsoft.com/office/powerpoint/2010/main" val="1302364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en-US" dirty="0"/>
          </a:p>
        </p:txBody>
      </p:sp>
      <p:sp>
        <p:nvSpPr>
          <p:cNvPr id="3" name="Content Placeholder 2"/>
          <p:cNvSpPr>
            <a:spLocks noGrp="1"/>
          </p:cNvSpPr>
          <p:nvPr>
            <p:ph sz="quarter" idx="1"/>
          </p:nvPr>
        </p:nvSpPr>
        <p:spPr>
          <a:xfrm>
            <a:off x="457200" y="476672"/>
            <a:ext cx="8229600" cy="5976664"/>
          </a:xfrm>
        </p:spPr>
        <p:txBody>
          <a:bodyPr>
            <a:normAutofit fontScale="25000" lnSpcReduction="20000"/>
          </a:bodyPr>
          <a:lstStyle/>
          <a:p>
            <a:pPr algn="r" rtl="1"/>
            <a:r>
              <a:rPr lang="ar-IQ" sz="3500" dirty="0" smtClean="0"/>
              <a:t>الأحداث الجيولوجية:</a:t>
            </a:r>
          </a:p>
          <a:p>
            <a:pPr algn="justLow" rtl="1"/>
            <a:r>
              <a:rPr lang="ar-IQ" sz="12800" dirty="0" smtClean="0"/>
              <a:t>1- نشطت البراكين في أثناء هذا الزمن خصوصًا في أواسطه وأواخره، ولذلك تكثر الصخور البركانية بين طبقاته الرسوبية.</a:t>
            </a:r>
          </a:p>
          <a:p>
            <a:pPr algn="justLow" rtl="1"/>
            <a:r>
              <a:rPr lang="ar-IQ" sz="12800" dirty="0" smtClean="0"/>
              <a:t>2- حدثت في أواسطه في العصر السيلوري، حركة الالتواءات الكاليدونية التي استطاعت أن ترفع قيعان البحار القديمة بما تحمله من رواسب، والتي كانت تجاور الكتل القارية الأركية في هيئة جبال نحتتها عوامل التعرية فيما بعد. ومن بقاياها مرتفعات اسكنديناوه واسكتلنده في قارة أوربا.</a:t>
            </a:r>
          </a:p>
          <a:p>
            <a:pPr algn="justLow" rtl="1"/>
            <a:r>
              <a:rPr lang="ar-IQ" sz="12800" dirty="0" smtClean="0"/>
              <a:t>3- حدثت في أواخره حركة الالتواءات الهرسينية "في العصرين الفحمي والبرمي" التي أنشأت نطاقات عظيمة من السلاسل الجبلية في مختلف القارات. وتتمثل بقاياها الآن في مرتفعات وهضاب وسط أوربا، وفي شرق أمريكا الشمالية وشرق استراليا.</a:t>
            </a:r>
          </a:p>
          <a:p>
            <a:pPr algn="r" rtl="1"/>
            <a:endParaRPr lang="en-US" dirty="0"/>
          </a:p>
        </p:txBody>
      </p:sp>
    </p:spTree>
    <p:extLst>
      <p:ext uri="{BB962C8B-B14F-4D97-AF65-F5344CB8AC3E}">
        <p14:creationId xmlns:p14="http://schemas.microsoft.com/office/powerpoint/2010/main" val="1201615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en-US" dirty="0"/>
          </a:p>
        </p:txBody>
      </p:sp>
      <p:sp>
        <p:nvSpPr>
          <p:cNvPr id="3" name="Content Placeholder 2"/>
          <p:cNvSpPr>
            <a:spLocks noGrp="1"/>
          </p:cNvSpPr>
          <p:nvPr>
            <p:ph sz="quarter" idx="1"/>
          </p:nvPr>
        </p:nvSpPr>
        <p:spPr>
          <a:xfrm>
            <a:off x="457200" y="476672"/>
            <a:ext cx="8229600" cy="5976664"/>
          </a:xfrm>
        </p:spPr>
        <p:txBody>
          <a:bodyPr>
            <a:normAutofit fontScale="92500"/>
          </a:bodyPr>
          <a:lstStyle/>
          <a:p>
            <a:pPr algn="justLow" rtl="1"/>
            <a:r>
              <a:rPr lang="ar-IQ" sz="3300" dirty="0" smtClean="0"/>
              <a:t>أنواع الأحياء:</a:t>
            </a:r>
          </a:p>
          <a:p>
            <a:pPr algn="justLow" rtl="1"/>
            <a:r>
              <a:rPr lang="ar-IQ" sz="3300" dirty="0" smtClean="0"/>
              <a:t>الحيوان: شاع وجود الحيوانات اللافقرية في البحار كالقواقع. وفي أواسطه بدأ ظهور الحيوانات الفقرية ممثلة في أنواع من الأسماك البدائية، وفي أواخره ظهرت حيوانات برمائية. كما ظهرت الزواحف.</a:t>
            </a:r>
          </a:p>
          <a:p>
            <a:pPr algn="justLow" rtl="1"/>
            <a:r>
              <a:rPr lang="ar-IQ" sz="3300" dirty="0" smtClean="0"/>
              <a:t>النبات: تطورت النباتات البدائية، ونمت بسرعة أولًا في البحار ثم فوق اليابس، وقد كثرت الأشجار المخروطية والنباتات السرخسية، وانتشرت انتشارًا عظيمًا خاصة في العصر الفحمي، مما ساعد على تكوين الرواسب الفحمية في المناطق التي توافرت فيها الظروف الطبيعية الملائمة لتكوينها، وتتمثل هذه الظروف في وجود مستنقعات وبحيرات ساحلية ضحلة، تساقطت فيها أجزاء النبات وانطمرت في الرواسب،.</a:t>
            </a:r>
          </a:p>
          <a:p>
            <a:pPr algn="r" rtl="1"/>
            <a:endParaRPr lang="en-US" dirty="0"/>
          </a:p>
        </p:txBody>
      </p:sp>
    </p:spTree>
    <p:extLst>
      <p:ext uri="{BB962C8B-B14F-4D97-AF65-F5344CB8AC3E}">
        <p14:creationId xmlns:p14="http://schemas.microsoft.com/office/powerpoint/2010/main" val="3493786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Content Placeholder 2"/>
          <p:cNvSpPr>
            <a:spLocks noGrp="1"/>
          </p:cNvSpPr>
          <p:nvPr>
            <p:ph sz="quarter" idx="1"/>
          </p:nvPr>
        </p:nvSpPr>
        <p:spPr>
          <a:xfrm>
            <a:off x="457200" y="404664"/>
            <a:ext cx="8229600" cy="5721499"/>
          </a:xfrm>
        </p:spPr>
        <p:txBody>
          <a:bodyPr>
            <a:normAutofit/>
          </a:bodyPr>
          <a:lstStyle/>
          <a:p>
            <a:pPr marL="0" indent="0" algn="justLow" rtl="1">
              <a:buNone/>
            </a:pPr>
            <a:endParaRPr lang="en-US" dirty="0"/>
          </a:p>
          <a:p>
            <a:pPr algn="justLow" rtl="1"/>
            <a:r>
              <a:rPr lang="ar-IQ" dirty="0" smtClean="0"/>
              <a:t>وبسبب تعرض هذه النباتات المطمورة إلى ارتفاع الضغط وازدياد الحرارة من جراء تراكم الرواسب فوقها، فقد تحولت بمرور الزمن إلى فحم يسمى بالفحم الحجرى تمييزًا له عن الفحم النباتي الذي يصنعه الإنسان من أخشاب الأشجار الحالية</a:t>
            </a:r>
            <a:endParaRPr lang="en-US" dirty="0"/>
          </a:p>
          <a:p>
            <a:pPr algn="justLow" rtl="1"/>
            <a:r>
              <a:rPr lang="ar-IQ" dirty="0" smtClean="0"/>
              <a:t>الأهمية الاقتصادية:</a:t>
            </a:r>
          </a:p>
          <a:p>
            <a:pPr algn="justLow" rtl="1"/>
            <a:r>
              <a:rPr lang="ar-IQ" dirty="0" smtClean="0"/>
              <a:t>أهم ما يستغل من تكوينات هذا الزمن هي الرواسب الفحمية، وتوجد أهم مناجمها في انجلترا وفرنسا وبلجيكا والاتحاد السوفيتي والولايات المتحدة والصين، كما توجد أيضًا في بعض البلاد العربية كجمهورية مصر العربية واليمن، ولكن بكميات قليلة.</a:t>
            </a:r>
          </a:p>
          <a:p>
            <a:pPr algn="justLow" rtl="1"/>
            <a:r>
              <a:rPr lang="ar-IQ" dirty="0" smtClean="0"/>
              <a:t>وتحوي تكوينات هذا الزمن أيضًا بعض الخامات المعدنية، كخام الحديد في انجلترا، والمنجنيز في شبه جزيرة سيناء.</a:t>
            </a:r>
          </a:p>
          <a:p>
            <a:pPr algn="justLow" rtl="1"/>
            <a:endParaRPr lang="en-US" dirty="0"/>
          </a:p>
        </p:txBody>
      </p:sp>
    </p:spTree>
    <p:extLst>
      <p:ext uri="{BB962C8B-B14F-4D97-AF65-F5344CB8AC3E}">
        <p14:creationId xmlns:p14="http://schemas.microsoft.com/office/powerpoint/2010/main" val="489983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en-US" dirty="0"/>
          </a:p>
        </p:txBody>
      </p:sp>
      <p:sp>
        <p:nvSpPr>
          <p:cNvPr id="3" name="Content Placeholder 2"/>
          <p:cNvSpPr>
            <a:spLocks noGrp="1"/>
          </p:cNvSpPr>
          <p:nvPr>
            <p:ph sz="quarter" idx="1"/>
          </p:nvPr>
        </p:nvSpPr>
        <p:spPr>
          <a:xfrm>
            <a:off x="457200" y="476672"/>
            <a:ext cx="8229600" cy="5649491"/>
          </a:xfrm>
        </p:spPr>
        <p:txBody>
          <a:bodyPr>
            <a:normAutofit/>
          </a:bodyPr>
          <a:lstStyle/>
          <a:p>
            <a:pPr algn="r" rtl="1"/>
            <a:r>
              <a:rPr lang="ar-IQ" dirty="0" smtClean="0"/>
              <a:t>زمن الحياة الوسطى:</a:t>
            </a:r>
          </a:p>
          <a:p>
            <a:pPr algn="r" rtl="1"/>
            <a:r>
              <a:rPr lang="ar-IQ" dirty="0" smtClean="0"/>
              <a:t>سبب التسمية:</a:t>
            </a:r>
          </a:p>
          <a:p>
            <a:pPr algn="r" rtl="1"/>
            <a:r>
              <a:rPr lang="ar-IQ" dirty="0" smtClean="0"/>
              <a:t>سمي بزمن الحياة الوسطى؛ نظرًا لأن الحياة الحيوانية والنباتية وسط بين أحياء زمن الحياة القديمة وزمن الحياة الحديثة، إذ ترجع بعض أنواعها إلى أسلاف عاشت في العصور القديمة، كما تطورت أنواع أخرى عاشت في هذا الزمن واستمرت وارتقت في عصور زمن الحياة الحديثة.</a:t>
            </a:r>
          </a:p>
          <a:p>
            <a:pPr algn="r" rtl="1"/>
            <a:r>
              <a:rPr lang="ar-IQ" dirty="0" smtClean="0"/>
              <a:t>المدى الزمني:</a:t>
            </a:r>
          </a:p>
          <a:p>
            <a:pPr algn="r" rtl="1"/>
            <a:r>
              <a:rPr lang="ar-IQ" dirty="0" smtClean="0"/>
              <a:t>يقدر مداه بنحو 125 مليون سنة.</a:t>
            </a:r>
          </a:p>
          <a:p>
            <a:pPr algn="r" rtl="1"/>
            <a:r>
              <a:rPr lang="ar-IQ" dirty="0" smtClean="0"/>
              <a:t>العصور:</a:t>
            </a:r>
          </a:p>
          <a:p>
            <a:pPr algn="r" rtl="1"/>
            <a:r>
              <a:rPr lang="ar-IQ" dirty="0" smtClean="0"/>
              <a:t>الترياسي، والجوراسي، الكريتاسي "أو الطباشيري".</a:t>
            </a:r>
          </a:p>
          <a:p>
            <a:pPr algn="r" rtl="1"/>
            <a:endParaRPr lang="en-US" dirty="0"/>
          </a:p>
        </p:txBody>
      </p:sp>
    </p:spTree>
    <p:extLst>
      <p:ext uri="{BB962C8B-B14F-4D97-AF65-F5344CB8AC3E}">
        <p14:creationId xmlns:p14="http://schemas.microsoft.com/office/powerpoint/2010/main" val="2070443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Content Placeholder 2"/>
          <p:cNvSpPr>
            <a:spLocks noGrp="1"/>
          </p:cNvSpPr>
          <p:nvPr>
            <p:ph sz="quarter" idx="1"/>
          </p:nvPr>
        </p:nvSpPr>
        <p:spPr>
          <a:xfrm>
            <a:off x="457200" y="404664"/>
            <a:ext cx="8229600" cy="6264696"/>
          </a:xfrm>
        </p:spPr>
        <p:txBody>
          <a:bodyPr>
            <a:noAutofit/>
          </a:bodyPr>
          <a:lstStyle/>
          <a:p>
            <a:pPr algn="r" rtl="1"/>
            <a:r>
              <a:rPr lang="ar-IQ" sz="2800" dirty="0" smtClean="0"/>
              <a:t>أنواع الصخور:</a:t>
            </a:r>
          </a:p>
          <a:p>
            <a:pPr algn="r" rtl="1"/>
            <a:r>
              <a:rPr lang="ar-IQ" sz="2800" dirty="0" smtClean="0"/>
              <a:t>صخور رسوبية تراكم معظمها فوق قيعان البحار والمحيطات.</a:t>
            </a:r>
          </a:p>
          <a:p>
            <a:pPr algn="r" rtl="1"/>
            <a:endParaRPr lang="ar-IQ" sz="2800" dirty="0" smtClean="0"/>
          </a:p>
          <a:p>
            <a:pPr algn="r" rtl="1"/>
            <a:r>
              <a:rPr lang="ar-IQ" sz="2800" dirty="0" smtClean="0"/>
              <a:t>وهي تتركب من طبقات متتابعة من الصخور الطينية والرملية والطفلية والجيرية والطباشيرية وتتخللهما مستويات من الجبس أو الملح.</a:t>
            </a:r>
          </a:p>
          <a:p>
            <a:pPr algn="r" rtl="1"/>
            <a:r>
              <a:rPr lang="ar-IQ" sz="2800" dirty="0" smtClean="0"/>
              <a:t>الأحداث الجيولوجية:</a:t>
            </a:r>
          </a:p>
          <a:p>
            <a:pPr algn="r" rtl="1"/>
            <a:r>
              <a:rPr lang="ar-IQ" sz="2800" dirty="0" smtClean="0"/>
              <a:t>كان هذا الزمن زمن هدوء وسكون، فلم تتعرض فيه قشرة الأرض لتأثير اضطرابات أو حركات أرضية بطيئة اللهم إلا في أواخره حين بدأت حركة الالتواءات الألبية التي استمرت وبلغت عنفوانها في زمن الحياة الحديثة، وتخلو تكويناته من آثار النشاط البركاني إلا فيما ندر.</a:t>
            </a:r>
          </a:p>
        </p:txBody>
      </p:sp>
    </p:spTree>
    <p:extLst>
      <p:ext uri="{BB962C8B-B14F-4D97-AF65-F5344CB8AC3E}">
        <p14:creationId xmlns:p14="http://schemas.microsoft.com/office/powerpoint/2010/main" val="14099391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183</TotalTime>
  <Words>2038</Words>
  <Application>Microsoft Office PowerPoint</Application>
  <PresentationFormat>On-screen Show (4:3)</PresentationFormat>
  <Paragraphs>121</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Oriel</vt:lpstr>
      <vt:lpstr>الأزمنة الجيولوجية:</vt:lpstr>
      <vt:lpstr>الزمن الاركي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الأزمنة الجيولوجية:</dc:title>
  <dc:creator>Hp</dc:creator>
  <cp:lastModifiedBy>Hp</cp:lastModifiedBy>
  <cp:revision>5</cp:revision>
  <dcterms:created xsi:type="dcterms:W3CDTF">2020-04-04T16:41:04Z</dcterms:created>
  <dcterms:modified xsi:type="dcterms:W3CDTF">2020-04-04T19:44:35Z</dcterms:modified>
</cp:coreProperties>
</file>