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8BE345-E476-459C-98F0-CD542BD224F3}"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897916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BE345-E476-459C-98F0-CD542BD224F3}"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1136749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BE345-E476-459C-98F0-CD542BD224F3}"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102829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BE345-E476-459C-98F0-CD542BD224F3}"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3677557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8BE345-E476-459C-98F0-CD542BD224F3}"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1829552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8BE345-E476-459C-98F0-CD542BD224F3}"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3744624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8BE345-E476-459C-98F0-CD542BD224F3}"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4005672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8BE345-E476-459C-98F0-CD542BD224F3}"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2737722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BE345-E476-459C-98F0-CD542BD224F3}"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2705621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BE345-E476-459C-98F0-CD542BD224F3}"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1448087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BE345-E476-459C-98F0-CD542BD224F3}"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00D308-8617-405B-9100-C4534AE0504B}" type="slidenum">
              <a:rPr lang="en-US" smtClean="0"/>
              <a:t>‹#›</a:t>
            </a:fld>
            <a:endParaRPr lang="en-US"/>
          </a:p>
        </p:txBody>
      </p:sp>
    </p:spTree>
    <p:extLst>
      <p:ext uri="{BB962C8B-B14F-4D97-AF65-F5344CB8AC3E}">
        <p14:creationId xmlns:p14="http://schemas.microsoft.com/office/powerpoint/2010/main" val="883419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BE345-E476-459C-98F0-CD542BD224F3}" type="datetimeFigureOut">
              <a:rPr lang="en-US" smtClean="0"/>
              <a:t>4/4/2020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0D308-8617-405B-9100-C4534AE0504B}" type="slidenum">
              <a:rPr lang="en-US" smtClean="0"/>
              <a:t>‹#›</a:t>
            </a:fld>
            <a:endParaRPr lang="en-US"/>
          </a:p>
        </p:txBody>
      </p:sp>
    </p:spTree>
    <p:extLst>
      <p:ext uri="{BB962C8B-B14F-4D97-AF65-F5344CB8AC3E}">
        <p14:creationId xmlns:p14="http://schemas.microsoft.com/office/powerpoint/2010/main" val="1401036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الصخور ، انواعها </a:t>
            </a:r>
            <a:endParaRPr lang="en-US" dirty="0"/>
          </a:p>
        </p:txBody>
      </p:sp>
      <p:sp>
        <p:nvSpPr>
          <p:cNvPr id="3" name="Subtitle 2"/>
          <p:cNvSpPr>
            <a:spLocks noGrp="1"/>
          </p:cNvSpPr>
          <p:nvPr>
            <p:ph type="subTitle" idx="1"/>
          </p:nvPr>
        </p:nvSpPr>
        <p:spPr/>
        <p:txBody>
          <a:bodyPr/>
          <a:lstStyle/>
          <a:p>
            <a:r>
              <a:rPr lang="ar-IQ" dirty="0" smtClean="0"/>
              <a:t>ا.م.د. فيان احمد محمد </a:t>
            </a:r>
            <a:endParaRPr lang="en-US" dirty="0"/>
          </a:p>
        </p:txBody>
      </p:sp>
    </p:spTree>
    <p:extLst>
      <p:ext uri="{BB962C8B-B14F-4D97-AF65-F5344CB8AC3E}">
        <p14:creationId xmlns:p14="http://schemas.microsoft.com/office/powerpoint/2010/main" val="2535208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الصخور المتحولة </a:t>
            </a:r>
            <a:endParaRPr lang="en-US" dirty="0"/>
          </a:p>
        </p:txBody>
      </p:sp>
      <p:sp>
        <p:nvSpPr>
          <p:cNvPr id="3" name="Content Placeholder 2"/>
          <p:cNvSpPr>
            <a:spLocks noGrp="1"/>
          </p:cNvSpPr>
          <p:nvPr>
            <p:ph idx="1"/>
          </p:nvPr>
        </p:nvSpPr>
        <p:spPr/>
        <p:txBody>
          <a:bodyPr>
            <a:normAutofit/>
          </a:bodyPr>
          <a:lstStyle/>
          <a:p>
            <a:pPr algn="justLow" rtl="1"/>
            <a:r>
              <a:rPr lang="ar-IQ" sz="4000" dirty="0" smtClean="0"/>
              <a:t>لصّخور المتحولة الصّخور المتحولة (بالإنجليزية: </a:t>
            </a:r>
            <a:r>
              <a:rPr lang="en-US" sz="4000" dirty="0" smtClean="0"/>
              <a:t>Metamorphic Rocks) </a:t>
            </a:r>
            <a:r>
              <a:rPr lang="ar-IQ" sz="4000" dirty="0" smtClean="0"/>
              <a:t>هي صخور رسوبيّة أو ناريّة تعرّضت للضغط والحرارة والعمليات الكيميائيّة المختلفة؛ مما أثّر على تركيبها الكيميائيّ، وملمسها، ونوع المعادن المكوّن له</a:t>
            </a:r>
          </a:p>
          <a:p>
            <a:pPr algn="r" rtl="1"/>
            <a:endParaRPr lang="ar-IQ" dirty="0" smtClean="0"/>
          </a:p>
        </p:txBody>
      </p:sp>
    </p:spTree>
    <p:extLst>
      <p:ext uri="{BB962C8B-B14F-4D97-AF65-F5344CB8AC3E}">
        <p14:creationId xmlns:p14="http://schemas.microsoft.com/office/powerpoint/2010/main" val="3457090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2034"/>
          </a:xfrm>
        </p:spPr>
        <p:txBody>
          <a:bodyPr>
            <a:normAutofit fontScale="90000"/>
          </a:bodyPr>
          <a:lstStyle/>
          <a:p>
            <a:endParaRPr lang="en-US" dirty="0"/>
          </a:p>
        </p:txBody>
      </p:sp>
      <p:sp>
        <p:nvSpPr>
          <p:cNvPr id="3" name="Content Placeholder 2"/>
          <p:cNvSpPr>
            <a:spLocks noGrp="1"/>
          </p:cNvSpPr>
          <p:nvPr>
            <p:ph idx="1"/>
          </p:nvPr>
        </p:nvSpPr>
        <p:spPr>
          <a:xfrm>
            <a:off x="457200" y="908720"/>
            <a:ext cx="8229600" cy="5217443"/>
          </a:xfrm>
        </p:spPr>
        <p:txBody>
          <a:bodyPr>
            <a:normAutofit/>
          </a:bodyPr>
          <a:lstStyle/>
          <a:p>
            <a:pPr algn="justLow" rtl="1"/>
            <a:r>
              <a:rPr lang="ar-IQ" dirty="0" smtClean="0"/>
              <a:t>نواع الصّخور المتحولة تُصنّف الصّخور المتحولة إلى نوعين وهما:-</a:t>
            </a:r>
          </a:p>
          <a:p>
            <a:pPr algn="justLow" rtl="1"/>
            <a:r>
              <a:rPr lang="ar-IQ" dirty="0" smtClean="0"/>
              <a:t>الصّخور المتورقة: وهي الصّخور التي تحولّت نتيجة تعرضها للحرارة والضغط المباشر، وتظهر وكأنها مرتبة في طبقات، ومن أهمها، النّيس، والشّيست، والإردواز، والفيليت.</a:t>
            </a:r>
          </a:p>
          <a:p>
            <a:pPr algn="justLow" rtl="1"/>
            <a:endParaRPr lang="ar-IQ" dirty="0"/>
          </a:p>
          <a:p>
            <a:pPr algn="justLow" rtl="1"/>
            <a:r>
              <a:rPr lang="ar-IQ" dirty="0" smtClean="0"/>
              <a:t> الصّخور غير المتورقة: وهي صخور متحوّلة لا تترتب في طبقات، ومن الأمثلة عليها: الكوارتزيت، وهورنفلس، والرخام، والنيوفاكوليت.</a:t>
            </a:r>
          </a:p>
          <a:p>
            <a:pPr algn="r" rtl="1"/>
            <a:endParaRPr lang="ar-IQ" dirty="0" smtClean="0"/>
          </a:p>
        </p:txBody>
      </p:sp>
    </p:spTree>
    <p:extLst>
      <p:ext uri="{BB962C8B-B14F-4D97-AF65-F5344CB8AC3E}">
        <p14:creationId xmlns:p14="http://schemas.microsoft.com/office/powerpoint/2010/main" val="2619827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انواع التحول </a:t>
            </a:r>
            <a:endParaRPr lang="en-US" dirty="0"/>
          </a:p>
        </p:txBody>
      </p:sp>
      <p:sp>
        <p:nvSpPr>
          <p:cNvPr id="3" name="Content Placeholder 2"/>
          <p:cNvSpPr>
            <a:spLocks noGrp="1"/>
          </p:cNvSpPr>
          <p:nvPr>
            <p:ph idx="1"/>
          </p:nvPr>
        </p:nvSpPr>
        <p:spPr>
          <a:xfrm>
            <a:off x="457200" y="1196752"/>
            <a:ext cx="8229600" cy="5472608"/>
          </a:xfrm>
        </p:spPr>
        <p:txBody>
          <a:bodyPr>
            <a:normAutofit fontScale="85000" lnSpcReduction="10000"/>
          </a:bodyPr>
          <a:lstStyle/>
          <a:p>
            <a:pPr algn="justLow" rtl="1"/>
            <a:r>
              <a:rPr lang="ar-IQ" sz="3300" dirty="0" smtClean="0"/>
              <a:t>أنواع التحوُّل يحدث تحوُّل الصّخور إلى صخور جديدة بعدة طرق – </a:t>
            </a:r>
          </a:p>
          <a:p>
            <a:pPr algn="justLow" rtl="1"/>
            <a:r>
              <a:rPr lang="ar-IQ" sz="3300" dirty="0" smtClean="0"/>
              <a:t>1//التّحوُل الالتماسي أو الحراري: وينتج عن اندفاع كتل ناريّة تحرق الصّخور؛ مما يغير في طبيعتها وترتيب بلوراتها، كما يحدث عند تحول الكوارتز إلى صخر الكوراتزيت. </a:t>
            </a:r>
          </a:p>
          <a:p>
            <a:pPr algn="justLow" rtl="1"/>
            <a:r>
              <a:rPr lang="ar-IQ" sz="3300" dirty="0" smtClean="0"/>
              <a:t>2//التّحوُل النّطاقي أو الدّيناميكي: وهو أكثر أنواع التحوّل انتشاراً، ويحدث عند تعرّض الصّخور لحرارة وضغط شديد؛ ممّا يؤدي إلى تحطم بعض أو جميع الأنسجة الأصلية للصخور، وتكوُّن معادن وأنسجة جديدة كما يحدث عند تحوُّل الصّخر الطّيني إلى صخر الإردواز. </a:t>
            </a:r>
          </a:p>
          <a:p>
            <a:pPr algn="justLow" rtl="1"/>
            <a:r>
              <a:rPr lang="ar-IQ" sz="3300" dirty="0" smtClean="0"/>
              <a:t>3//التّحوُل التّهشمي: وهو التّحوُل الذي يحدث عند تعرض الصّخور للضغط المرتفع أثناء الحركات التكتونيّة مما يؤدي إلى تكسُّر وطحن المعادن المكونة له، و تظهر الصّخور الناتجة متورقة كما في صخر الميلونيت.</a:t>
            </a:r>
          </a:p>
          <a:p>
            <a:pPr algn="r" rtl="1"/>
            <a:endParaRPr lang="ar-IQ" dirty="0" smtClean="0"/>
          </a:p>
        </p:txBody>
      </p:sp>
    </p:spTree>
    <p:extLst>
      <p:ext uri="{BB962C8B-B14F-4D97-AF65-F5344CB8AC3E}">
        <p14:creationId xmlns:p14="http://schemas.microsoft.com/office/powerpoint/2010/main" val="206586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Low" rtl="1"/>
            <a:r>
              <a:rPr lang="ar-IQ" dirty="0" smtClean="0"/>
              <a:t>4//التّحوُل بالدفن: ويحدث عند تراكم الرّسوبيات فوق الصّخور الرّسوبيّة؛ ممّا يؤدي إلى ارتفاع درجة حرارتها وتعرضها لضغط شديد يغيّر في تركيبها المعدني والأنسجة المكوِّنة لها.</a:t>
            </a:r>
          </a:p>
          <a:p>
            <a:pPr algn="justLow" rtl="1"/>
            <a:r>
              <a:rPr lang="ar-IQ" dirty="0" smtClean="0"/>
              <a:t> 5//التّحوُل الحرمائي: وهو تحوُّل ينتج عن تبادل الفلزات ما بين المحاليل التي تحيط بالصخر والصخر نفسه عند تعرضها للحرارة المرتفعة، ومن الأمثلة عليها دخول عنصر الصّوديوم وخروج عنصر الكالسيوم عند تحول البازلت إلى صخر السّبيليت.</a:t>
            </a:r>
          </a:p>
          <a:p>
            <a:pPr algn="justLow" rtl="1"/>
            <a:endParaRPr lang="ar-IQ" dirty="0" smtClean="0"/>
          </a:p>
        </p:txBody>
      </p:sp>
    </p:spTree>
    <p:extLst>
      <p:ext uri="{BB962C8B-B14F-4D97-AF65-F5344CB8AC3E}">
        <p14:creationId xmlns:p14="http://schemas.microsoft.com/office/powerpoint/2010/main" val="2616322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04664"/>
            <a:ext cx="8229600" cy="5721499"/>
          </a:xfrm>
        </p:spPr>
        <p:txBody>
          <a:bodyPr>
            <a:normAutofit/>
          </a:bodyPr>
          <a:lstStyle/>
          <a:p>
            <a:pPr algn="justLow" rtl="1"/>
            <a:r>
              <a:rPr lang="ar-IQ" sz="3600" dirty="0" smtClean="0"/>
              <a:t>الصّخور (بالإنجليزية:) </a:t>
            </a:r>
            <a:r>
              <a:rPr lang="en-US" sz="3600" dirty="0" smtClean="0"/>
              <a:t>Rocks </a:t>
            </a:r>
            <a:r>
              <a:rPr lang="ar-IQ" sz="3600" dirty="0" smtClean="0"/>
              <a:t>هي كُتل صلبة مكونّة من معادن وأشباه المعادن تترتّب على شكل بلورات متفاوتة بالحجم، فبعضها كبير الحجم يمكن تمييزه بالعين المجردة، وبعضها مجهريّ الحجم، كما أنّ بعض الصّخور تكون خالية من البلورات. تُقسم الصّخور وفقاً لطريقة تكونّها إلى ثلاثة أنواع: وهي، الصّخور النّاريّة، والصّخور الرسوبيّة، والصّخورالمتحولّة الصّخور الناريّة</a:t>
            </a:r>
            <a:endParaRPr lang="en-US" sz="3600" dirty="0"/>
          </a:p>
        </p:txBody>
      </p:sp>
    </p:spTree>
    <p:extLst>
      <p:ext uri="{BB962C8B-B14F-4D97-AF65-F5344CB8AC3E}">
        <p14:creationId xmlns:p14="http://schemas.microsoft.com/office/powerpoint/2010/main" val="326261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US" dirty="0"/>
          </a:p>
        </p:txBody>
      </p:sp>
      <p:sp>
        <p:nvSpPr>
          <p:cNvPr id="3" name="Content Placeholder 2"/>
          <p:cNvSpPr>
            <a:spLocks noGrp="1"/>
          </p:cNvSpPr>
          <p:nvPr>
            <p:ph idx="1"/>
          </p:nvPr>
        </p:nvSpPr>
        <p:spPr>
          <a:xfrm>
            <a:off x="457200" y="476672"/>
            <a:ext cx="8229600" cy="5649491"/>
          </a:xfrm>
        </p:spPr>
        <p:txBody>
          <a:bodyPr/>
          <a:lstStyle/>
          <a:p>
            <a:pPr algn="justLow" rtl="1"/>
            <a:r>
              <a:rPr lang="ar-IQ" dirty="0" smtClean="0"/>
              <a:t>اولا :  الصّخور الناريّة </a:t>
            </a:r>
          </a:p>
          <a:p>
            <a:pPr algn="justLow" rtl="1"/>
            <a:r>
              <a:rPr lang="ar-IQ" dirty="0" smtClean="0"/>
              <a:t>(بالإنجليزيّة:</a:t>
            </a:r>
            <a:r>
              <a:rPr lang="en-US" dirty="0" smtClean="0"/>
              <a:t>Igneous Rocks) </a:t>
            </a:r>
            <a:r>
              <a:rPr lang="ar-IQ" dirty="0" smtClean="0"/>
              <a:t>هي صخور تشكلّت نتيجة تصلُّب أو تجمُّد المواد المنصهرة الموجودة في باطن الأرض (الماجما)؛ وذلك بسبب التّبريد التدريجى والمستمر، أو التّبريد السّريع والمفاجئ</a:t>
            </a:r>
          </a:p>
          <a:p>
            <a:pPr algn="r" rtl="1"/>
            <a:endParaRPr lang="ar-IQ" dirty="0" smtClean="0"/>
          </a:p>
        </p:txBody>
      </p:sp>
    </p:spTree>
    <p:extLst>
      <p:ext uri="{BB962C8B-B14F-4D97-AF65-F5344CB8AC3E}">
        <p14:creationId xmlns:p14="http://schemas.microsoft.com/office/powerpoint/2010/main" val="3972631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ar-IQ" dirty="0" smtClean="0"/>
              <a:t>تصنيفها </a:t>
            </a:r>
            <a:endParaRPr lang="en-US" dirty="0"/>
          </a:p>
        </p:txBody>
      </p:sp>
      <p:sp>
        <p:nvSpPr>
          <p:cNvPr id="3" name="Content Placeholder 2"/>
          <p:cNvSpPr>
            <a:spLocks noGrp="1"/>
          </p:cNvSpPr>
          <p:nvPr>
            <p:ph idx="1"/>
          </p:nvPr>
        </p:nvSpPr>
        <p:spPr>
          <a:xfrm>
            <a:off x="323528" y="908720"/>
            <a:ext cx="8363272" cy="5400600"/>
          </a:xfrm>
        </p:spPr>
        <p:txBody>
          <a:bodyPr>
            <a:normAutofit fontScale="92500" lnSpcReduction="20000"/>
          </a:bodyPr>
          <a:lstStyle/>
          <a:p>
            <a:pPr algn="justLow" rtl="1"/>
            <a:r>
              <a:rPr lang="ar-IQ" dirty="0" smtClean="0"/>
              <a:t>يمكن تصنيف الصّخور النّاريّة إعتماداً على عدة أسس منها: 1/نسبة السّليكا: تُقسم الصّخور النّاريّة اعتماداً على نسبة السليكا فيها إلى: صخور حامضيّة: وهي الصّخور النّاريّة التي تصل نسبة السّيليكا فيها إلى أكثر من (66٪)، ومنها: صخور الجرانيت، والجرانوديوريت. </a:t>
            </a:r>
          </a:p>
          <a:p>
            <a:pPr algn="justLow" rtl="1"/>
            <a:r>
              <a:rPr lang="ar-IQ" dirty="0" smtClean="0"/>
              <a:t>2/صخور ناريّة متوسطة: وهي الصّخور التي تتراوح نسبة السّيليكا فيها من (52 -66 ٪) ومنها: صخور الدّيوريت، والسّيانيت.</a:t>
            </a:r>
          </a:p>
          <a:p>
            <a:pPr algn="justLow" rtl="1"/>
            <a:r>
              <a:rPr lang="ar-IQ" dirty="0" smtClean="0"/>
              <a:t>3/ صخور ناريّة قاعديّة: وهي الصّخور التي تتراوح نسبة السّيليكا فيها من (40-52 ٪) ومنها: صخور البازلت، والجابرو. </a:t>
            </a:r>
          </a:p>
          <a:p>
            <a:pPr algn="justLow" rtl="1"/>
            <a:r>
              <a:rPr lang="ar-IQ" dirty="0" smtClean="0"/>
              <a:t>4/صخور ناريّة فوق قاعديّة: وهي الصّخور التي تكون نسبة السيليكا فيها أقل من (40٪) ومنها: صخورالبريدوتيت، والدّونيت.</a:t>
            </a:r>
          </a:p>
          <a:p>
            <a:pPr algn="r" rtl="1"/>
            <a:endParaRPr lang="ar-IQ" dirty="0" smtClean="0"/>
          </a:p>
        </p:txBody>
      </p:sp>
    </p:spTree>
    <p:extLst>
      <p:ext uri="{BB962C8B-B14F-4D97-AF65-F5344CB8AC3E}">
        <p14:creationId xmlns:p14="http://schemas.microsoft.com/office/powerpoint/2010/main" val="10806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en-US" dirty="0"/>
          </a:p>
        </p:txBody>
      </p:sp>
      <p:sp>
        <p:nvSpPr>
          <p:cNvPr id="3" name="Content Placeholder 2"/>
          <p:cNvSpPr>
            <a:spLocks noGrp="1"/>
          </p:cNvSpPr>
          <p:nvPr>
            <p:ph idx="1"/>
          </p:nvPr>
        </p:nvSpPr>
        <p:spPr>
          <a:xfrm>
            <a:off x="323528" y="692696"/>
            <a:ext cx="8363272" cy="5688632"/>
          </a:xfrm>
        </p:spPr>
        <p:txBody>
          <a:bodyPr>
            <a:normAutofit fontScale="62500" lnSpcReduction="20000"/>
          </a:bodyPr>
          <a:lstStyle/>
          <a:p>
            <a:pPr algn="justLow" rtl="1"/>
            <a:r>
              <a:rPr lang="ar-IQ" sz="4500" b="0" i="0" dirty="0" smtClean="0">
                <a:solidFill>
                  <a:srgbClr val="333333"/>
                </a:solidFill>
                <a:effectLst/>
                <a:latin typeface="DroidArabicKufi-Regular"/>
              </a:rPr>
              <a:t>موقع النشأة: تُقسم الصّخور النّاريّة اعتماداً على مكان تكوّنها إلى -1/الصّخور النّاريّة الجوفيّة أو الصّخور البلوتونيّة: وهي صخور تصلّبت على أعماق كبيرة تحت سطح الأرض نتيجة التّبريد التدريجي والمستمر تحت الضغط المرتفع، وبوجود مواد متطايرة، وتتميز بنسيجها الخشن الذي يتكون من بلورات معدنيّة كبيرة الحجم يمكن تمييزها بالعين المجردة، ومن الأمثلة عليها: الجرانيت، والديوريت، والجابرو.</a:t>
            </a:r>
          </a:p>
          <a:p>
            <a:pPr algn="justLow" rtl="1"/>
            <a:r>
              <a:rPr lang="ar-IQ" sz="4500" dirty="0" smtClean="0">
                <a:solidFill>
                  <a:srgbClr val="333333"/>
                </a:solidFill>
                <a:latin typeface="DroidArabicKufi-Regular"/>
              </a:rPr>
              <a:t>2/</a:t>
            </a:r>
            <a:r>
              <a:rPr lang="ar-IQ" sz="4500" b="0" i="0" dirty="0" smtClean="0">
                <a:solidFill>
                  <a:srgbClr val="333333"/>
                </a:solidFill>
                <a:effectLst/>
                <a:latin typeface="DroidArabicKufi-Regular"/>
              </a:rPr>
              <a:t> الصّخور النّاريّة السّطحيّة (البركانيّة): وهي صخور تصلبّت بالقرب من سطح الأرض نتيجة التّبريد السّريع، ويكون نسيجها إما دقيق التّحبب (أي يحتوي على بلورات معدنيّة صغيرة الحجم)، أو زجاجياً (أي لا يحتوي على بلورات معدنيّة). </a:t>
            </a:r>
          </a:p>
          <a:p>
            <a:pPr algn="justLow" rtl="1"/>
            <a:r>
              <a:rPr lang="ar-IQ" sz="4500" dirty="0" smtClean="0">
                <a:solidFill>
                  <a:srgbClr val="333333"/>
                </a:solidFill>
                <a:latin typeface="DroidArabicKufi-Regular"/>
              </a:rPr>
              <a:t>3/</a:t>
            </a:r>
            <a:r>
              <a:rPr lang="ar-IQ" sz="4500" b="0" i="0" dirty="0" smtClean="0">
                <a:solidFill>
                  <a:srgbClr val="333333"/>
                </a:solidFill>
                <a:effectLst/>
                <a:latin typeface="DroidArabicKufi-Regular"/>
              </a:rPr>
              <a:t>الصّخور النّاريّة المتداخلة: وهي صخور ناريّة تكونت في منطقة وسطيّة ليست عميقة، ولا سطحيّة، ويكون نسيجها متوسط التحبُّب، ومنها: صخور الجدد (القواطع)، وصخور السّدود.</a:t>
            </a:r>
            <a:r>
              <a:rPr lang="ar-IQ" dirty="0" smtClean="0"/>
              <a:t/>
            </a:r>
            <a:br>
              <a:rPr lang="ar-IQ" dirty="0" smtClean="0"/>
            </a:br>
            <a:r>
              <a:rPr lang="ar-IQ" dirty="0" smtClean="0"/>
              <a:t/>
            </a:r>
            <a:br>
              <a:rPr lang="ar-IQ" dirty="0" smtClean="0"/>
            </a:br>
            <a:endParaRPr lang="en-US" dirty="0"/>
          </a:p>
        </p:txBody>
      </p:sp>
    </p:spTree>
    <p:extLst>
      <p:ext uri="{BB962C8B-B14F-4D97-AF65-F5344CB8AC3E}">
        <p14:creationId xmlns:p14="http://schemas.microsoft.com/office/powerpoint/2010/main" val="48794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en-US" dirty="0"/>
          </a:p>
        </p:txBody>
      </p:sp>
      <p:sp>
        <p:nvSpPr>
          <p:cNvPr id="3" name="Content Placeholder 2"/>
          <p:cNvSpPr>
            <a:spLocks noGrp="1"/>
          </p:cNvSpPr>
          <p:nvPr>
            <p:ph idx="1"/>
          </p:nvPr>
        </p:nvSpPr>
        <p:spPr>
          <a:xfrm>
            <a:off x="467544" y="1484784"/>
            <a:ext cx="8229600" cy="4464496"/>
          </a:xfrm>
        </p:spPr>
        <p:txBody>
          <a:bodyPr>
            <a:normAutofit/>
          </a:bodyPr>
          <a:lstStyle/>
          <a:p>
            <a:pPr algn="r" rtl="1"/>
            <a:r>
              <a:rPr lang="ar-IQ" dirty="0" smtClean="0"/>
              <a:t>خصائص الصّخور النّاريّة من خصائص الصّخور النّاريّة ما يليلا تترتّب على شكل طبقات متراصة. يعتمد حجم البلورات المكونّة لها على سرعة تبريد الصّخور، عندما يكون التّبريد بطيئاً يكون حجم البلورات كبيراً، وفي بعض الأحيان تبرد الصّخور بسرعة كبيرة لا تترك مجالاً لتكوّن البلورات من الأساس. لا تحتوي على مسامات، وبالتالي فهي غير منفذة للماء. تقاوم عوامل التّعرية؛ لذا تتآكل ببطء شديد. لا تحتوي على أحافير. تحتوي على سيليكا ومغنيسيوم وحديد.</a:t>
            </a:r>
          </a:p>
          <a:p>
            <a:pPr algn="r" rtl="1"/>
            <a:endParaRPr lang="ar-IQ" dirty="0" smtClean="0"/>
          </a:p>
        </p:txBody>
      </p:sp>
    </p:spTree>
    <p:extLst>
      <p:ext uri="{BB962C8B-B14F-4D97-AF65-F5344CB8AC3E}">
        <p14:creationId xmlns:p14="http://schemas.microsoft.com/office/powerpoint/2010/main" val="2983853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216024"/>
          </a:xfrm>
        </p:spPr>
        <p:txBody>
          <a:bodyPr>
            <a:normAutofit fontScale="90000"/>
          </a:bodyPr>
          <a:lstStyle/>
          <a:p>
            <a:r>
              <a:rPr lang="ar-IQ" dirty="0" smtClean="0"/>
              <a:t>الصّخور الرّسوبيّة</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457200" y="908720"/>
            <a:ext cx="8229600" cy="5217443"/>
          </a:xfrm>
        </p:spPr>
        <p:txBody>
          <a:bodyPr>
            <a:normAutofit/>
          </a:bodyPr>
          <a:lstStyle/>
          <a:p>
            <a:pPr algn="r" rtl="1"/>
            <a:r>
              <a:rPr lang="ar-IQ" sz="4000" dirty="0" smtClean="0"/>
              <a:t>لصّخور الرسوبيّة (بالإنجليزية: </a:t>
            </a:r>
            <a:r>
              <a:rPr lang="en-US" sz="4000" dirty="0" smtClean="0"/>
              <a:t>Sedimentary Rocks) </a:t>
            </a:r>
            <a:r>
              <a:rPr lang="ar-IQ" sz="4000" dirty="0" smtClean="0"/>
              <a:t>هي الصّخور التي تتشكّل من حبيبات انفصلت عن صخور سابقة التكوّن نتيجة لعوامل مختلفة، وترسّبت، واتّحدت أجزاؤها معاً.</a:t>
            </a:r>
          </a:p>
          <a:p>
            <a:pPr algn="r" rtl="1"/>
            <a:endParaRPr lang="ar-IQ" sz="4000" dirty="0" smtClean="0"/>
          </a:p>
        </p:txBody>
      </p:sp>
    </p:spTree>
    <p:extLst>
      <p:ext uri="{BB962C8B-B14F-4D97-AF65-F5344CB8AC3E}">
        <p14:creationId xmlns:p14="http://schemas.microsoft.com/office/powerpoint/2010/main" val="407823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endParaRPr lang="en-US" dirty="0"/>
          </a:p>
        </p:txBody>
      </p:sp>
      <p:sp>
        <p:nvSpPr>
          <p:cNvPr id="3" name="Content Placeholder 2"/>
          <p:cNvSpPr>
            <a:spLocks noGrp="1"/>
          </p:cNvSpPr>
          <p:nvPr>
            <p:ph idx="1"/>
          </p:nvPr>
        </p:nvSpPr>
        <p:spPr>
          <a:xfrm>
            <a:off x="323528" y="548680"/>
            <a:ext cx="8363272" cy="6192688"/>
          </a:xfrm>
        </p:spPr>
        <p:txBody>
          <a:bodyPr>
            <a:noAutofit/>
          </a:bodyPr>
          <a:lstStyle/>
          <a:p>
            <a:pPr algn="r" rtl="1"/>
            <a:r>
              <a:rPr lang="ar-IQ" sz="2400" b="0" i="0" dirty="0" smtClean="0">
                <a:solidFill>
                  <a:srgbClr val="333333"/>
                </a:solidFill>
                <a:effectLst/>
                <a:latin typeface="DroidArabicKufi-Regular"/>
              </a:rPr>
              <a:t>نواع الصّخور الرّسوبيّة تُصنّف الصّخور الرسوبيّة إلى ثلاثة أنواع رئيسيّة، وهي </a:t>
            </a:r>
          </a:p>
          <a:p>
            <a:pPr algn="justLow" rtl="1"/>
            <a:r>
              <a:rPr lang="ar-IQ" sz="2400" b="1" i="0" dirty="0" smtClean="0">
                <a:solidFill>
                  <a:srgbClr val="333333"/>
                </a:solidFill>
                <a:effectLst/>
                <a:latin typeface="DroidArabicKufi-Regular"/>
              </a:rPr>
              <a:t>الصّخور الفتاتيّة أو الميكانيكيّة </a:t>
            </a:r>
            <a:r>
              <a:rPr lang="ar-IQ" sz="2400" b="0" i="0" dirty="0" smtClean="0">
                <a:solidFill>
                  <a:srgbClr val="333333"/>
                </a:solidFill>
                <a:effectLst/>
                <a:latin typeface="DroidArabicKufi-Regular"/>
              </a:rPr>
              <a:t>(بالإنجليزية: </a:t>
            </a:r>
            <a:r>
              <a:rPr lang="en-US" sz="2400" b="0" i="0" dirty="0" err="1" smtClean="0">
                <a:solidFill>
                  <a:srgbClr val="333333"/>
                </a:solidFill>
                <a:effectLst/>
                <a:latin typeface="DroidArabicKufi-Regular"/>
              </a:rPr>
              <a:t>Clastic</a:t>
            </a:r>
            <a:r>
              <a:rPr lang="en-US" sz="2400" b="0" i="0" dirty="0" smtClean="0">
                <a:solidFill>
                  <a:srgbClr val="333333"/>
                </a:solidFill>
                <a:effectLst/>
                <a:latin typeface="DroidArabicKufi-Regular"/>
              </a:rPr>
              <a:t> Sedimentary Rocks): </a:t>
            </a:r>
            <a:r>
              <a:rPr lang="ar-IQ" sz="2400" b="0" i="0" dirty="0" smtClean="0">
                <a:solidFill>
                  <a:srgbClr val="333333"/>
                </a:solidFill>
                <a:effectLst/>
                <a:latin typeface="DroidArabicKufi-Regular"/>
              </a:rPr>
              <a:t>تتكوّن الصّخور الفتاتية من فتات صخور أخرى انفصلت عن بعضها بسبب عمليات التّجوية الميكانيكيّة دون أن تتعرض لتغيرات كيميائيّة، ثم تصلبت وتحجرت من جديد، والتحمت ببعضها بفعل الضغط، ومن الأمثلة عليها: الكونجلوميرات، وصخور البريشيا، وصخور الغرين، والحجر الرّملي، وحجر الطّفل. </a:t>
            </a:r>
          </a:p>
          <a:p>
            <a:pPr algn="justLow" rtl="1"/>
            <a:r>
              <a:rPr lang="ar-IQ" sz="2400" b="1" i="0" dirty="0" smtClean="0">
                <a:solidFill>
                  <a:srgbClr val="333333"/>
                </a:solidFill>
                <a:effectLst/>
                <a:latin typeface="DroidArabicKufi-Regular"/>
              </a:rPr>
              <a:t>الصّخور الرسوبيّة الكيميائيّة </a:t>
            </a:r>
            <a:r>
              <a:rPr lang="ar-IQ" sz="2400" b="0" i="0" dirty="0" smtClean="0">
                <a:solidFill>
                  <a:srgbClr val="333333"/>
                </a:solidFill>
                <a:effectLst/>
                <a:latin typeface="DroidArabicKufi-Regular"/>
              </a:rPr>
              <a:t>(بالإنجليزية: </a:t>
            </a:r>
            <a:r>
              <a:rPr lang="en-US" sz="2400" b="0" i="0" dirty="0" smtClean="0">
                <a:solidFill>
                  <a:srgbClr val="333333"/>
                </a:solidFill>
                <a:effectLst/>
                <a:latin typeface="DroidArabicKufi-Regular"/>
              </a:rPr>
              <a:t>Chemical Sedimentary Rocks): </a:t>
            </a:r>
            <a:r>
              <a:rPr lang="ar-IQ" sz="2400" b="0" i="0" dirty="0" smtClean="0">
                <a:solidFill>
                  <a:srgbClr val="333333"/>
                </a:solidFill>
                <a:effectLst/>
                <a:latin typeface="DroidArabicKufi-Regular"/>
              </a:rPr>
              <a:t>وهي صخور رسوبيّة تتكون عندما تتبخر المياه في الأراضي القاحلة، وتُخلِّف وراءها المعادن الذائبة، ومن الأمثلة عليها: الشّيرت، والدّولوميت، والجبس، والحجر الجيري، والملح الصّخري.</a:t>
            </a:r>
          </a:p>
          <a:p>
            <a:pPr algn="justLow" rtl="1"/>
            <a:r>
              <a:rPr lang="ar-IQ" sz="2400" b="0" i="0" dirty="0" smtClean="0">
                <a:solidFill>
                  <a:srgbClr val="333333"/>
                </a:solidFill>
                <a:effectLst/>
                <a:latin typeface="DroidArabicKufi-Regular"/>
              </a:rPr>
              <a:t> </a:t>
            </a:r>
            <a:r>
              <a:rPr lang="ar-IQ" sz="2400" b="1" i="0" dirty="0" smtClean="0">
                <a:solidFill>
                  <a:srgbClr val="333333"/>
                </a:solidFill>
                <a:effectLst/>
                <a:latin typeface="DroidArabicKufi-Regular"/>
              </a:rPr>
              <a:t>الصّخور الرسوبيّة العضويّة </a:t>
            </a:r>
            <a:r>
              <a:rPr lang="ar-IQ" sz="2400" b="0" i="0" dirty="0" smtClean="0">
                <a:solidFill>
                  <a:srgbClr val="333333"/>
                </a:solidFill>
                <a:effectLst/>
                <a:latin typeface="DroidArabicKufi-Regular"/>
              </a:rPr>
              <a:t>(بالإنجليزية: </a:t>
            </a:r>
            <a:r>
              <a:rPr lang="en-US" sz="2400" b="0" i="0" dirty="0" smtClean="0">
                <a:solidFill>
                  <a:srgbClr val="333333"/>
                </a:solidFill>
                <a:effectLst/>
                <a:latin typeface="DroidArabicKufi-Regular"/>
              </a:rPr>
              <a:t>Organic Sedimentary Rocks): </a:t>
            </a:r>
            <a:r>
              <a:rPr lang="ar-IQ" sz="2400" b="0" i="0" dirty="0" smtClean="0">
                <a:solidFill>
                  <a:srgbClr val="333333"/>
                </a:solidFill>
                <a:effectLst/>
                <a:latin typeface="DroidArabicKufi-Regular"/>
              </a:rPr>
              <a:t>وهي صخور رسوبيّة تشكلت نتيجة ترسُّب بقايا حيوانيّة، مثل: العظام والأصداف التي تحتوي على أملاح الكالسيوم، وبقايا نباتيّة في قاع البحر، ومع مرور الوقت تصلّبت، ومن أنواعها: الكهرمان، والفحم القاري أو الفحم الجيري، وفحم الأنتراسيت والخث والليجنيت.</a:t>
            </a:r>
            <a:r>
              <a:rPr lang="ar-IQ" sz="2000" dirty="0" smtClean="0"/>
              <a:t/>
            </a:r>
            <a:br>
              <a:rPr lang="ar-IQ" sz="2000" dirty="0" smtClean="0"/>
            </a:br>
            <a:r>
              <a:rPr lang="ar-IQ" sz="2000" dirty="0" smtClean="0"/>
              <a:t/>
            </a:r>
            <a:br>
              <a:rPr lang="ar-IQ" sz="2000" dirty="0" smtClean="0"/>
            </a:br>
            <a:endParaRPr lang="en-US" sz="2000" dirty="0"/>
          </a:p>
        </p:txBody>
      </p:sp>
    </p:spTree>
    <p:extLst>
      <p:ext uri="{BB962C8B-B14F-4D97-AF65-F5344CB8AC3E}">
        <p14:creationId xmlns:p14="http://schemas.microsoft.com/office/powerpoint/2010/main" val="2766384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خصائص الصّخور الرّسوبيّة </a:t>
            </a:r>
            <a:endParaRPr lang="en-US" dirty="0"/>
          </a:p>
        </p:txBody>
      </p:sp>
      <p:sp>
        <p:nvSpPr>
          <p:cNvPr id="3" name="Content Placeholder 2"/>
          <p:cNvSpPr>
            <a:spLocks noGrp="1"/>
          </p:cNvSpPr>
          <p:nvPr>
            <p:ph idx="1"/>
          </p:nvPr>
        </p:nvSpPr>
        <p:spPr/>
        <p:txBody>
          <a:bodyPr>
            <a:normAutofit/>
          </a:bodyPr>
          <a:lstStyle/>
          <a:p>
            <a:pPr algn="r" rtl="1"/>
            <a:r>
              <a:rPr lang="ar-IQ" u="sng" dirty="0" smtClean="0"/>
              <a:t>من خصائص الصّخور الرسوبيّة ما يلي :- </a:t>
            </a:r>
          </a:p>
          <a:p>
            <a:pPr algn="justLow" rtl="1"/>
            <a:r>
              <a:rPr lang="ar-IQ" dirty="0" smtClean="0"/>
              <a:t>تحتوي على أحافير نباتيّة وحيوانيّة. تتكون من عدة طبقات. تتميز بالهشاشة وسرعة التآكل نتيجة عوامل التّعرية والتّجوية.</a:t>
            </a:r>
          </a:p>
          <a:p>
            <a:pPr algn="justLow" rtl="1"/>
            <a:r>
              <a:rPr lang="ar-IQ" dirty="0" smtClean="0"/>
              <a:t> تحتوي على الكثير من المسامات؛ مما يمكنّها من تخزين المياه الجوفيّة بين طبقاتها.</a:t>
            </a:r>
          </a:p>
          <a:p>
            <a:pPr algn="justLow" rtl="1"/>
            <a:r>
              <a:rPr lang="ar-IQ" dirty="0" smtClean="0"/>
              <a:t> تظهر عليها علامات النّيم؛ وهي أشكال تتكون بسبب حركة الأمواج البحريّة المستمرة وارتطامها بالصّخور.</a:t>
            </a:r>
          </a:p>
          <a:p>
            <a:endParaRPr lang="ar-IQ" dirty="0" smtClean="0"/>
          </a:p>
        </p:txBody>
      </p:sp>
    </p:spTree>
    <p:extLst>
      <p:ext uri="{BB962C8B-B14F-4D97-AF65-F5344CB8AC3E}">
        <p14:creationId xmlns:p14="http://schemas.microsoft.com/office/powerpoint/2010/main" val="834923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1006</Words>
  <Application>Microsoft Office PowerPoint</Application>
  <PresentationFormat>On-screen Show (4:3)</PresentationFormat>
  <Paragraphs>38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الصخور ، انواعها </vt:lpstr>
      <vt:lpstr>PowerPoint Presentation</vt:lpstr>
      <vt:lpstr>PowerPoint Presentation</vt:lpstr>
      <vt:lpstr>تصنيفها </vt:lpstr>
      <vt:lpstr>PowerPoint Presentation</vt:lpstr>
      <vt:lpstr>PowerPoint Presentation</vt:lpstr>
      <vt:lpstr>الصّخور الرّسوبيّة  </vt:lpstr>
      <vt:lpstr>PowerPoint Presentation</vt:lpstr>
      <vt:lpstr>خصائص الصّخور الرّسوبيّة </vt:lpstr>
      <vt:lpstr>الصخور المتحولة </vt:lpstr>
      <vt:lpstr>PowerPoint Presentation</vt:lpstr>
      <vt:lpstr>انواع التحول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الصخور ، انواعها</dc:title>
  <dc:creator>Hp</dc:creator>
  <cp:lastModifiedBy>Hp</cp:lastModifiedBy>
  <cp:revision>3</cp:revision>
  <dcterms:created xsi:type="dcterms:W3CDTF">2020-04-04T19:59:00Z</dcterms:created>
  <dcterms:modified xsi:type="dcterms:W3CDTF">2020-04-04T20:24:37Z</dcterms:modified>
</cp:coreProperties>
</file>