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 id="2147483651" r:id="rId2"/>
    <p:sldMasterId id="2147483653" r:id="rId3"/>
  </p:sldMasterIdLst>
  <p:sldIdLst>
    <p:sldId id="256" r:id="rId4"/>
    <p:sldId id="261" r:id="rId5"/>
    <p:sldId id="266" r:id="rId6"/>
    <p:sldId id="267" r:id="rId7"/>
    <p:sldId id="268" r:id="rId8"/>
    <p:sldId id="263" r:id="rId9"/>
  </p:sldIdLst>
  <p:sldSz cx="9144000" cy="6858000" type="screen4x3"/>
  <p:notesSz cx="6858000" cy="9144000"/>
  <p:defaultTextStyle>
    <a:defPPr>
      <a:defRPr lang="ar-SA"/>
    </a:defPPr>
    <a:lvl1pPr algn="r" rtl="1" fontAlgn="base">
      <a:spcBef>
        <a:spcPct val="0"/>
      </a:spcBef>
      <a:spcAft>
        <a:spcPct val="0"/>
      </a:spcAft>
      <a:defRPr sz="2400" kern="1200">
        <a:solidFill>
          <a:schemeClr val="tx1"/>
        </a:solidFill>
        <a:latin typeface="Verdana" pitchFamily="34" charset="0"/>
        <a:ea typeface="+mn-ea"/>
        <a:cs typeface="Arial" pitchFamily="34" charset="0"/>
      </a:defRPr>
    </a:lvl1pPr>
    <a:lvl2pPr marL="457200" algn="r" rtl="1" fontAlgn="base">
      <a:spcBef>
        <a:spcPct val="0"/>
      </a:spcBef>
      <a:spcAft>
        <a:spcPct val="0"/>
      </a:spcAft>
      <a:defRPr sz="2400" kern="1200">
        <a:solidFill>
          <a:schemeClr val="tx1"/>
        </a:solidFill>
        <a:latin typeface="Verdana" pitchFamily="34" charset="0"/>
        <a:ea typeface="+mn-ea"/>
        <a:cs typeface="Arial" pitchFamily="34" charset="0"/>
      </a:defRPr>
    </a:lvl2pPr>
    <a:lvl3pPr marL="914400" algn="r" rtl="1" fontAlgn="base">
      <a:spcBef>
        <a:spcPct val="0"/>
      </a:spcBef>
      <a:spcAft>
        <a:spcPct val="0"/>
      </a:spcAft>
      <a:defRPr sz="2400" kern="1200">
        <a:solidFill>
          <a:schemeClr val="tx1"/>
        </a:solidFill>
        <a:latin typeface="Verdana" pitchFamily="34" charset="0"/>
        <a:ea typeface="+mn-ea"/>
        <a:cs typeface="Arial" pitchFamily="34" charset="0"/>
      </a:defRPr>
    </a:lvl3pPr>
    <a:lvl4pPr marL="1371600" algn="r" rtl="1" fontAlgn="base">
      <a:spcBef>
        <a:spcPct val="0"/>
      </a:spcBef>
      <a:spcAft>
        <a:spcPct val="0"/>
      </a:spcAft>
      <a:defRPr sz="2400" kern="1200">
        <a:solidFill>
          <a:schemeClr val="tx1"/>
        </a:solidFill>
        <a:latin typeface="Verdana" pitchFamily="34" charset="0"/>
        <a:ea typeface="+mn-ea"/>
        <a:cs typeface="Arial" pitchFamily="34" charset="0"/>
      </a:defRPr>
    </a:lvl4pPr>
    <a:lvl5pPr marL="1828800" algn="r" rtl="1" fontAlgn="base">
      <a:spcBef>
        <a:spcPct val="0"/>
      </a:spcBef>
      <a:spcAft>
        <a:spcPct val="0"/>
      </a:spcAft>
      <a:defRPr sz="2400" kern="1200">
        <a:solidFill>
          <a:schemeClr val="tx1"/>
        </a:solidFill>
        <a:latin typeface="Verdana" pitchFamily="34" charset="0"/>
        <a:ea typeface="+mn-ea"/>
        <a:cs typeface="Arial" pitchFamily="34" charset="0"/>
      </a:defRPr>
    </a:lvl5pPr>
    <a:lvl6pPr marL="2286000" algn="r" defTabSz="914400" rtl="1" eaLnBrk="1" latinLnBrk="0" hangingPunct="1">
      <a:defRPr sz="2400" kern="1200">
        <a:solidFill>
          <a:schemeClr val="tx1"/>
        </a:solidFill>
        <a:latin typeface="Verdana" pitchFamily="34" charset="0"/>
        <a:ea typeface="+mn-ea"/>
        <a:cs typeface="Arial" pitchFamily="34" charset="0"/>
      </a:defRPr>
    </a:lvl6pPr>
    <a:lvl7pPr marL="2743200" algn="r" defTabSz="914400" rtl="1" eaLnBrk="1" latinLnBrk="0" hangingPunct="1">
      <a:defRPr sz="2400" kern="1200">
        <a:solidFill>
          <a:schemeClr val="tx1"/>
        </a:solidFill>
        <a:latin typeface="Verdana" pitchFamily="34" charset="0"/>
        <a:ea typeface="+mn-ea"/>
        <a:cs typeface="Arial" pitchFamily="34" charset="0"/>
      </a:defRPr>
    </a:lvl7pPr>
    <a:lvl8pPr marL="3200400" algn="r" defTabSz="914400" rtl="1" eaLnBrk="1" latinLnBrk="0" hangingPunct="1">
      <a:defRPr sz="2400" kern="1200">
        <a:solidFill>
          <a:schemeClr val="tx1"/>
        </a:solidFill>
        <a:latin typeface="Verdana" pitchFamily="34" charset="0"/>
        <a:ea typeface="+mn-ea"/>
        <a:cs typeface="Arial" pitchFamily="34" charset="0"/>
      </a:defRPr>
    </a:lvl8pPr>
    <a:lvl9pPr marL="3657600" algn="r" defTabSz="914400" rtl="1" eaLnBrk="1" latinLnBrk="0" hangingPunct="1">
      <a:defRPr sz="2400" kern="1200">
        <a:solidFill>
          <a:schemeClr val="tx1"/>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FF3399"/>
    <a:srgbClr val="FF0066"/>
    <a:srgbClr val="3366CC"/>
    <a:srgbClr val="0000FF"/>
    <a:srgbClr val="0000CC"/>
    <a:srgbClr val="FF00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1" autoAdjust="0"/>
    <p:restoredTop sz="94643" autoAdjust="0"/>
  </p:normalViewPr>
  <p:slideViewPr>
    <p:cSldViewPr>
      <p:cViewPr>
        <p:scale>
          <a:sx n="70" d="100"/>
          <a:sy n="70" d="100"/>
        </p:scale>
        <p:origin x="-13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ar-EG"/>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ar-EG"/>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ar-EG"/>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ar-EG"/>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ar-EG"/>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ar-EG"/>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ar-EG"/>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ar-EG"/>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ar-EG"/>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ar-EG"/>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ar-EG"/>
              </a:p>
            </p:txBody>
          </p:sp>
        </p:grpSp>
      </p:grpSp>
      <p:sp>
        <p:nvSpPr>
          <p:cNvPr id="5161" name="Rectangle 41"/>
          <p:cNvSpPr>
            <a:spLocks noGrp="1" noChangeArrowheads="1"/>
          </p:cNvSpPr>
          <p:nvPr>
            <p:ph type="ctrTitle"/>
          </p:nvPr>
        </p:nvSpPr>
        <p:spPr>
          <a:xfrm>
            <a:off x="685800" y="1447800"/>
            <a:ext cx="7772400" cy="1470025"/>
          </a:xfrm>
        </p:spPr>
        <p:txBody>
          <a:bodyPr/>
          <a:lstStyle>
            <a:lvl1pPr>
              <a:defRPr/>
            </a:lvl1pPr>
          </a:lstStyle>
          <a:p>
            <a:r>
              <a:rPr lang="ar-SA"/>
              <a:t>انقر لتحرير نمط العنوان الرئيسي</a:t>
            </a:r>
          </a:p>
        </p:txBody>
      </p:sp>
      <p:sp>
        <p:nvSpPr>
          <p:cNvPr id="5162"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547484AD-C7B4-4F88-829E-F0EAA3BD85D0}"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C3F21CCC-BC32-4607-A6B7-0F01DA7A62FB}"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158750"/>
            <a:ext cx="2057400" cy="597217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158750"/>
            <a:ext cx="6019800" cy="597217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97AA5FB1-A1FB-4C68-9C50-579980613FB6}"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ar-EG"/>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grpSp>
      <p:sp>
        <p:nvSpPr>
          <p:cNvPr id="923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ar-SA"/>
              <a:t>انقر لتحرير نمط العنوان الرئيسي</a:t>
            </a:r>
          </a:p>
        </p:txBody>
      </p:sp>
      <p:sp>
        <p:nvSpPr>
          <p:cNvPr id="923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ar-SA"/>
              <a:t>انقر لتحرير نمط العنوان الثانوي الرئيسي</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B33EC3FE-F267-4DD5-95A2-F7C1A007D170}"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9FCB3D86-DDB3-4F33-AF22-3D056DBDBE76}"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D51F64AB-CF74-432D-B666-3B340B895A57}"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9A87E20-E69E-4A03-B625-4E024912B048}"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2E38A94C-3E5E-44F0-A639-7A7BEFD7EC75}"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FFA5CCFF-609E-4390-B448-0D9623CC6F93}"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DD4DE362-1F32-4F40-8606-A184A9D067CF}"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C4DC8DB3-4B2A-4100-B18C-16FF24B2B1D9}"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67AFCDCC-AD71-47AC-AECB-2C4D80713586}"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6B19C53-1CD5-4CFA-B136-94F4F3E70646}" type="slidenum">
              <a:rPr lang="ar-SA"/>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37E53090-22A7-4775-A9A3-2CB10CF0E32B}" type="slidenum">
              <a:rPr lang="ar-SA"/>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7813"/>
            <a:ext cx="2057400" cy="5853112"/>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7813"/>
            <a:ext cx="6019800" cy="585311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D38DF7B-50D5-499E-A0EB-DEBC5C8873C6}" type="slidenum">
              <a:rPr lang="ar-SA"/>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ar-EG"/>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ar-EG"/>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EG"/>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EG"/>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EG"/>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EG"/>
            </a:p>
          </p:txBody>
        </p:sp>
      </p:grpSp>
      <p:sp>
        <p:nvSpPr>
          <p:cNvPr id="1536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ar-SA"/>
              <a:t>انقر لتحرير نمط العنوان الرئيسي</a:t>
            </a:r>
          </a:p>
        </p:txBody>
      </p:sp>
      <p:sp>
        <p:nvSpPr>
          <p:cNvPr id="1537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ar-SA"/>
              <a:t>انقر لتحرير نمط العنوان الثانوي الرئيسي</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46DBF0EE-2FD6-4C1E-9B59-751EBB9B0472}"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A20317-9572-43F8-80B6-BF1167B4105A}" type="slidenum">
              <a:rPr lang="ar-SA"/>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4736C0D-E67E-4401-924E-4BBF82C6068F}" type="slidenum">
              <a:rPr lang="ar-SA"/>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A2BAD65-7482-4271-B424-0FE6586FC236}"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6CA6ABE-43F2-4E04-80FD-51DFC34764FF}" type="slidenum">
              <a:rPr lang="ar-SA"/>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C5DDED5-E36F-45DC-AF8E-EF71F533566F}" type="slidenum">
              <a:rPr lang="ar-SA"/>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B3563E3-0302-454E-87E2-E73D8FF78BD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4AE5C49B-18C3-4264-8655-EC71A0C1CC20}" type="slidenum">
              <a:rPr lang="ar-SA"/>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6595523-7EB7-4CE5-BA5A-2C50B571DD30}" type="slidenum">
              <a:rPr lang="ar-SA"/>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7CD9052-CEA7-44FC-AECE-A5D65C029B4C}" type="slidenum">
              <a:rPr lang="ar-SA"/>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4E13BE9-8534-447C-A472-ACCA10B289BA}" type="slidenum">
              <a:rPr lang="ar-SA"/>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48463" y="244475"/>
            <a:ext cx="2097087"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44475"/>
            <a:ext cx="6138863"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9E8EEC78-ED0A-445F-92AE-5AD738F46BB3}"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6BAD6064-3447-4114-9708-22FC0C71F9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Rectangle 43"/>
          <p:cNvSpPr>
            <a:spLocks noGrp="1" noChangeArrowheads="1"/>
          </p:cNvSpPr>
          <p:nvPr>
            <p:ph type="dt" sz="half" idx="10"/>
          </p:nvPr>
        </p:nvSpPr>
        <p:spPr>
          <a:ln/>
        </p:spPr>
        <p:txBody>
          <a:bodyPr/>
          <a:lstStyle>
            <a:lvl1pPr>
              <a:defRPr/>
            </a:lvl1pPr>
          </a:lstStyle>
          <a:p>
            <a:pPr>
              <a:defRPr/>
            </a:pP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endParaRPr lang="en-US"/>
          </a:p>
        </p:txBody>
      </p:sp>
      <p:sp>
        <p:nvSpPr>
          <p:cNvPr id="9" name="Rectangle 45"/>
          <p:cNvSpPr>
            <a:spLocks noGrp="1" noChangeArrowheads="1"/>
          </p:cNvSpPr>
          <p:nvPr>
            <p:ph type="sldNum" sz="quarter" idx="12"/>
          </p:nvPr>
        </p:nvSpPr>
        <p:spPr>
          <a:ln/>
        </p:spPr>
        <p:txBody>
          <a:bodyPr/>
          <a:lstStyle>
            <a:lvl1pPr>
              <a:defRPr/>
            </a:lvl1pPr>
          </a:lstStyle>
          <a:p>
            <a:pPr>
              <a:defRPr/>
            </a:pPr>
            <a:fld id="{637DD7A4-366F-4918-9512-A5E8BED84D0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C93161DF-AEED-4450-B456-1EDE379682F6}"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endParaRPr lang="en-US"/>
          </a:p>
        </p:txBody>
      </p:sp>
      <p:sp>
        <p:nvSpPr>
          <p:cNvPr id="4" name="Rectangle 45"/>
          <p:cNvSpPr>
            <a:spLocks noGrp="1" noChangeArrowheads="1"/>
          </p:cNvSpPr>
          <p:nvPr>
            <p:ph type="sldNum" sz="quarter" idx="12"/>
          </p:nvPr>
        </p:nvSpPr>
        <p:spPr>
          <a:ln/>
        </p:spPr>
        <p:txBody>
          <a:bodyPr/>
          <a:lstStyle>
            <a:lvl1pPr>
              <a:defRPr/>
            </a:lvl1pPr>
          </a:lstStyle>
          <a:p>
            <a:pPr>
              <a:defRPr/>
            </a:pPr>
            <a:fld id="{99AA7443-E598-418A-8471-774F35C8C40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B6CF8FB3-39F8-4AF6-ADFC-905AF847AE46}"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9788014E-3270-41D5-BD13-9461A1F628C7}"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4099"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0"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1"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2"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ar-EG"/>
            </a:p>
          </p:txBody>
        </p:sp>
        <p:sp>
          <p:nvSpPr>
            <p:cNvPr id="4103"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4"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5"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6"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7"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08"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ar-EG"/>
            </a:p>
          </p:txBody>
        </p:sp>
        <p:sp>
          <p:nvSpPr>
            <p:cNvPr id="4109"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ar-EG"/>
            </a:p>
          </p:txBody>
        </p:sp>
        <p:sp>
          <p:nvSpPr>
            <p:cNvPr id="4110"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ar-EG"/>
            </a:p>
          </p:txBody>
        </p:sp>
        <p:grpSp>
          <p:nvGrpSpPr>
            <p:cNvPr id="1044" name="Group 15"/>
            <p:cNvGrpSpPr>
              <a:grpSpLocks/>
            </p:cNvGrpSpPr>
            <p:nvPr/>
          </p:nvGrpSpPr>
          <p:grpSpPr bwMode="auto">
            <a:xfrm>
              <a:off x="192" y="2284"/>
              <a:ext cx="1254" cy="923"/>
              <a:chOff x="192" y="2284"/>
              <a:chExt cx="1254" cy="923"/>
            </a:xfrm>
          </p:grpSpPr>
          <p:sp>
            <p:nvSpPr>
              <p:cNvPr id="4112"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ar-EG"/>
              </a:p>
            </p:txBody>
          </p:sp>
          <p:sp>
            <p:nvSpPr>
              <p:cNvPr id="4113"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14"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ar-EG"/>
              </a:p>
            </p:txBody>
          </p:sp>
          <p:sp>
            <p:nvSpPr>
              <p:cNvPr id="4115"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16"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17"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18"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19"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0"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1"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2"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3"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4"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5"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6"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7"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8"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29"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30"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31"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ar-EG"/>
              </a:p>
            </p:txBody>
          </p:sp>
          <p:sp>
            <p:nvSpPr>
              <p:cNvPr id="4132"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ar-EG"/>
              </a:p>
            </p:txBody>
          </p:sp>
          <p:sp>
            <p:nvSpPr>
              <p:cNvPr id="4133"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ar-EG"/>
              </a:p>
            </p:txBody>
          </p:sp>
          <p:sp>
            <p:nvSpPr>
              <p:cNvPr id="4134"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ar-EG"/>
              </a:p>
            </p:txBody>
          </p:sp>
          <p:sp>
            <p:nvSpPr>
              <p:cNvPr id="4135"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ar-EG"/>
              </a:p>
            </p:txBody>
          </p:sp>
          <p:sp>
            <p:nvSpPr>
              <p:cNvPr id="4136"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ar-EG"/>
              </a:p>
            </p:txBody>
          </p:sp>
        </p:grpSp>
      </p:grpSp>
      <p:sp>
        <p:nvSpPr>
          <p:cNvPr id="4137"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ar-SA" smtClean="0"/>
              <a:t>انقر لتحرير نمط العنوان الرئيسي</a:t>
            </a:r>
          </a:p>
        </p:txBody>
      </p:sp>
      <p:sp>
        <p:nvSpPr>
          <p:cNvPr id="4138"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139"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pPr>
              <a:defRPr/>
            </a:pPr>
            <a:endParaRPr lang="en-US"/>
          </a:p>
        </p:txBody>
      </p:sp>
      <p:sp>
        <p:nvSpPr>
          <p:cNvPr id="4140"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pPr>
              <a:defRPr/>
            </a:pPr>
            <a:endParaRPr lang="en-US"/>
          </a:p>
        </p:txBody>
      </p:sp>
      <p:sp>
        <p:nvSpPr>
          <p:cNvPr id="4141"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pPr>
              <a:defRPr/>
            </a:pPr>
            <a:fld id="{AA73950C-7747-40FB-8154-4AF05724C007}"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970"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716463" y="5345113"/>
            <a:ext cx="4427537" cy="1512887"/>
            <a:chOff x="2971" y="3367"/>
            <a:chExt cx="2789" cy="953"/>
          </a:xfrm>
        </p:grpSpPr>
        <p:sp>
          <p:nvSpPr>
            <p:cNvPr id="819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ar-EG"/>
            </a:p>
          </p:txBody>
        </p:sp>
        <p:sp>
          <p:nvSpPr>
            <p:cNvPr id="819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19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19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19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sp>
          <p:nvSpPr>
            <p:cNvPr id="820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ar-EG"/>
            </a:p>
          </p:txBody>
        </p:sp>
      </p:grpSp>
      <p:sp>
        <p:nvSpPr>
          <p:cNvPr id="821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821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a:defRPr/>
            </a:pPr>
            <a:endParaRPr lang="en-US"/>
          </a:p>
        </p:txBody>
      </p:sp>
      <p:sp>
        <p:nvSpPr>
          <p:cNvPr id="821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a:defRPr/>
            </a:pPr>
            <a:endParaRPr lang="en-US"/>
          </a:p>
        </p:txBody>
      </p:sp>
      <p:sp>
        <p:nvSpPr>
          <p:cNvPr id="821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defRPr/>
            </a:pPr>
            <a:fld id="{03C4A992-930D-44AB-9D61-8063E7C93C80}" type="slidenum">
              <a:rPr lang="ar-SA"/>
              <a:pPr>
                <a:defRPr/>
              </a:pPr>
              <a:t>‹#›</a:t>
            </a:fld>
            <a:endParaRPr lang="en-US"/>
          </a:p>
        </p:txBody>
      </p:sp>
      <p:sp>
        <p:nvSpPr>
          <p:cNvPr id="821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Tree>
  </p:cSld>
  <p:clrMap bg1="dk2" tx1="lt1" bg2="dk1" tx2="lt2" accent1="accent1" accent2="accent2" accent3="accent3" accent4="accent4" accent5="accent5" accent6="accent6" hlink="hlink" folHlink="folHlink"/>
  <p:sldLayoutIdLst>
    <p:sldLayoutId id="2147483971"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319088" y="1828800"/>
            <a:ext cx="8824912" cy="5029200"/>
            <a:chOff x="201" y="1152"/>
            <a:chExt cx="5559" cy="3168"/>
          </a:xfrm>
        </p:grpSpPr>
        <p:sp>
          <p:nvSpPr>
            <p:cNvPr id="1433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ar-EG"/>
            </a:p>
          </p:txBody>
        </p:sp>
        <p:sp>
          <p:nvSpPr>
            <p:cNvPr id="1434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ar-EG"/>
            </a:p>
          </p:txBody>
        </p:sp>
        <p:sp>
          <p:nvSpPr>
            <p:cNvPr id="1434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ar-EG"/>
            </a:p>
          </p:txBody>
        </p:sp>
        <p:sp>
          <p:nvSpPr>
            <p:cNvPr id="1434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EG"/>
            </a:p>
          </p:txBody>
        </p:sp>
        <p:sp>
          <p:nvSpPr>
            <p:cNvPr id="1434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ar-EG"/>
            </a:p>
          </p:txBody>
        </p:sp>
        <p:sp>
          <p:nvSpPr>
            <p:cNvPr id="1434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ar-EG"/>
            </a:p>
          </p:txBody>
        </p:sp>
        <p:sp>
          <p:nvSpPr>
            <p:cNvPr id="1434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ar-EG"/>
            </a:p>
          </p:txBody>
        </p:sp>
        <p:sp>
          <p:nvSpPr>
            <p:cNvPr id="1434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ar-EG"/>
            </a:p>
          </p:txBody>
        </p:sp>
      </p:grpSp>
      <p:sp>
        <p:nvSpPr>
          <p:cNvPr id="1434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400">
                <a:effectLst>
                  <a:outerShdw blurRad="38100" dist="38100" dir="2700000" algn="tl">
                    <a:srgbClr val="000000"/>
                  </a:outerShdw>
                </a:effectLst>
                <a:latin typeface="+mn-lt"/>
              </a:defRPr>
            </a:lvl1pPr>
          </a:lstStyle>
          <a:p>
            <a:pPr>
              <a:defRPr/>
            </a:pPr>
            <a:endParaRPr lang="en-US"/>
          </a:p>
        </p:txBody>
      </p:sp>
      <p:sp>
        <p:nvSpPr>
          <p:cNvPr id="1434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400">
                <a:effectLst>
                  <a:outerShdw blurRad="38100" dist="38100" dir="2700000" algn="tl">
                    <a:srgbClr val="000000"/>
                  </a:outerShdw>
                </a:effectLst>
                <a:latin typeface="+mn-lt"/>
              </a:defRPr>
            </a:lvl1pPr>
          </a:lstStyle>
          <a:p>
            <a:pPr>
              <a:defRPr/>
            </a:pPr>
            <a:endParaRPr lang="en-US"/>
          </a:p>
        </p:txBody>
      </p:sp>
      <p:sp>
        <p:nvSpPr>
          <p:cNvPr id="1434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400">
                <a:effectLst>
                  <a:outerShdw blurRad="38100" dist="38100" dir="2700000" algn="tl">
                    <a:srgbClr val="000000"/>
                  </a:outerShdw>
                </a:effectLst>
                <a:latin typeface="+mn-lt"/>
              </a:defRPr>
            </a:lvl1pPr>
          </a:lstStyle>
          <a:p>
            <a:pPr>
              <a:defRPr/>
            </a:pPr>
            <a:fld id="{4670734F-1C7D-4C3D-9CBE-1E908B7837FD}" type="slidenum">
              <a:rPr lang="ar-SA"/>
              <a:pPr>
                <a:defRPr/>
              </a:pPr>
              <a:t>‹#›</a:t>
            </a:fld>
            <a:endParaRPr lang="en-US"/>
          </a:p>
        </p:txBody>
      </p:sp>
      <p:sp>
        <p:nvSpPr>
          <p:cNvPr id="1435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435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Tree>
  </p:cSld>
  <p:clrMap bg1="dk2" tx1="lt1" bg2="dk1" tx2="lt2" accent1="accent1" accent2="accent2" accent3="accent3" accent4="accent4" accent5="accent5" accent6="accent6" hlink="hlink" folHlink="folHlink"/>
  <p:sldLayoutIdLst>
    <p:sldLayoutId id="2147483972"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2pPr>
      <a:lvl3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3pPr>
      <a:lvl4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4pPr>
      <a:lvl5pPr algn="l" rtl="1"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5pPr>
      <a:lvl6pPr marL="4572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6pPr>
      <a:lvl7pPr marL="9144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7pPr>
      <a:lvl8pPr marL="13716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8pPr>
      <a:lvl9pPr marL="1828800" algn="l" rtl="1"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57188" y="785813"/>
            <a:ext cx="8429625" cy="5286375"/>
          </a:xfrm>
        </p:spPr>
        <p:txBody>
          <a:bodyPr lIns="90000" tIns="46800" rIns="90000" bIns="46800"/>
          <a:lstStyle/>
          <a:p>
            <a:pPr eaLnBrk="1" hangingPunct="1">
              <a:defRPr/>
            </a:pPr>
            <a:r>
              <a:rPr lang="ar-IQ" sz="2800" b="1" dirty="0" smtClean="0">
                <a:solidFill>
                  <a:schemeClr val="accent4">
                    <a:lumMod val="10000"/>
                  </a:schemeClr>
                </a:solidFill>
              </a:rPr>
              <a:t>جامعة بغداد/ كلية التربية للبنات</a:t>
            </a:r>
          </a:p>
          <a:p>
            <a:pPr eaLnBrk="1" hangingPunct="1">
              <a:defRPr/>
            </a:pPr>
            <a:r>
              <a:rPr lang="ar-IQ" sz="2800" b="1" dirty="0" smtClean="0">
                <a:solidFill>
                  <a:schemeClr val="accent4">
                    <a:lumMod val="10000"/>
                  </a:schemeClr>
                </a:solidFill>
              </a:rPr>
              <a:t>قسم اللغة العربية</a:t>
            </a:r>
          </a:p>
          <a:p>
            <a:pPr eaLnBrk="1" hangingPunct="1">
              <a:defRPr/>
            </a:pPr>
            <a:endParaRPr lang="ar-IQ" sz="2800" b="1" dirty="0" smtClean="0">
              <a:solidFill>
                <a:schemeClr val="accent4">
                  <a:lumMod val="10000"/>
                </a:schemeClr>
              </a:solidFill>
            </a:endParaRPr>
          </a:p>
          <a:p>
            <a:pPr eaLnBrk="1" hangingPunct="1">
              <a:defRPr/>
            </a:pPr>
            <a:r>
              <a:rPr lang="ar-IQ" sz="4800" b="1" dirty="0" smtClean="0">
                <a:solidFill>
                  <a:schemeClr val="accent4">
                    <a:lumMod val="10000"/>
                  </a:schemeClr>
                </a:solidFill>
              </a:rPr>
              <a:t>محاضرات في مناهج وطرائق</a:t>
            </a:r>
          </a:p>
          <a:p>
            <a:pPr eaLnBrk="1" hangingPunct="1">
              <a:defRPr/>
            </a:pPr>
            <a:r>
              <a:rPr lang="ar-IQ" sz="4800" b="1" dirty="0" smtClean="0">
                <a:solidFill>
                  <a:schemeClr val="accent4">
                    <a:lumMod val="10000"/>
                  </a:schemeClr>
                </a:solidFill>
              </a:rPr>
              <a:t> تدريس اللغة العربية</a:t>
            </a:r>
          </a:p>
          <a:p>
            <a:pPr eaLnBrk="1" hangingPunct="1">
              <a:defRPr/>
            </a:pPr>
            <a:endParaRPr lang="ar-IQ" sz="2800" b="1" dirty="0" smtClean="0">
              <a:solidFill>
                <a:srgbClr val="FFFF66"/>
              </a:solidFill>
            </a:endParaRPr>
          </a:p>
          <a:p>
            <a:pPr eaLnBrk="1" hangingPunct="1">
              <a:defRPr/>
            </a:pPr>
            <a:r>
              <a:rPr lang="ar-IQ" sz="2800" b="1" dirty="0" smtClean="0">
                <a:solidFill>
                  <a:srgbClr val="FFFF66"/>
                </a:solidFill>
              </a:rPr>
              <a:t>إعداد</a:t>
            </a:r>
          </a:p>
          <a:p>
            <a:pPr eaLnBrk="1" hangingPunct="1">
              <a:defRPr/>
            </a:pPr>
            <a:r>
              <a:rPr lang="ar-IQ" sz="2800" b="1" dirty="0" smtClean="0">
                <a:solidFill>
                  <a:srgbClr val="FFFF66"/>
                </a:solidFill>
              </a:rPr>
              <a:t>أ.م.د عدي راشد محمد </a:t>
            </a:r>
            <a:r>
              <a:rPr lang="ar-IQ" sz="2800" b="1" dirty="0" err="1" smtClean="0">
                <a:solidFill>
                  <a:srgbClr val="FFFF66"/>
                </a:solidFill>
              </a:rPr>
              <a:t>القلمجي</a:t>
            </a:r>
            <a:endParaRPr lang="ar-EG" sz="2800" b="1"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28875" y="1643063"/>
            <a:ext cx="6229350" cy="3857625"/>
          </a:xfrm>
          <a:solidFill>
            <a:srgbClr val="FFFF66"/>
          </a:solidFill>
          <a:ln>
            <a:solidFill>
              <a:srgbClr val="FF0000"/>
            </a:solidFill>
          </a:ln>
        </p:spPr>
        <p:txBody>
          <a:bodyPr/>
          <a:lstStyle/>
          <a:p>
            <a:pPr>
              <a:defRPr/>
            </a:pPr>
            <a:r>
              <a:rPr lang="ar-IQ" sz="4800" b="1" dirty="0" smtClean="0">
                <a:solidFill>
                  <a:srgbClr val="000000"/>
                </a:solidFill>
              </a:rPr>
              <a:t>أ- الأسس الفلسفية.</a:t>
            </a:r>
            <a:r>
              <a:rPr lang="en-US" sz="4800" dirty="0" smtClean="0">
                <a:solidFill>
                  <a:srgbClr val="000000"/>
                </a:solidFill>
              </a:rPr>
              <a:t/>
            </a:r>
            <a:br>
              <a:rPr lang="en-US" sz="4800" dirty="0" smtClean="0">
                <a:solidFill>
                  <a:srgbClr val="000000"/>
                </a:solidFill>
              </a:rPr>
            </a:br>
            <a:r>
              <a:rPr lang="ar-IQ" sz="4800" b="1" dirty="0" smtClean="0">
                <a:solidFill>
                  <a:srgbClr val="000000"/>
                </a:solidFill>
              </a:rPr>
              <a:t>ب- الأسس النفسية.</a:t>
            </a:r>
            <a:r>
              <a:rPr lang="en-US" sz="4800" dirty="0" smtClean="0">
                <a:solidFill>
                  <a:srgbClr val="000000"/>
                </a:solidFill>
              </a:rPr>
              <a:t/>
            </a:r>
            <a:br>
              <a:rPr lang="en-US" sz="4800" dirty="0" smtClean="0">
                <a:solidFill>
                  <a:srgbClr val="000000"/>
                </a:solidFill>
              </a:rPr>
            </a:br>
            <a:r>
              <a:rPr lang="ar-IQ" sz="4800" b="1" dirty="0" smtClean="0">
                <a:solidFill>
                  <a:srgbClr val="000000"/>
                </a:solidFill>
              </a:rPr>
              <a:t>ت- الأسس الاجتماعية.</a:t>
            </a:r>
            <a:r>
              <a:rPr lang="en-US" sz="4800" dirty="0" smtClean="0">
                <a:solidFill>
                  <a:srgbClr val="000000"/>
                </a:solidFill>
              </a:rPr>
              <a:t/>
            </a:r>
            <a:br>
              <a:rPr lang="en-US" sz="4800" dirty="0" smtClean="0">
                <a:solidFill>
                  <a:srgbClr val="000000"/>
                </a:solidFill>
              </a:rPr>
            </a:br>
            <a:r>
              <a:rPr lang="ar-IQ" sz="4800" b="1" dirty="0" smtClean="0">
                <a:solidFill>
                  <a:srgbClr val="000000"/>
                </a:solidFill>
              </a:rPr>
              <a:t>ث- الأسس المعرفية.</a:t>
            </a:r>
            <a:r>
              <a:rPr lang="en-US" sz="2800" dirty="0" smtClean="0"/>
              <a:t/>
            </a:r>
            <a:br>
              <a:rPr lang="en-US" sz="2800" dirty="0" smtClean="0"/>
            </a:br>
            <a:endParaRPr lang="en-US" sz="2800" dirty="0" smtClean="0">
              <a:solidFill>
                <a:srgbClr val="000000"/>
              </a:solidFill>
            </a:endParaRPr>
          </a:p>
        </p:txBody>
      </p:sp>
      <p:sp>
        <p:nvSpPr>
          <p:cNvPr id="18435" name="Rectangle 3"/>
          <p:cNvSpPr>
            <a:spLocks noGrp="1" noChangeArrowheads="1"/>
          </p:cNvSpPr>
          <p:nvPr>
            <p:ph type="body" idx="1"/>
          </p:nvPr>
        </p:nvSpPr>
        <p:spPr>
          <a:xfrm>
            <a:off x="457200" y="228600"/>
            <a:ext cx="8229600" cy="609600"/>
          </a:xfrm>
          <a:solidFill>
            <a:schemeClr val="tx1"/>
          </a:solidFill>
        </p:spPr>
        <p:txBody>
          <a:bodyPr/>
          <a:lstStyle/>
          <a:p>
            <a:pPr algn="ctr">
              <a:defRPr/>
            </a:pPr>
            <a:r>
              <a:rPr lang="ar-IQ" sz="3600" b="1" dirty="0" smtClean="0">
                <a:solidFill>
                  <a:srgbClr val="000000"/>
                </a:solidFill>
              </a:rPr>
              <a:t>أسس بناء المنهج</a:t>
            </a:r>
            <a:endParaRPr lang="en-US" sz="3600" dirty="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93750"/>
          </a:xfrm>
        </p:spPr>
        <p:txBody>
          <a:bodyPr/>
          <a:lstStyle/>
          <a:p>
            <a:pPr>
              <a:defRPr/>
            </a:pPr>
            <a:r>
              <a:rPr lang="ar-IQ" sz="3600" b="1" dirty="0" smtClean="0">
                <a:solidFill>
                  <a:srgbClr val="000000"/>
                </a:solidFill>
              </a:rPr>
              <a:t>ت- الأسس الاجتماعية.</a:t>
            </a:r>
            <a:endParaRPr lang="en-US" sz="3600" dirty="0">
              <a:solidFill>
                <a:srgbClr val="000000"/>
              </a:solidFill>
            </a:endParaRPr>
          </a:p>
        </p:txBody>
      </p:sp>
      <p:sp>
        <p:nvSpPr>
          <p:cNvPr id="12291" name="Text Box 4"/>
          <p:cNvSpPr txBox="1">
            <a:spLocks noChangeArrowheads="1"/>
          </p:cNvSpPr>
          <p:nvPr/>
        </p:nvSpPr>
        <p:spPr bwMode="auto">
          <a:xfrm>
            <a:off x="6567488" y="2363788"/>
            <a:ext cx="184150" cy="366712"/>
          </a:xfrm>
          <a:prstGeom prst="rect">
            <a:avLst/>
          </a:prstGeom>
          <a:noFill/>
          <a:ln w="9525">
            <a:noFill/>
            <a:miter lim="800000"/>
            <a:headEnd/>
            <a:tailEnd/>
          </a:ln>
        </p:spPr>
        <p:txBody>
          <a:bodyPr wrap="none">
            <a:spAutoFit/>
          </a:bodyPr>
          <a:lstStyle/>
          <a:p>
            <a:endParaRPr lang="en-US" sz="1800"/>
          </a:p>
        </p:txBody>
      </p:sp>
      <p:sp>
        <p:nvSpPr>
          <p:cNvPr id="9222" name="Text Box 27"/>
          <p:cNvSpPr txBox="1">
            <a:spLocks noChangeArrowheads="1"/>
          </p:cNvSpPr>
          <p:nvPr/>
        </p:nvSpPr>
        <p:spPr bwMode="auto">
          <a:xfrm>
            <a:off x="142875" y="1000125"/>
            <a:ext cx="8786813" cy="6003925"/>
          </a:xfrm>
          <a:prstGeom prst="rect">
            <a:avLst/>
          </a:prstGeom>
          <a:noFill/>
          <a:ln w="9525">
            <a:noFill/>
            <a:miter lim="800000"/>
            <a:headEnd/>
            <a:tailEnd/>
          </a:ln>
        </p:spPr>
        <p:txBody>
          <a:bodyPr lIns="90000" tIns="46800" rIns="90000" bIns="46800">
            <a:spAutoFit/>
          </a:bodyPr>
          <a:lstStyle/>
          <a:p>
            <a:pPr>
              <a:defRPr/>
            </a:pPr>
            <a:r>
              <a:rPr lang="ar-IQ" dirty="0">
                <a:solidFill>
                  <a:schemeClr val="tx2">
                    <a:lumMod val="90000"/>
                  </a:schemeClr>
                </a:solidFill>
              </a:rPr>
              <a:t>المجتمع عبارة عن مجموعة من الأفراد الذين يتعاونون وفقاً لنظام يحدد العلاقات فيما بينهم لتحقيق أهداف محددة وتربطهم روابط روحية ومادية، وهذه الروابط تشمل المعتقدات والعادات والمثل والقيم. </a:t>
            </a:r>
            <a:endParaRPr lang="en-US" dirty="0">
              <a:solidFill>
                <a:schemeClr val="tx2">
                  <a:lumMod val="90000"/>
                </a:schemeClr>
              </a:solidFill>
            </a:endParaRPr>
          </a:p>
          <a:p>
            <a:pPr>
              <a:defRPr/>
            </a:pPr>
            <a:r>
              <a:rPr lang="ar-IQ" dirty="0">
                <a:solidFill>
                  <a:schemeClr val="tx2">
                    <a:lumMod val="90000"/>
                  </a:schemeClr>
                </a:solidFill>
              </a:rPr>
              <a:t>إن دراسة المجتمع تعد المجال الحيوي الذي تشتق منه التربية أهدافها، وتعد الثقافة من مظاهر المجتمع المهمة الواجب أن يراعيها المنهج. </a:t>
            </a:r>
            <a:endParaRPr lang="en-US" dirty="0">
              <a:solidFill>
                <a:schemeClr val="tx2">
                  <a:lumMod val="90000"/>
                </a:schemeClr>
              </a:solidFill>
            </a:endParaRPr>
          </a:p>
          <a:p>
            <a:pPr>
              <a:defRPr/>
            </a:pPr>
            <a:r>
              <a:rPr lang="ar-IQ" dirty="0">
                <a:solidFill>
                  <a:schemeClr val="tx2">
                    <a:lumMod val="90000"/>
                  </a:schemeClr>
                </a:solidFill>
              </a:rPr>
              <a:t>ويمكن تعريف الثقافة بأنها : النسيج الكلي من الأفكار والمعتقدات والعادات والتقاليد والاتجاهات والقيم وأساليب التفكير والعمل في الحياة التي صنعها الإنسان بنفسه وهذبها بخبراته وتجاربه. </a:t>
            </a:r>
            <a:endParaRPr lang="en-US" dirty="0">
              <a:solidFill>
                <a:schemeClr val="tx2">
                  <a:lumMod val="90000"/>
                </a:schemeClr>
              </a:solidFill>
            </a:endParaRPr>
          </a:p>
          <a:p>
            <a:pPr>
              <a:defRPr/>
            </a:pPr>
            <a:r>
              <a:rPr lang="ar-IQ" dirty="0">
                <a:solidFill>
                  <a:schemeClr val="tx2">
                    <a:lumMod val="90000"/>
                  </a:schemeClr>
                </a:solidFill>
              </a:rPr>
              <a:t>وتتألف الثقافة من مكونات ثلاث:</a:t>
            </a:r>
            <a:endParaRPr lang="en-US" dirty="0">
              <a:solidFill>
                <a:schemeClr val="tx2">
                  <a:lumMod val="90000"/>
                </a:schemeClr>
              </a:solidFill>
            </a:endParaRPr>
          </a:p>
          <a:p>
            <a:pPr>
              <a:defRPr/>
            </a:pPr>
            <a:r>
              <a:rPr lang="ar-IQ" dirty="0">
                <a:solidFill>
                  <a:schemeClr val="tx2">
                    <a:lumMod val="90000"/>
                  </a:schemeClr>
                </a:solidFill>
              </a:rPr>
              <a:t>- العموميات: وهي ما يشترك فيه غالبية المجتمع كاللغة </a:t>
            </a:r>
            <a:r>
              <a:rPr lang="ar-IQ" dirty="0" err="1">
                <a:solidFill>
                  <a:schemeClr val="tx2">
                    <a:lumMod val="90000"/>
                  </a:schemeClr>
                </a:solidFill>
              </a:rPr>
              <a:t>والزي</a:t>
            </a:r>
            <a:r>
              <a:rPr lang="ar-IQ" dirty="0">
                <a:solidFill>
                  <a:schemeClr val="tx2">
                    <a:lumMod val="90000"/>
                  </a:schemeClr>
                </a:solidFill>
              </a:rPr>
              <a:t> والتقاليد.</a:t>
            </a:r>
            <a:endParaRPr lang="en-US" dirty="0">
              <a:solidFill>
                <a:schemeClr val="tx2">
                  <a:lumMod val="90000"/>
                </a:schemeClr>
              </a:solidFill>
            </a:endParaRPr>
          </a:p>
          <a:p>
            <a:pPr>
              <a:defRPr/>
            </a:pPr>
            <a:r>
              <a:rPr lang="ar-IQ" dirty="0">
                <a:solidFill>
                  <a:schemeClr val="tx2">
                    <a:lumMod val="90000"/>
                  </a:schemeClr>
                </a:solidFill>
              </a:rPr>
              <a:t>- الخصوصيات: وتمثل أنماط السلوك الخاصة بقطاع أو فئة معينة.</a:t>
            </a:r>
            <a:endParaRPr lang="en-US" dirty="0">
              <a:solidFill>
                <a:schemeClr val="tx2">
                  <a:lumMod val="90000"/>
                </a:schemeClr>
              </a:solidFill>
            </a:endParaRPr>
          </a:p>
          <a:p>
            <a:pPr>
              <a:defRPr/>
            </a:pPr>
            <a:r>
              <a:rPr lang="ar-IQ" dirty="0">
                <a:solidFill>
                  <a:schemeClr val="tx2">
                    <a:lumMod val="90000"/>
                  </a:schemeClr>
                </a:solidFill>
              </a:rPr>
              <a:t>- البدائل: وتمثل مستوى الأنماط الثقافية التي يشترك فيها عدد محدد من الأفراد وهي متغيرة ومتجددة كاعتماد طريقة حديثة في التربية أو إتباع أسلوب جديد في العمل فان حققت النجاح تصبح عامة في المجتمع وترتقي إلى العموميات وان اقتصرت على فئة معينة تعد من الخصوصيات.</a:t>
            </a:r>
            <a:endParaRPr lang="en-US" dirty="0">
              <a:solidFill>
                <a:schemeClr val="tx2">
                  <a:lumMod val="90000"/>
                </a:schemeClr>
              </a:solidFill>
            </a:endParaRPr>
          </a:p>
          <a:p>
            <a:pPr algn="just">
              <a:defRPr/>
            </a:pPr>
            <a:endParaRPr lang="en-US" b="1"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6567488" y="2363788"/>
            <a:ext cx="184150" cy="366712"/>
          </a:xfrm>
          <a:prstGeom prst="rect">
            <a:avLst/>
          </a:prstGeom>
          <a:noFill/>
          <a:ln w="9525">
            <a:noFill/>
            <a:miter lim="800000"/>
            <a:headEnd/>
            <a:tailEnd/>
          </a:ln>
        </p:spPr>
        <p:txBody>
          <a:bodyPr wrap="none">
            <a:spAutoFit/>
          </a:bodyPr>
          <a:lstStyle/>
          <a:p>
            <a:endParaRPr lang="en-US" sz="1800"/>
          </a:p>
        </p:txBody>
      </p:sp>
      <p:sp>
        <p:nvSpPr>
          <p:cNvPr id="9222" name="Text Box 27"/>
          <p:cNvSpPr txBox="1">
            <a:spLocks noChangeArrowheads="1"/>
          </p:cNvSpPr>
          <p:nvPr/>
        </p:nvSpPr>
        <p:spPr bwMode="auto">
          <a:xfrm>
            <a:off x="142875" y="374650"/>
            <a:ext cx="8786813" cy="6126163"/>
          </a:xfrm>
          <a:prstGeom prst="rect">
            <a:avLst/>
          </a:prstGeom>
          <a:noFill/>
          <a:ln w="9525">
            <a:noFill/>
            <a:miter lim="800000"/>
            <a:headEnd/>
            <a:tailEnd/>
          </a:ln>
        </p:spPr>
        <p:txBody>
          <a:bodyPr lIns="90000" tIns="46800" rIns="90000" bIns="46800">
            <a:spAutoFit/>
          </a:bodyPr>
          <a:lstStyle/>
          <a:p>
            <a:pPr algn="just">
              <a:defRPr/>
            </a:pPr>
            <a:r>
              <a:rPr lang="ar-SA" sz="2800" b="1" dirty="0">
                <a:solidFill>
                  <a:schemeClr val="tx2">
                    <a:lumMod val="90000"/>
                  </a:schemeClr>
                </a:solidFill>
              </a:rPr>
              <a:t>أهم مؤسسات المجتمع</a:t>
            </a:r>
            <a:r>
              <a:rPr lang="ar-IQ" sz="2800" b="1" dirty="0">
                <a:solidFill>
                  <a:schemeClr val="tx2">
                    <a:lumMod val="90000"/>
                  </a:schemeClr>
                </a:solidFill>
              </a:rPr>
              <a:t>:</a:t>
            </a:r>
            <a:endParaRPr lang="en-US" sz="2800" b="1" dirty="0">
              <a:solidFill>
                <a:schemeClr val="tx2">
                  <a:lumMod val="90000"/>
                </a:schemeClr>
              </a:solidFill>
            </a:endParaRPr>
          </a:p>
          <a:p>
            <a:pPr algn="just">
              <a:defRPr/>
            </a:pPr>
            <a:r>
              <a:rPr lang="ar-SA" sz="2800" b="1" dirty="0">
                <a:solidFill>
                  <a:schemeClr val="tx2">
                    <a:lumMod val="90000"/>
                  </a:schemeClr>
                </a:solidFill>
              </a:rPr>
              <a:t>- الأسرة: بالرغم من التغيرات التي حدثت في بنية الأسرة في المجتمعات الحديثة فما زالت تعد إحدى المؤسسات ذات الأثر الهام في المجتمع ، ففي المنزل يتعلم الطفل اللغة. ويكتسب بعض الاتجاهات فمعالم شخصية الطفل تتبلور وتتضح في السنوات الخمس الأولى من عمره</a:t>
            </a:r>
            <a:r>
              <a:rPr lang="ar-IQ" sz="2800" b="1" dirty="0">
                <a:solidFill>
                  <a:schemeClr val="tx2">
                    <a:lumMod val="90000"/>
                  </a:schemeClr>
                </a:solidFill>
              </a:rPr>
              <a:t>.</a:t>
            </a:r>
            <a:endParaRPr lang="en-US" sz="2800" b="1" dirty="0">
              <a:solidFill>
                <a:schemeClr val="tx2">
                  <a:lumMod val="90000"/>
                </a:schemeClr>
              </a:solidFill>
            </a:endParaRPr>
          </a:p>
          <a:p>
            <a:pPr algn="just">
              <a:defRPr/>
            </a:pPr>
            <a:r>
              <a:rPr lang="ar-SA" sz="2800" b="1" dirty="0">
                <a:solidFill>
                  <a:schemeClr val="tx2">
                    <a:lumMod val="90000"/>
                  </a:schemeClr>
                </a:solidFill>
              </a:rPr>
              <a:t>- المؤسسات الدينية: للمؤسسات الدينية وعلى رأسها المسجد والكنيسة تأثيرا واضحا على المجتمع فيما يتعلق بالنواحي الخلقية والعادات الحياتية. </a:t>
            </a:r>
            <a:endParaRPr lang="en-US" sz="2800" b="1" dirty="0">
              <a:solidFill>
                <a:schemeClr val="tx2">
                  <a:lumMod val="90000"/>
                </a:schemeClr>
              </a:solidFill>
            </a:endParaRPr>
          </a:p>
          <a:p>
            <a:pPr algn="just">
              <a:defRPr/>
            </a:pPr>
            <a:r>
              <a:rPr lang="ar-SA" sz="2800" b="1" dirty="0">
                <a:solidFill>
                  <a:schemeClr val="tx2">
                    <a:lumMod val="90000"/>
                  </a:schemeClr>
                </a:solidFill>
              </a:rPr>
              <a:t>- وسائل الإعلام: تلعب وسائل الإعلام من صحافة وإذاعة وتلفزيون دوراً ذا أهمية في تربية الأفراد، وقد تميز عصرنا الحديث بانتشار هذه الوسائل</a:t>
            </a:r>
            <a:r>
              <a:rPr lang="ar-IQ" sz="2800" b="1" dirty="0">
                <a:solidFill>
                  <a:schemeClr val="tx2">
                    <a:lumMod val="90000"/>
                  </a:schemeClr>
                </a:solidFill>
              </a:rPr>
              <a:t>.</a:t>
            </a:r>
            <a:endParaRPr lang="en-US" sz="2800" b="1" dirty="0">
              <a:solidFill>
                <a:schemeClr val="tx2">
                  <a:lumMod val="90000"/>
                </a:schemeClr>
              </a:solidFill>
            </a:endParaRPr>
          </a:p>
          <a:p>
            <a:pPr algn="just">
              <a:defRPr/>
            </a:pPr>
            <a:r>
              <a:rPr lang="ar-SA" sz="2800" b="1" dirty="0">
                <a:solidFill>
                  <a:schemeClr val="tx2">
                    <a:lumMod val="90000"/>
                  </a:schemeClr>
                </a:solidFill>
              </a:rPr>
              <a:t>- مؤسسات أخرى مثل المسرح والأندية والجمعيات والمعارض والمكتبات والمتاحف: وهي مؤسسات ينظر إليها على أنها وسائل تربية وتثقيف وترويح وقضاء حاجات الناشئة ، ومن واجب المدرسة أن تنسق مع هذه المؤسسات وأن يكون لها الإشراف الثقافي والتربوي عليها، باعتبار أن المدرسة هي الهي</a:t>
            </a:r>
            <a:r>
              <a:rPr lang="ar-IQ" sz="2800" b="1" dirty="0">
                <a:solidFill>
                  <a:schemeClr val="tx2">
                    <a:lumMod val="90000"/>
                  </a:schemeClr>
                </a:solidFill>
              </a:rPr>
              <a:t>أ</a:t>
            </a:r>
            <a:r>
              <a:rPr lang="ar-SA" sz="2800" b="1" dirty="0">
                <a:solidFill>
                  <a:schemeClr val="tx2">
                    <a:lumMod val="90000"/>
                  </a:schemeClr>
                </a:solidFill>
              </a:rPr>
              <a:t>ة المتخصصة في شؤون تربية الأفراد وإعدادهم للحياة.</a:t>
            </a:r>
            <a:endParaRPr lang="en-US" sz="2800" b="1"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93750"/>
          </a:xfrm>
        </p:spPr>
        <p:txBody>
          <a:bodyPr/>
          <a:lstStyle/>
          <a:p>
            <a:pPr>
              <a:defRPr/>
            </a:pPr>
            <a:r>
              <a:rPr lang="ar-IQ" sz="3600" b="1" dirty="0" smtClean="0">
                <a:solidFill>
                  <a:srgbClr val="000000"/>
                </a:solidFill>
              </a:rPr>
              <a:t>ث- الأسس المعرفية</a:t>
            </a:r>
            <a:endParaRPr lang="en-US" sz="3600" dirty="0">
              <a:solidFill>
                <a:srgbClr val="000000"/>
              </a:solidFill>
            </a:endParaRPr>
          </a:p>
        </p:txBody>
      </p:sp>
      <p:sp>
        <p:nvSpPr>
          <p:cNvPr id="14339" name="Text Box 4"/>
          <p:cNvSpPr txBox="1">
            <a:spLocks noChangeArrowheads="1"/>
          </p:cNvSpPr>
          <p:nvPr/>
        </p:nvSpPr>
        <p:spPr bwMode="auto">
          <a:xfrm>
            <a:off x="6567488" y="2363788"/>
            <a:ext cx="184150" cy="366712"/>
          </a:xfrm>
          <a:prstGeom prst="rect">
            <a:avLst/>
          </a:prstGeom>
          <a:noFill/>
          <a:ln w="9525">
            <a:noFill/>
            <a:miter lim="800000"/>
            <a:headEnd/>
            <a:tailEnd/>
          </a:ln>
        </p:spPr>
        <p:txBody>
          <a:bodyPr wrap="none">
            <a:spAutoFit/>
          </a:bodyPr>
          <a:lstStyle/>
          <a:p>
            <a:endParaRPr lang="en-US" sz="1800"/>
          </a:p>
        </p:txBody>
      </p:sp>
      <p:sp>
        <p:nvSpPr>
          <p:cNvPr id="9222" name="Text Box 27"/>
          <p:cNvSpPr txBox="1">
            <a:spLocks noChangeArrowheads="1"/>
          </p:cNvSpPr>
          <p:nvPr/>
        </p:nvSpPr>
        <p:spPr bwMode="auto">
          <a:xfrm>
            <a:off x="142875" y="912813"/>
            <a:ext cx="8786813" cy="6373812"/>
          </a:xfrm>
          <a:prstGeom prst="rect">
            <a:avLst/>
          </a:prstGeom>
          <a:noFill/>
          <a:ln w="9525">
            <a:noFill/>
            <a:miter lim="800000"/>
            <a:headEnd/>
            <a:tailEnd/>
          </a:ln>
        </p:spPr>
        <p:txBody>
          <a:bodyPr lIns="90000" tIns="46800" rIns="90000" bIns="46800">
            <a:spAutoFit/>
          </a:bodyPr>
          <a:lstStyle/>
          <a:p>
            <a:pPr algn="just">
              <a:defRPr/>
            </a:pPr>
            <a:r>
              <a:rPr lang="ar-IQ" b="1" dirty="0">
                <a:solidFill>
                  <a:schemeClr val="tx2">
                    <a:lumMod val="90000"/>
                  </a:schemeClr>
                </a:solidFill>
              </a:rPr>
              <a:t>إن المعرفة من الأبعاد الهامة التي يقوم عليها المنهج الدراسي ويسود المجال التربوي وجهتا نظر حول المعرفة:</a:t>
            </a:r>
            <a:endParaRPr lang="en-US" b="1" dirty="0">
              <a:solidFill>
                <a:schemeClr val="tx2">
                  <a:lumMod val="90000"/>
                </a:schemeClr>
              </a:solidFill>
            </a:endParaRPr>
          </a:p>
          <a:p>
            <a:pPr algn="just">
              <a:defRPr/>
            </a:pPr>
            <a:r>
              <a:rPr lang="ar-IQ" b="1" dirty="0">
                <a:solidFill>
                  <a:schemeClr val="tx2">
                    <a:lumMod val="90000"/>
                  </a:schemeClr>
                </a:solidFill>
              </a:rPr>
              <a:t> - فالفكر التقليدي ينظر إلى المعرفة باعتبارها هدفاً في حد ذاتها ثم تكرس كافة الجهود لتحقيق هذا الهدف.</a:t>
            </a:r>
            <a:endParaRPr lang="en-US" b="1" dirty="0">
              <a:solidFill>
                <a:schemeClr val="tx2">
                  <a:lumMod val="90000"/>
                </a:schemeClr>
              </a:solidFill>
            </a:endParaRPr>
          </a:p>
          <a:p>
            <a:pPr algn="just">
              <a:defRPr/>
            </a:pPr>
            <a:r>
              <a:rPr lang="ar-IQ" b="1" dirty="0">
                <a:solidFill>
                  <a:schemeClr val="tx2">
                    <a:lumMod val="90000"/>
                  </a:schemeClr>
                </a:solidFill>
              </a:rPr>
              <a:t>- بينما الفكر التربوي الحديث ينظر إلى المعرفة باعتبارها أداة أو وسيلة لإعداد المتعلم للحياة ومن ثم فقد أولى هذا الفكر اهتماماً خاصاً بالخبرات وكيفية اكتسابها. </a:t>
            </a:r>
            <a:endParaRPr lang="en-US" b="1" dirty="0">
              <a:solidFill>
                <a:schemeClr val="tx2">
                  <a:lumMod val="90000"/>
                </a:schemeClr>
              </a:solidFill>
            </a:endParaRPr>
          </a:p>
          <a:p>
            <a:pPr algn="just">
              <a:defRPr/>
            </a:pPr>
            <a:r>
              <a:rPr lang="ar-IQ" b="1" dirty="0">
                <a:solidFill>
                  <a:schemeClr val="tx2">
                    <a:lumMod val="90000"/>
                  </a:schemeClr>
                </a:solidFill>
              </a:rPr>
              <a:t>أنواع مصادر المعرفة في المنهج: </a:t>
            </a:r>
            <a:endParaRPr lang="en-US" b="1" dirty="0">
              <a:solidFill>
                <a:schemeClr val="tx2">
                  <a:lumMod val="90000"/>
                </a:schemeClr>
              </a:solidFill>
            </a:endParaRPr>
          </a:p>
          <a:p>
            <a:pPr algn="just">
              <a:defRPr/>
            </a:pPr>
            <a:r>
              <a:rPr lang="ar-IQ" b="1" dirty="0">
                <a:solidFill>
                  <a:schemeClr val="tx2">
                    <a:lumMod val="90000"/>
                  </a:schemeClr>
                </a:solidFill>
              </a:rPr>
              <a:t>– المعرفة الإلهية: وهي المعرفة المنزلة من قبل الله تعالى على رسله ومن يختارهم.</a:t>
            </a:r>
            <a:endParaRPr lang="en-US" b="1" dirty="0">
              <a:solidFill>
                <a:schemeClr val="tx2">
                  <a:lumMod val="90000"/>
                </a:schemeClr>
              </a:solidFill>
            </a:endParaRPr>
          </a:p>
          <a:p>
            <a:pPr algn="just">
              <a:defRPr/>
            </a:pPr>
            <a:r>
              <a:rPr lang="ar-IQ" b="1" dirty="0">
                <a:solidFill>
                  <a:schemeClr val="tx2">
                    <a:lumMod val="90000"/>
                  </a:schemeClr>
                </a:solidFill>
              </a:rPr>
              <a:t>- المعرفة الحدسية: وهي المعرفة التي تأتي نتيجة إشراقه للفكر أو استنارة للبصيرة أو التفاتة في الوعي لا شعورية كأعمال المخترعين والفنانين. </a:t>
            </a:r>
            <a:endParaRPr lang="en-US" b="1" dirty="0">
              <a:solidFill>
                <a:schemeClr val="tx2">
                  <a:lumMod val="90000"/>
                </a:schemeClr>
              </a:solidFill>
            </a:endParaRPr>
          </a:p>
          <a:p>
            <a:pPr algn="just">
              <a:defRPr/>
            </a:pPr>
            <a:r>
              <a:rPr lang="ar-IQ" b="1" dirty="0">
                <a:solidFill>
                  <a:schemeClr val="tx2">
                    <a:lumMod val="90000"/>
                  </a:schemeClr>
                </a:solidFill>
              </a:rPr>
              <a:t>- المعرفة العقلية: وهي المعرفة التي تنتج من استخدام العقل ومن أمثلتها مبادئ المنطق والرياضيات وتثبت بالبرهان والاستدلال. </a:t>
            </a:r>
            <a:endParaRPr lang="en-US" b="1" dirty="0">
              <a:solidFill>
                <a:schemeClr val="tx2">
                  <a:lumMod val="90000"/>
                </a:schemeClr>
              </a:solidFill>
            </a:endParaRPr>
          </a:p>
          <a:p>
            <a:pPr algn="just">
              <a:defRPr/>
            </a:pPr>
            <a:r>
              <a:rPr lang="ar-IQ" b="1" dirty="0">
                <a:solidFill>
                  <a:schemeClr val="tx2">
                    <a:lumMod val="90000"/>
                  </a:schemeClr>
                </a:solidFill>
              </a:rPr>
              <a:t>- المعرفة التجريبية الحسية: وتتأكد بشهادة الحواس وهي أفكار تكونت طبقاً لوقائع ملموسة. </a:t>
            </a:r>
            <a:endParaRPr lang="en-US" b="1" dirty="0">
              <a:solidFill>
                <a:schemeClr val="tx2">
                  <a:lumMod val="90000"/>
                </a:schemeClr>
              </a:solidFill>
            </a:endParaRPr>
          </a:p>
          <a:p>
            <a:pPr algn="just">
              <a:defRPr/>
            </a:pPr>
            <a:r>
              <a:rPr lang="ar-IQ" b="1" dirty="0">
                <a:solidFill>
                  <a:schemeClr val="tx2">
                    <a:lumMod val="90000"/>
                  </a:schemeClr>
                </a:solidFill>
              </a:rPr>
              <a:t>- المعرفة </a:t>
            </a:r>
            <a:r>
              <a:rPr lang="ar-IQ" b="1" dirty="0" err="1">
                <a:solidFill>
                  <a:schemeClr val="tx2">
                    <a:lumMod val="90000"/>
                  </a:schemeClr>
                </a:solidFill>
              </a:rPr>
              <a:t>النقلية</a:t>
            </a:r>
            <a:r>
              <a:rPr lang="ar-IQ" b="1" dirty="0">
                <a:solidFill>
                  <a:schemeClr val="tx2">
                    <a:lumMod val="90000"/>
                  </a:schemeClr>
                </a:solidFill>
              </a:rPr>
              <a:t>: وهي التي انتقلت وقبلت على محمل الصدق لا لأنها دققت بل لأن جهات </a:t>
            </a:r>
            <a:r>
              <a:rPr lang="ar-IQ" b="1" dirty="0" err="1">
                <a:solidFill>
                  <a:schemeClr val="tx2">
                    <a:lumMod val="90000"/>
                  </a:schemeClr>
                </a:solidFill>
              </a:rPr>
              <a:t>موثوقة</a:t>
            </a:r>
            <a:r>
              <a:rPr lang="ar-IQ" b="1" dirty="0">
                <a:solidFill>
                  <a:schemeClr val="tx2">
                    <a:lumMod val="90000"/>
                  </a:schemeClr>
                </a:solidFill>
              </a:rPr>
              <a:t> شهدت بصدقها مثل المعارف التاريخية والتراثية.</a:t>
            </a:r>
            <a:endParaRPr lang="en-US" b="1" dirty="0">
              <a:solidFill>
                <a:schemeClr val="tx2">
                  <a:lumMod val="90000"/>
                </a:schemeClr>
              </a:solidFill>
            </a:endParaRPr>
          </a:p>
          <a:p>
            <a:pPr algn="just">
              <a:defRPr/>
            </a:pPr>
            <a:endParaRPr lang="en-US" b="1"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2314575" y="2205038"/>
            <a:ext cx="5472113" cy="1431925"/>
          </a:xfrm>
        </p:spPr>
        <p:txBody>
          <a:bodyPr/>
          <a:lstStyle/>
          <a:p>
            <a:pPr eaLnBrk="1" hangingPunct="1">
              <a:defRPr/>
            </a:pPr>
            <a:r>
              <a:rPr lang="ar-EG" sz="6000" dirty="0" smtClean="0">
                <a:solidFill>
                  <a:srgbClr val="000000"/>
                </a:solidFill>
                <a:effectLst>
                  <a:outerShdw blurRad="38100" dist="38100" dir="2700000" algn="tl">
                    <a:srgbClr val="FFFFFF"/>
                  </a:outerShdw>
                </a:effectLst>
                <a:cs typeface="Andalus" pitchFamily="2" charset="-78"/>
              </a:rPr>
              <a:t>شكرا لحسن إصغائكم</a:t>
            </a:r>
            <a:endParaRPr lang="en-US" sz="6000" dirty="0" smtClean="0">
              <a:solidFill>
                <a:srgbClr val="000000"/>
              </a:solidFill>
              <a:effectLst>
                <a:outerShdw blurRad="38100" dist="38100" dir="2700000" algn="tl">
                  <a:srgbClr val="FFFFFF"/>
                </a:outerShdw>
              </a:effectLst>
              <a:cs typeface="Andalus"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431</TotalTime>
  <Words>522</Words>
  <Application>Microsoft Office PowerPoint</Application>
  <PresentationFormat>عرض على الشاشة (3:4)‏</PresentationFormat>
  <Paragraphs>34</Paragraphs>
  <Slides>6</Slides>
  <Notes>0</Notes>
  <HiddenSlides>0</HiddenSlides>
  <MMClips>0</MMClips>
  <ScaleCrop>false</ScaleCrop>
  <HeadingPairs>
    <vt:vector size="4" baseType="variant">
      <vt:variant>
        <vt:lpstr>سمة</vt:lpstr>
      </vt:variant>
      <vt:variant>
        <vt:i4>3</vt:i4>
      </vt:variant>
      <vt:variant>
        <vt:lpstr>عناوين الشرائح</vt:lpstr>
      </vt:variant>
      <vt:variant>
        <vt:i4>6</vt:i4>
      </vt:variant>
    </vt:vector>
  </HeadingPairs>
  <TitlesOfParts>
    <vt:vector size="9" baseType="lpstr">
      <vt:lpstr>Competition</vt:lpstr>
      <vt:lpstr>Cliff</vt:lpstr>
      <vt:lpstr>Glass Layers</vt:lpstr>
      <vt:lpstr>الشريحة 1</vt:lpstr>
      <vt:lpstr>أ- الأسس الفلسفية. ب- الأسس النفسية. ت- الأسس الاجتماعية. ث- الأسس المعرفية. </vt:lpstr>
      <vt:lpstr>ت- الأسس الاجتماعية.</vt:lpstr>
      <vt:lpstr>الشريحة 4</vt:lpstr>
      <vt:lpstr>ث- الأسس المعرفية</vt:lpstr>
      <vt:lpstr>شكرا لحسن إصغائكم</vt:lpstr>
    </vt:vector>
  </TitlesOfParts>
  <Company>GsM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بغداد بالتعاون مع منظمة</dc:title>
  <dc:creator>GsM</dc:creator>
  <cp:lastModifiedBy>DR.Ahmed Saker 2o1O</cp:lastModifiedBy>
  <cp:revision>48</cp:revision>
  <dcterms:created xsi:type="dcterms:W3CDTF">2009-01-17T11:43:54Z</dcterms:created>
  <dcterms:modified xsi:type="dcterms:W3CDTF">2019-04-20T19:54:20Z</dcterms:modified>
</cp:coreProperties>
</file>