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64" r:id="rId6"/>
    <p:sldId id="259" r:id="rId7"/>
    <p:sldId id="261" r:id="rId8"/>
    <p:sldId id="266" r:id="rId9"/>
    <p:sldId id="263" r:id="rId10"/>
    <p:sldId id="268" r:id="rId11"/>
    <p:sldId id="269" r:id="rId12"/>
    <p:sldId id="270" r:id="rId13"/>
    <p:sldId id="271" r:id="rId14"/>
    <p:sldId id="272"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261012-EC70-4A32-BD2E-01C40ACB9908}"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ED73E-0B53-42B4-8CCA-9E0B3D7A4F73}" type="slidenum">
              <a:rPr lang="en-US" smtClean="0"/>
              <a:t>‹#›</a:t>
            </a:fld>
            <a:endParaRPr lang="en-US"/>
          </a:p>
        </p:txBody>
      </p:sp>
    </p:spTree>
    <p:extLst>
      <p:ext uri="{BB962C8B-B14F-4D97-AF65-F5344CB8AC3E}">
        <p14:creationId xmlns:p14="http://schemas.microsoft.com/office/powerpoint/2010/main" val="3546168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261012-EC70-4A32-BD2E-01C40ACB9908}"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ED73E-0B53-42B4-8CCA-9E0B3D7A4F73}" type="slidenum">
              <a:rPr lang="en-US" smtClean="0"/>
              <a:t>‹#›</a:t>
            </a:fld>
            <a:endParaRPr lang="en-US"/>
          </a:p>
        </p:txBody>
      </p:sp>
    </p:spTree>
    <p:extLst>
      <p:ext uri="{BB962C8B-B14F-4D97-AF65-F5344CB8AC3E}">
        <p14:creationId xmlns:p14="http://schemas.microsoft.com/office/powerpoint/2010/main" val="636628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261012-EC70-4A32-BD2E-01C40ACB9908}"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ED73E-0B53-42B4-8CCA-9E0B3D7A4F73}" type="slidenum">
              <a:rPr lang="en-US" smtClean="0"/>
              <a:t>‹#›</a:t>
            </a:fld>
            <a:endParaRPr lang="en-US"/>
          </a:p>
        </p:txBody>
      </p:sp>
    </p:spTree>
    <p:extLst>
      <p:ext uri="{BB962C8B-B14F-4D97-AF65-F5344CB8AC3E}">
        <p14:creationId xmlns:p14="http://schemas.microsoft.com/office/powerpoint/2010/main" val="329157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261012-EC70-4A32-BD2E-01C40ACB9908}"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ED73E-0B53-42B4-8CCA-9E0B3D7A4F73}" type="slidenum">
              <a:rPr lang="en-US" smtClean="0"/>
              <a:t>‹#›</a:t>
            </a:fld>
            <a:endParaRPr lang="en-US"/>
          </a:p>
        </p:txBody>
      </p:sp>
    </p:spTree>
    <p:extLst>
      <p:ext uri="{BB962C8B-B14F-4D97-AF65-F5344CB8AC3E}">
        <p14:creationId xmlns:p14="http://schemas.microsoft.com/office/powerpoint/2010/main" val="375647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261012-EC70-4A32-BD2E-01C40ACB9908}"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EED73E-0B53-42B4-8CCA-9E0B3D7A4F73}" type="slidenum">
              <a:rPr lang="en-US" smtClean="0"/>
              <a:t>‹#›</a:t>
            </a:fld>
            <a:endParaRPr lang="en-US"/>
          </a:p>
        </p:txBody>
      </p:sp>
    </p:spTree>
    <p:extLst>
      <p:ext uri="{BB962C8B-B14F-4D97-AF65-F5344CB8AC3E}">
        <p14:creationId xmlns:p14="http://schemas.microsoft.com/office/powerpoint/2010/main" val="3895466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261012-EC70-4A32-BD2E-01C40ACB9908}"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EED73E-0B53-42B4-8CCA-9E0B3D7A4F73}" type="slidenum">
              <a:rPr lang="en-US" smtClean="0"/>
              <a:t>‹#›</a:t>
            </a:fld>
            <a:endParaRPr lang="en-US"/>
          </a:p>
        </p:txBody>
      </p:sp>
    </p:spTree>
    <p:extLst>
      <p:ext uri="{BB962C8B-B14F-4D97-AF65-F5344CB8AC3E}">
        <p14:creationId xmlns:p14="http://schemas.microsoft.com/office/powerpoint/2010/main" val="3540398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261012-EC70-4A32-BD2E-01C40ACB9908}" type="datetimeFigureOut">
              <a:rPr lang="en-US" smtClean="0"/>
              <a:t>3/30/2020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EED73E-0B53-42B4-8CCA-9E0B3D7A4F73}" type="slidenum">
              <a:rPr lang="en-US" smtClean="0"/>
              <a:t>‹#›</a:t>
            </a:fld>
            <a:endParaRPr lang="en-US"/>
          </a:p>
        </p:txBody>
      </p:sp>
    </p:spTree>
    <p:extLst>
      <p:ext uri="{BB962C8B-B14F-4D97-AF65-F5344CB8AC3E}">
        <p14:creationId xmlns:p14="http://schemas.microsoft.com/office/powerpoint/2010/main" val="3655402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261012-EC70-4A32-BD2E-01C40ACB9908}" type="datetimeFigureOut">
              <a:rPr lang="en-US" smtClean="0"/>
              <a:t>3/30/2020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EED73E-0B53-42B4-8CCA-9E0B3D7A4F73}" type="slidenum">
              <a:rPr lang="en-US" smtClean="0"/>
              <a:t>‹#›</a:t>
            </a:fld>
            <a:endParaRPr lang="en-US"/>
          </a:p>
        </p:txBody>
      </p:sp>
    </p:spTree>
    <p:extLst>
      <p:ext uri="{BB962C8B-B14F-4D97-AF65-F5344CB8AC3E}">
        <p14:creationId xmlns:p14="http://schemas.microsoft.com/office/powerpoint/2010/main" val="189014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61012-EC70-4A32-BD2E-01C40ACB9908}" type="datetimeFigureOut">
              <a:rPr lang="en-US" smtClean="0"/>
              <a:t>3/30/2020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EED73E-0B53-42B4-8CCA-9E0B3D7A4F73}" type="slidenum">
              <a:rPr lang="en-US" smtClean="0"/>
              <a:t>‹#›</a:t>
            </a:fld>
            <a:endParaRPr lang="en-US"/>
          </a:p>
        </p:txBody>
      </p:sp>
    </p:spTree>
    <p:extLst>
      <p:ext uri="{BB962C8B-B14F-4D97-AF65-F5344CB8AC3E}">
        <p14:creationId xmlns:p14="http://schemas.microsoft.com/office/powerpoint/2010/main" val="1702503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261012-EC70-4A32-BD2E-01C40ACB9908}"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EED73E-0B53-42B4-8CCA-9E0B3D7A4F73}" type="slidenum">
              <a:rPr lang="en-US" smtClean="0"/>
              <a:t>‹#›</a:t>
            </a:fld>
            <a:endParaRPr lang="en-US"/>
          </a:p>
        </p:txBody>
      </p:sp>
    </p:spTree>
    <p:extLst>
      <p:ext uri="{BB962C8B-B14F-4D97-AF65-F5344CB8AC3E}">
        <p14:creationId xmlns:p14="http://schemas.microsoft.com/office/powerpoint/2010/main" val="2138631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261012-EC70-4A32-BD2E-01C40ACB9908}"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EED73E-0B53-42B4-8CCA-9E0B3D7A4F73}" type="slidenum">
              <a:rPr lang="en-US" smtClean="0"/>
              <a:t>‹#›</a:t>
            </a:fld>
            <a:endParaRPr lang="en-US"/>
          </a:p>
        </p:txBody>
      </p:sp>
    </p:spTree>
    <p:extLst>
      <p:ext uri="{BB962C8B-B14F-4D97-AF65-F5344CB8AC3E}">
        <p14:creationId xmlns:p14="http://schemas.microsoft.com/office/powerpoint/2010/main" val="2863440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1012-EC70-4A32-BD2E-01C40ACB9908}" type="datetimeFigureOut">
              <a:rPr lang="en-US" smtClean="0"/>
              <a:t>3/30/2020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EED73E-0B53-42B4-8CCA-9E0B3D7A4F73}" type="slidenum">
              <a:rPr lang="en-US" smtClean="0"/>
              <a:t>‹#›</a:t>
            </a:fld>
            <a:endParaRPr lang="en-US"/>
          </a:p>
        </p:txBody>
      </p:sp>
    </p:spTree>
    <p:extLst>
      <p:ext uri="{BB962C8B-B14F-4D97-AF65-F5344CB8AC3E}">
        <p14:creationId xmlns:p14="http://schemas.microsoft.com/office/powerpoint/2010/main" val="2120426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اغلفة الكرة الارضية </a:t>
            </a:r>
            <a:endParaRPr lang="en-US" dirty="0"/>
          </a:p>
        </p:txBody>
      </p:sp>
      <p:sp>
        <p:nvSpPr>
          <p:cNvPr id="3" name="Subtitle 2"/>
          <p:cNvSpPr>
            <a:spLocks noGrp="1"/>
          </p:cNvSpPr>
          <p:nvPr>
            <p:ph type="subTitle" idx="1"/>
          </p:nvPr>
        </p:nvSpPr>
        <p:spPr/>
        <p:txBody>
          <a:bodyPr/>
          <a:lstStyle/>
          <a:p>
            <a:r>
              <a:rPr lang="ar-IQ" dirty="0" smtClean="0"/>
              <a:t>ا.م.د. فيان احمد محمد </a:t>
            </a:r>
            <a:endParaRPr lang="en-US" dirty="0"/>
          </a:p>
        </p:txBody>
      </p:sp>
    </p:spTree>
    <p:extLst>
      <p:ext uri="{BB962C8B-B14F-4D97-AF65-F5344CB8AC3E}">
        <p14:creationId xmlns:p14="http://schemas.microsoft.com/office/powerpoint/2010/main" val="1832040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ar-IQ" dirty="0" smtClean="0"/>
              <a:t>طبقة التروبوسفير</a:t>
            </a:r>
            <a:endParaRPr lang="en-US" dirty="0"/>
          </a:p>
        </p:txBody>
      </p:sp>
      <p:sp>
        <p:nvSpPr>
          <p:cNvPr id="3" name="Content Placeholder 2"/>
          <p:cNvSpPr>
            <a:spLocks noGrp="1"/>
          </p:cNvSpPr>
          <p:nvPr>
            <p:ph idx="1"/>
          </p:nvPr>
        </p:nvSpPr>
        <p:spPr>
          <a:xfrm>
            <a:off x="457200" y="908720"/>
            <a:ext cx="8229600" cy="5217443"/>
          </a:xfrm>
        </p:spPr>
        <p:txBody>
          <a:bodyPr>
            <a:normAutofit lnSpcReduction="10000"/>
          </a:bodyPr>
          <a:lstStyle/>
          <a:p>
            <a:pPr algn="r" rtl="1"/>
            <a:r>
              <a:rPr lang="ar-IQ" dirty="0" smtClean="0"/>
              <a:t>طبقة الغلاف الجوي السفلي </a:t>
            </a:r>
          </a:p>
          <a:p>
            <a:pPr algn="r" rtl="1"/>
            <a:r>
              <a:rPr lang="ar-IQ" dirty="0" smtClean="0"/>
              <a:t>تكون مايقرب 70- 75 % من الغلاف الجوي </a:t>
            </a:r>
          </a:p>
          <a:p>
            <a:pPr algn="r" rtl="1"/>
            <a:r>
              <a:rPr lang="ar-IQ" dirty="0" smtClean="0"/>
              <a:t>يكون سمكها ما بين 8 – 14 كم حسب مناطق تواجدها على الارض اذا تكون قليلة جدا في القطبين الشمالي و الجنوبي </a:t>
            </a:r>
          </a:p>
          <a:p>
            <a:pPr algn="r" rtl="1"/>
            <a:r>
              <a:rPr lang="ar-IQ" dirty="0" smtClean="0"/>
              <a:t>لها اهمية كبرى في العمليات الجيولوجية </a:t>
            </a:r>
          </a:p>
          <a:p>
            <a:pPr algn="r" rtl="1"/>
            <a:r>
              <a:rPr lang="ar-IQ" dirty="0" smtClean="0"/>
              <a:t>تنخفض درجة الحرارة في هذه الطبقة بمعدل 6 درجات لكل كيلومتر ارتفاعا </a:t>
            </a:r>
          </a:p>
          <a:p>
            <a:pPr algn="r" rtl="1"/>
            <a:r>
              <a:rPr lang="ar-IQ" dirty="0" smtClean="0"/>
              <a:t>تمتاز هذه الطبقة بالتجانس التام </a:t>
            </a:r>
          </a:p>
          <a:p>
            <a:pPr algn="r" rtl="1"/>
            <a:r>
              <a:rPr lang="ar-IQ" dirty="0" smtClean="0"/>
              <a:t>تضم بخار الماء وكافة الغازات و العناصر و تسمى الاجزاء العليا منها باسم التروبوبوز حيث ينعدم فيها بخار الماء </a:t>
            </a:r>
            <a:endParaRPr lang="en-US" dirty="0"/>
          </a:p>
        </p:txBody>
      </p:sp>
    </p:spTree>
    <p:extLst>
      <p:ext uri="{BB962C8B-B14F-4D97-AF65-F5344CB8AC3E}">
        <p14:creationId xmlns:p14="http://schemas.microsoft.com/office/powerpoint/2010/main" val="15574640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طبقة الاستراتوسفير </a:t>
            </a:r>
            <a:endParaRPr lang="en-US" dirty="0"/>
          </a:p>
        </p:txBody>
      </p:sp>
      <p:sp>
        <p:nvSpPr>
          <p:cNvPr id="3" name="Content Placeholder 2"/>
          <p:cNvSpPr>
            <a:spLocks noGrp="1"/>
          </p:cNvSpPr>
          <p:nvPr>
            <p:ph idx="1"/>
          </p:nvPr>
        </p:nvSpPr>
        <p:spPr/>
        <p:txBody>
          <a:bodyPr/>
          <a:lstStyle/>
          <a:p>
            <a:pPr algn="r" rtl="1"/>
            <a:r>
              <a:rPr lang="ar-IQ" dirty="0" smtClean="0"/>
              <a:t>تمتد لما يقرب 30- 50 ميل </a:t>
            </a:r>
          </a:p>
          <a:p>
            <a:pPr algn="r" rtl="1"/>
            <a:r>
              <a:rPr lang="ar-IQ" dirty="0" smtClean="0"/>
              <a:t>ترتفع فيها درجات الحرارة تصل الى 35 م ويرجع سبب الارتفاع نتيجة لانعدام بخار الماء فيها </a:t>
            </a:r>
          </a:p>
          <a:p>
            <a:pPr algn="r" rtl="1"/>
            <a:r>
              <a:rPr lang="ar-IQ" dirty="0" smtClean="0"/>
              <a:t>تخلو فيها حدوث العواصف و الاعاصير </a:t>
            </a:r>
          </a:p>
          <a:p>
            <a:pPr algn="r" rtl="1"/>
            <a:r>
              <a:rPr lang="ar-IQ" dirty="0" smtClean="0"/>
              <a:t>من الصعب جدا ان تخترقها الطائرات بسبب تخلل الضغط فيها </a:t>
            </a:r>
          </a:p>
          <a:p>
            <a:pPr algn="r" rtl="1"/>
            <a:r>
              <a:rPr lang="ar-IQ" dirty="0" smtClean="0"/>
              <a:t>الجزء الاسفل من هذه الطبقة يسمى بالاوزون </a:t>
            </a:r>
            <a:endParaRPr lang="en-US" dirty="0"/>
          </a:p>
        </p:txBody>
      </p:sp>
    </p:spTree>
    <p:extLst>
      <p:ext uri="{BB962C8B-B14F-4D97-AF65-F5344CB8AC3E}">
        <p14:creationId xmlns:p14="http://schemas.microsoft.com/office/powerpoint/2010/main" val="13879851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r>
              <a:rPr lang="ar-IQ" dirty="0" smtClean="0"/>
              <a:t>طبقة الميزوسفير </a:t>
            </a:r>
            <a:endParaRPr lang="en-US" dirty="0"/>
          </a:p>
        </p:txBody>
      </p:sp>
      <p:sp>
        <p:nvSpPr>
          <p:cNvPr id="3" name="Content Placeholder 2"/>
          <p:cNvSpPr>
            <a:spLocks noGrp="1"/>
          </p:cNvSpPr>
          <p:nvPr>
            <p:ph idx="1"/>
          </p:nvPr>
        </p:nvSpPr>
        <p:spPr>
          <a:xfrm>
            <a:off x="457200" y="476672"/>
            <a:ext cx="8229600" cy="5649491"/>
          </a:xfrm>
        </p:spPr>
        <p:txBody>
          <a:bodyPr>
            <a:normAutofit fontScale="92500" lnSpcReduction="10000"/>
          </a:bodyPr>
          <a:lstStyle/>
          <a:p>
            <a:pPr marL="0" indent="0" algn="justLow" rtl="1">
              <a:buNone/>
            </a:pPr>
            <a:endParaRPr lang="ar-IQ" dirty="0" smtClean="0"/>
          </a:p>
          <a:p>
            <a:pPr algn="justLow" rtl="1"/>
            <a:r>
              <a:rPr lang="ar-IQ" dirty="0" smtClean="0"/>
              <a:t>تقع طبقة الميزوسفير أو الغلاف الوسطي (بالإنجليزية: </a:t>
            </a:r>
            <a:r>
              <a:rPr lang="en-US" dirty="0" smtClean="0"/>
              <a:t>Mesosphere) </a:t>
            </a:r>
            <a:r>
              <a:rPr lang="ar-IQ" dirty="0" smtClean="0"/>
              <a:t>بين طبقتي الستراتوسفير والثيرموسفير، ويُقصد بكلمة ميزو (بالإنجليزية: </a:t>
            </a:r>
            <a:r>
              <a:rPr lang="en-US" dirty="0" err="1" smtClean="0"/>
              <a:t>Meso</a:t>
            </a:r>
            <a:r>
              <a:rPr lang="en-US" dirty="0" smtClean="0"/>
              <a:t>): </a:t>
            </a:r>
            <a:r>
              <a:rPr lang="ar-IQ" dirty="0" smtClean="0"/>
              <a:t>الوسطى، وتعد أيضاً أعلى طبقة في الغلاف الجوي تختلط فيها الغازات عوضاً عن وجودها على شكل طبقات من حيث الكتلة، ويبلغ سُمك هذه الطبقة حوالي 35 كم، وتمتاز بهوائها الخفيف مما يتسبَّب في انعدام القدرة على التَّنفس فيها، ورغم ذلك فإن الهواء فيها أكثر من ذلك الموجود في طبقة الثيرموسفير، كما تمتاز باشتعال الشُّهب فيها؛ بسبب وجود الكمية الكافية من الغازات اللازمة لتوليد الاحتكاك والحرارة، وذلك خلافاً للشُّهب التي تنتج في طبقتي الثيرموسفير والإكزوسفير بسبب قلة الهواء فيهما.</a:t>
            </a:r>
          </a:p>
        </p:txBody>
      </p:sp>
    </p:spTree>
    <p:extLst>
      <p:ext uri="{BB962C8B-B14F-4D97-AF65-F5344CB8AC3E}">
        <p14:creationId xmlns:p14="http://schemas.microsoft.com/office/powerpoint/2010/main" val="749312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r>
              <a:rPr lang="ar-IQ" dirty="0" smtClean="0"/>
              <a:t>طبقة الثيرموسفير </a:t>
            </a:r>
            <a:endParaRPr lang="en-US" dirty="0"/>
          </a:p>
        </p:txBody>
      </p:sp>
      <p:sp>
        <p:nvSpPr>
          <p:cNvPr id="3" name="Content Placeholder 2"/>
          <p:cNvSpPr>
            <a:spLocks noGrp="1"/>
          </p:cNvSpPr>
          <p:nvPr>
            <p:ph idx="1"/>
          </p:nvPr>
        </p:nvSpPr>
        <p:spPr>
          <a:xfrm>
            <a:off x="457200" y="836712"/>
            <a:ext cx="8229600" cy="5616624"/>
          </a:xfrm>
        </p:spPr>
        <p:txBody>
          <a:bodyPr>
            <a:normAutofit fontScale="85000" lnSpcReduction="10000"/>
          </a:bodyPr>
          <a:lstStyle/>
          <a:p>
            <a:pPr algn="justLow" rtl="1"/>
            <a:r>
              <a:rPr lang="ar-IQ" sz="3300" dirty="0" smtClean="0"/>
              <a:t>تقع طبقة الثيرموسفير أو الغلاف الحراري (بالإنجليزية:</a:t>
            </a:r>
            <a:r>
              <a:rPr lang="en-US" sz="3300" dirty="0" smtClean="0"/>
              <a:t>Thermosphere) </a:t>
            </a:r>
            <a:r>
              <a:rPr lang="ar-IQ" sz="3300" dirty="0" smtClean="0"/>
              <a:t>بين طبقتي الميزوسفير والإكزوسفير، ويُقصد بكلمة ثيرمو (بالإنجليزية: </a:t>
            </a:r>
            <a:r>
              <a:rPr lang="en-US" sz="3300" dirty="0" smtClean="0"/>
              <a:t>Thermo): </a:t>
            </a:r>
            <a:r>
              <a:rPr lang="ar-IQ" sz="3300" dirty="0" smtClean="0"/>
              <a:t>الحرارة [٧]، ويتراوح مداها بين 90 و500 كم ويصل إلى 1000 كم، بينما تصل درجة الحرارة فيها إلى 1500 درجة مئوية، وتمتاز هذه الطبقة بانخفاض كثافة الهواء فيها، لذا فقد كان يُعتقد سابقاً بأنها تتبع للفضاء الخارجي، ولكنها في الواقع جزء من الغلاف الجوي للأرض، وفيها أيضاً تدور محطة الفضاء الدولية حول الأرض، كما تطير مكاكيك الفضاء (جمع مكّوك) فيها، بالإضافة لذلك فإنه يحصل فيها الشَّفق (بالإنجليزية:</a:t>
            </a:r>
            <a:r>
              <a:rPr lang="en-US" sz="3300" dirty="0" smtClean="0"/>
              <a:t>aurora)، </a:t>
            </a:r>
            <a:r>
              <a:rPr lang="ar-IQ" sz="3300" dirty="0" smtClean="0"/>
              <a:t>حيث تصطدم جسيمات فضائية مشحونة بجزيئات وذرات هذه الطبقة مما يؤدي إلى تحفيزها لمستويات طاقة أعلى، فتقوم بعدها الذرات بإطلاق الطاقة من خلال إصدار الفوتونات الضوئية التي تظهر على شكل شفق ملوَّن مثل الشَّفق القطبي الشمالي والجنوبي</a:t>
            </a:r>
          </a:p>
          <a:p>
            <a:pPr algn="r" rtl="1"/>
            <a:endParaRPr lang="ar-IQ" dirty="0" smtClean="0"/>
          </a:p>
        </p:txBody>
      </p:sp>
    </p:spTree>
    <p:extLst>
      <p:ext uri="{BB962C8B-B14F-4D97-AF65-F5344CB8AC3E}">
        <p14:creationId xmlns:p14="http://schemas.microsoft.com/office/powerpoint/2010/main" val="36727069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r>
              <a:rPr lang="ar-IQ" dirty="0" smtClean="0"/>
              <a:t>طبقة الإكزوسفير </a:t>
            </a:r>
            <a:endParaRPr lang="en-US" dirty="0"/>
          </a:p>
        </p:txBody>
      </p:sp>
      <p:sp>
        <p:nvSpPr>
          <p:cNvPr id="3" name="Content Placeholder 2"/>
          <p:cNvSpPr>
            <a:spLocks noGrp="1"/>
          </p:cNvSpPr>
          <p:nvPr>
            <p:ph idx="1"/>
          </p:nvPr>
        </p:nvSpPr>
        <p:spPr>
          <a:xfrm>
            <a:off x="457200" y="980728"/>
            <a:ext cx="8229600" cy="5145435"/>
          </a:xfrm>
        </p:spPr>
        <p:txBody>
          <a:bodyPr>
            <a:normAutofit/>
          </a:bodyPr>
          <a:lstStyle/>
          <a:p>
            <a:pPr algn="justLow" rtl="1"/>
            <a:r>
              <a:rPr lang="ar-IQ" dirty="0" smtClean="0"/>
              <a:t>تعد طبقة الإكزوسفير أو الغلاف الخارجي (بالإنجليزية: </a:t>
            </a:r>
            <a:r>
              <a:rPr lang="en-US" dirty="0" smtClean="0"/>
              <a:t>Exosphere) </a:t>
            </a:r>
            <a:r>
              <a:rPr lang="ar-IQ" dirty="0" smtClean="0"/>
              <a:t>الطبقة الخارجية للغلاف الجوي وحدّه، ويُقصد بكلمة إكزو (بالإنجليزية:</a:t>
            </a:r>
            <a:r>
              <a:rPr lang="en-US" dirty="0" err="1" smtClean="0"/>
              <a:t>Exo</a:t>
            </a:r>
            <a:r>
              <a:rPr lang="en-US" dirty="0" smtClean="0"/>
              <a:t>): </a:t>
            </a:r>
            <a:r>
              <a:rPr lang="ar-IQ" dirty="0" smtClean="0"/>
              <a:t>خارجي، وتقوم هذه الطبقة بفصل الفضاء الخارجي عن طبقات الغلاف الجوي، ويبلغ مداها حوالي 10000كم، وهو مثيل لعرض الأرض نفسها، أي أنها ضخمة جداً، كما يتميز الغلاف الخارجي بغازاته المنتشرة كثيراً والتي تفصلها مساحات فارغة مثل غازات الهيدروجين والهيليوم، وبالتالي ينعدم فيها هواء التَّنفس، كما أنها باردة</a:t>
            </a:r>
          </a:p>
          <a:p>
            <a:pPr algn="r" rtl="1"/>
            <a:endParaRPr lang="ar-IQ" dirty="0" smtClean="0"/>
          </a:p>
        </p:txBody>
      </p:sp>
    </p:spTree>
    <p:extLst>
      <p:ext uri="{BB962C8B-B14F-4D97-AF65-F5344CB8AC3E}">
        <p14:creationId xmlns:p14="http://schemas.microsoft.com/office/powerpoint/2010/main" val="34985730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ar-IQ" dirty="0" smtClean="0"/>
              <a:t>طبقة الايونوسفير </a:t>
            </a:r>
            <a:endParaRPr lang="en-US" dirty="0"/>
          </a:p>
        </p:txBody>
      </p:sp>
      <p:sp>
        <p:nvSpPr>
          <p:cNvPr id="3" name="Content Placeholder 2"/>
          <p:cNvSpPr>
            <a:spLocks noGrp="1"/>
          </p:cNvSpPr>
          <p:nvPr>
            <p:ph idx="1"/>
          </p:nvPr>
        </p:nvSpPr>
        <p:spPr>
          <a:xfrm>
            <a:off x="457200" y="908720"/>
            <a:ext cx="8229600" cy="5472608"/>
          </a:xfrm>
        </p:spPr>
        <p:txBody>
          <a:bodyPr>
            <a:normAutofit fontScale="85000" lnSpcReduction="20000"/>
          </a:bodyPr>
          <a:lstStyle/>
          <a:p>
            <a:pPr algn="justLow" rtl="1"/>
            <a:r>
              <a:rPr lang="ar-IQ" sz="3100" dirty="0" smtClean="0"/>
              <a:t>تمتد طبقة الأيونوسفير أو الغلاف الأيوني (بالإنجليزية: </a:t>
            </a:r>
            <a:r>
              <a:rPr lang="en-US" sz="3100" dirty="0" smtClean="0"/>
              <a:t>Ionosphere) </a:t>
            </a:r>
            <a:r>
              <a:rPr lang="ar-IQ" sz="3100" dirty="0" smtClean="0"/>
              <a:t>من المنتصف العلوي لطبقة الميزوسفير على طول المسافة إلى طبقة الإكزوسفير، وقد سُميت بهذا الإسم نسبة إلى الأيونات التي تكوَّنت فيها بفعل جسيمات الطاقة من الفضاء الخارجي أو أشعة الشمس، حيث تصطدم هذه الأيونات بإلكترونات الذرات تماماً كالأشعة السينية والأشعة فوق البنفسجية، أي أن هذه الطبقة موصلة الكهرباء، كما أنها طبقة الأيونات والإلكترونات الحرة التي تعكس أمواج الراديو، وكان </a:t>
            </a:r>
            <a:r>
              <a:rPr lang="en-US" sz="3100" dirty="0" err="1" smtClean="0"/>
              <a:t>Guglielmo</a:t>
            </a:r>
            <a:r>
              <a:rPr lang="en-US" sz="3100" dirty="0" smtClean="0"/>
              <a:t> Marconi </a:t>
            </a:r>
            <a:r>
              <a:rPr lang="ar-IQ" sz="3100" dirty="0" smtClean="0"/>
              <a:t>قد أثبت ذلك عام 1901، فقد برهنت تجاربه بأن إشارات الراديو لا تنتقل بخط مستقيم كما أنها ارتدَّت عن هذه الطبقة، ويُذكر بأن هذه الطبقة تتكون من عدة طبقات وهي طبقات </a:t>
            </a:r>
            <a:r>
              <a:rPr lang="en-US" sz="3100" dirty="0" smtClean="0"/>
              <a:t>D </a:t>
            </a:r>
            <a:r>
              <a:rPr lang="ar-IQ" sz="3100" dirty="0" smtClean="0"/>
              <a:t>و</a:t>
            </a:r>
            <a:r>
              <a:rPr lang="en-US" sz="3100" dirty="0" smtClean="0"/>
              <a:t>E </a:t>
            </a:r>
            <a:r>
              <a:rPr lang="ar-IQ" sz="3100" dirty="0" smtClean="0"/>
              <a:t>و</a:t>
            </a:r>
            <a:r>
              <a:rPr lang="en-US" sz="3100" dirty="0" smtClean="0"/>
              <a:t>F1 </a:t>
            </a:r>
            <a:r>
              <a:rPr lang="ar-IQ" sz="3100" dirty="0" smtClean="0"/>
              <a:t>و</a:t>
            </a:r>
            <a:r>
              <a:rPr lang="en-US" sz="3100" dirty="0" smtClean="0"/>
              <a:t>F2، </a:t>
            </a:r>
            <a:r>
              <a:rPr lang="ar-IQ" sz="3100" dirty="0" smtClean="0"/>
              <a:t>بحيث تتفاوت تبعاً للمدى والفصول وتحصل فيها التغييرات بشكل يومي، فطبقة </a:t>
            </a:r>
            <a:r>
              <a:rPr lang="en-US" sz="3100" dirty="0" smtClean="0"/>
              <a:t>D </a:t>
            </a:r>
            <a:r>
              <a:rPr lang="ar-IQ" sz="3100" dirty="0" smtClean="0"/>
              <a:t>السفلى مثلاً تقوم بامتصاص أمواج الراديو ذات التَّردد العالي، بينما تتلاشى طبقة </a:t>
            </a:r>
            <a:r>
              <a:rPr lang="en-US" sz="3100" dirty="0" smtClean="0"/>
              <a:t>E </a:t>
            </a:r>
            <a:r>
              <a:rPr lang="ar-IQ" sz="3100" dirty="0" smtClean="0"/>
              <a:t>ليلاً مما يؤدي إلى وصول أمواج الراديو إلى ارتفاع أكبر في طبقة الأيونوسفير، بالإضافة لذلك فإنها تعكس جسيمات الرياح الشمسية أيضاً، وهي تيار من الجسيمات عالية التأيُّن التي تنتجها الشمس والتي تؤدي لتكوُّن الشَّفق الذي يُسمى أيضاً الأضواءَ الشمالية والجنوبية</a:t>
            </a:r>
            <a:r>
              <a:rPr lang="ar-IQ" dirty="0" smtClean="0"/>
              <a:t>. </a:t>
            </a:r>
          </a:p>
        </p:txBody>
      </p:sp>
    </p:spTree>
    <p:extLst>
      <p:ext uri="{BB962C8B-B14F-4D97-AF65-F5344CB8AC3E}">
        <p14:creationId xmlns:p14="http://schemas.microsoft.com/office/powerpoint/2010/main" val="10314631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endParaRPr lang="en-US" dirty="0"/>
          </a:p>
        </p:txBody>
      </p:sp>
      <p:sp>
        <p:nvSpPr>
          <p:cNvPr id="3" name="Content Placeholder 2"/>
          <p:cNvSpPr>
            <a:spLocks noGrp="1"/>
          </p:cNvSpPr>
          <p:nvPr>
            <p:ph idx="1"/>
          </p:nvPr>
        </p:nvSpPr>
        <p:spPr>
          <a:xfrm>
            <a:off x="457200" y="836712"/>
            <a:ext cx="8229600" cy="5472608"/>
          </a:xfrm>
        </p:spPr>
        <p:txBody>
          <a:bodyPr>
            <a:normAutofit/>
          </a:bodyPr>
          <a:lstStyle/>
          <a:p>
            <a:pPr algn="justLow" rtl="1"/>
            <a:r>
              <a:rPr lang="ar-IQ" dirty="0" smtClean="0"/>
              <a:t>بعد انفصال الكرة الارضية عن الشمس ، بدأت مكوناتها المختلفة في البرودة التدريجية كما ساعدت عملية دوران كوكب الارض حول محورها ، على ترتيب المواد المكونة لها في صورة نطاقات او اغلفة </a:t>
            </a:r>
          </a:p>
          <a:p>
            <a:pPr algn="justLow" rtl="1"/>
            <a:r>
              <a:rPr lang="ar-IQ" dirty="0" smtClean="0"/>
              <a:t>وهكذا اتجهت المواد الثقلية الوزن عظيمة الكثافة صوب مركز الارض  بينما احتلت المواد الخفيفة الكثافة الاجزاء العليا من الكرة الارضية </a:t>
            </a:r>
          </a:p>
          <a:p>
            <a:pPr algn="justLow" rtl="1"/>
            <a:r>
              <a:rPr lang="ar-IQ" dirty="0" smtClean="0"/>
              <a:t>اضافة الى عمليات البرودة التدريجية و المؤثرات الخارجية التي ادت لتشكيل الارض في صورة اغلفة كبرى يتالف منها كوكب الارض </a:t>
            </a:r>
            <a:endParaRPr lang="en-US" dirty="0"/>
          </a:p>
        </p:txBody>
      </p:sp>
    </p:spTree>
    <p:extLst>
      <p:ext uri="{BB962C8B-B14F-4D97-AF65-F5344CB8AC3E}">
        <p14:creationId xmlns:p14="http://schemas.microsoft.com/office/powerpoint/2010/main" val="34841213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endParaRPr lang="en-US" dirty="0"/>
          </a:p>
        </p:txBody>
      </p:sp>
      <p:sp>
        <p:nvSpPr>
          <p:cNvPr id="3" name="Content Placeholder 2"/>
          <p:cNvSpPr>
            <a:spLocks noGrp="1"/>
          </p:cNvSpPr>
          <p:nvPr>
            <p:ph idx="1"/>
          </p:nvPr>
        </p:nvSpPr>
        <p:spPr>
          <a:xfrm>
            <a:off x="457200" y="836712"/>
            <a:ext cx="8229600" cy="5289451"/>
          </a:xfrm>
        </p:spPr>
        <p:txBody>
          <a:bodyPr>
            <a:noAutofit/>
          </a:bodyPr>
          <a:lstStyle/>
          <a:p>
            <a:pPr algn="justLow" rtl="1"/>
            <a:r>
              <a:rPr lang="ar-IQ" sz="3600" b="0" i="0" dirty="0" smtClean="0">
                <a:solidFill>
                  <a:srgbClr val="333333"/>
                </a:solidFill>
                <a:effectLst/>
                <a:latin typeface="DroidArabicKufi-Regular"/>
              </a:rPr>
              <a:t>مراحل تكون أغلفة الكرة الأرضية إن معرفة مراحل تكون أغلفة الكرة الأرضية يكمن في دراسة التاريخ الجيولوجي لها، حيث إنّ طبقات الصخور على سطح الأرض تحتوي على أدلة على العمليات التطورية التي مرت بها هذه المكونات البيئية الأرضية خلال الأزمان التي تشكلت فيها كل طبقة، ويمكن من خلال دراسة هذا التاريخ الصخري منذ البداية تتبع التطورات والتغيرات الحاصلة عبر الزمن</a:t>
            </a:r>
            <a:r>
              <a:rPr lang="ar-IQ" sz="3600" dirty="0" smtClean="0"/>
              <a:t/>
            </a:r>
            <a:br>
              <a:rPr lang="ar-IQ" sz="3600" dirty="0" smtClean="0"/>
            </a:br>
            <a:r>
              <a:rPr lang="ar-IQ" sz="3600" dirty="0" smtClean="0"/>
              <a:t/>
            </a:r>
            <a:br>
              <a:rPr lang="ar-IQ" sz="3600" dirty="0" smtClean="0"/>
            </a:br>
            <a:endParaRPr lang="en-US" sz="3600" dirty="0"/>
          </a:p>
        </p:txBody>
      </p:sp>
    </p:spTree>
    <p:extLst>
      <p:ext uri="{BB962C8B-B14F-4D97-AF65-F5344CB8AC3E}">
        <p14:creationId xmlns:p14="http://schemas.microsoft.com/office/powerpoint/2010/main" val="3314454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r>
              <a:rPr lang="ar-IQ" dirty="0" smtClean="0"/>
              <a:t>اغلفة الارض </a:t>
            </a:r>
            <a:endParaRPr lang="en-US" dirty="0"/>
          </a:p>
        </p:txBody>
      </p:sp>
      <p:sp>
        <p:nvSpPr>
          <p:cNvPr id="3" name="Content Placeholder 2"/>
          <p:cNvSpPr>
            <a:spLocks noGrp="1"/>
          </p:cNvSpPr>
          <p:nvPr>
            <p:ph idx="1"/>
          </p:nvPr>
        </p:nvSpPr>
        <p:spPr>
          <a:xfrm>
            <a:off x="457200" y="980728"/>
            <a:ext cx="8229600" cy="5145435"/>
          </a:xfrm>
        </p:spPr>
        <p:txBody>
          <a:bodyPr>
            <a:normAutofit/>
          </a:bodyPr>
          <a:lstStyle/>
          <a:p>
            <a:pPr algn="r" rtl="1"/>
            <a:r>
              <a:rPr lang="ar-IQ" sz="4000" dirty="0" smtClean="0"/>
              <a:t>/ الغلاف الجوي </a:t>
            </a:r>
          </a:p>
          <a:p>
            <a:pPr algn="r" rtl="1"/>
            <a:r>
              <a:rPr lang="ar-IQ" sz="4000" dirty="0" smtClean="0"/>
              <a:t>/ الغلاف المائي </a:t>
            </a:r>
          </a:p>
          <a:p>
            <a:pPr algn="r" rtl="1"/>
            <a:r>
              <a:rPr lang="ar-IQ" sz="4000" dirty="0" smtClean="0"/>
              <a:t>/ الغلاف الصخري </a:t>
            </a:r>
          </a:p>
          <a:p>
            <a:pPr algn="r" rtl="1"/>
            <a:r>
              <a:rPr lang="ar-IQ" sz="4000" dirty="0" smtClean="0"/>
              <a:t>/ الغلاف الحيوي </a:t>
            </a:r>
          </a:p>
          <a:p>
            <a:pPr marL="0" indent="0" algn="r" rtl="1">
              <a:buNone/>
            </a:pPr>
            <a:r>
              <a:rPr lang="ar-IQ" sz="4000" dirty="0" smtClean="0"/>
              <a:t>والواقع ان هذا التقسيم النظاي للارض لا يعني ان هذه الاغلفة مستقلة بعضها تمام الاستقلال ، ولكنها تتدرج و تتداخل مع بعضها الاخر </a:t>
            </a:r>
            <a:endParaRPr lang="en-US" sz="4000" dirty="0"/>
          </a:p>
        </p:txBody>
      </p:sp>
    </p:spTree>
    <p:extLst>
      <p:ext uri="{BB962C8B-B14F-4D97-AF65-F5344CB8AC3E}">
        <p14:creationId xmlns:p14="http://schemas.microsoft.com/office/powerpoint/2010/main" val="3001646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8058"/>
          </a:xfrm>
        </p:spPr>
        <p:txBody>
          <a:bodyPr>
            <a:normAutofit fontScale="90000"/>
          </a:bodyPr>
          <a:lstStyle/>
          <a:p>
            <a:endParaRPr lang="en-US" dirty="0"/>
          </a:p>
        </p:txBody>
      </p:sp>
      <p:sp>
        <p:nvSpPr>
          <p:cNvPr id="3" name="Content Placeholder 2"/>
          <p:cNvSpPr>
            <a:spLocks noGrp="1"/>
          </p:cNvSpPr>
          <p:nvPr>
            <p:ph idx="1"/>
          </p:nvPr>
        </p:nvSpPr>
        <p:spPr>
          <a:xfrm>
            <a:off x="457200" y="548680"/>
            <a:ext cx="8229600" cy="5577483"/>
          </a:xfrm>
        </p:spPr>
        <p:txBody>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908720"/>
            <a:ext cx="7560840" cy="5400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6021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pPr rtl="1"/>
            <a:r>
              <a:rPr lang="ar-IQ" dirty="0" smtClean="0"/>
              <a:t>الغلاف الجوي </a:t>
            </a:r>
            <a:endParaRPr lang="en-US" dirty="0"/>
          </a:p>
        </p:txBody>
      </p:sp>
      <p:sp>
        <p:nvSpPr>
          <p:cNvPr id="3" name="Content Placeholder 2"/>
          <p:cNvSpPr>
            <a:spLocks noGrp="1"/>
          </p:cNvSpPr>
          <p:nvPr>
            <p:ph idx="1"/>
          </p:nvPr>
        </p:nvSpPr>
        <p:spPr>
          <a:xfrm>
            <a:off x="457200" y="1124744"/>
            <a:ext cx="8229600" cy="5001419"/>
          </a:xfrm>
        </p:spPr>
        <p:txBody>
          <a:bodyPr>
            <a:normAutofit fontScale="92500" lnSpcReduction="10000"/>
          </a:bodyPr>
          <a:lstStyle/>
          <a:p>
            <a:pPr algn="justLow" rtl="1"/>
            <a:r>
              <a:rPr lang="ar-IQ" dirty="0" smtClean="0"/>
              <a:t>من مراحل تكون أغلفة الكرة الأرضية، تكون الغلاف الجوي وهو عبارة عن طبقات عدة من الغازات المحيطة بكوكب الأرض، ويتألف بشكل أساسي من النيتروجين بنسبة حوالي 78 %، والأكسجين حوالي 21 % وكميات ضئيلة من الأرغون وثاني أكسيد الكربون وغازات أخرى، ويعد الأكسجين ضروريًا لتنفس الكائنات الحية، أما النيتروجين فيتم تحويله إلى النيوكليوتيدات والأحماض الأمينية بواسطة البرق وأنواع من البكتيريا، ويستخدم ثاني أكسيد الكربون من قبل النباتات والطحالب في عملية التمثيل الضوئي، ويعمل الغلاف الجوي على حماية الكائنات الحية من الأشعة فوق البنفسجية والرياح الشمسية والأشعة الكونية</a:t>
            </a:r>
          </a:p>
          <a:p>
            <a:pPr algn="justLow" rtl="1"/>
            <a:endParaRPr lang="ar-IQ" dirty="0" smtClean="0"/>
          </a:p>
        </p:txBody>
      </p:sp>
    </p:spTree>
    <p:extLst>
      <p:ext uri="{BB962C8B-B14F-4D97-AF65-F5344CB8AC3E}">
        <p14:creationId xmlns:p14="http://schemas.microsoft.com/office/powerpoint/2010/main" val="2377006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018"/>
          </a:xfrm>
        </p:spPr>
        <p:txBody>
          <a:bodyPr>
            <a:normAutofit fontScale="90000"/>
          </a:bodyPr>
          <a:lstStyle/>
          <a:p>
            <a:endParaRPr lang="en-US" dirty="0"/>
          </a:p>
        </p:txBody>
      </p:sp>
      <p:sp>
        <p:nvSpPr>
          <p:cNvPr id="3" name="Content Placeholder 2"/>
          <p:cNvSpPr>
            <a:spLocks noGrp="1"/>
          </p:cNvSpPr>
          <p:nvPr>
            <p:ph idx="1"/>
          </p:nvPr>
        </p:nvSpPr>
        <p:spPr>
          <a:xfrm>
            <a:off x="457200" y="620688"/>
            <a:ext cx="8229600" cy="5505475"/>
          </a:xfrm>
        </p:spPr>
        <p:txBody>
          <a:bodyPr>
            <a:normAutofit/>
          </a:bodyPr>
          <a:lstStyle/>
          <a:p>
            <a:pPr algn="justLow" rtl="1"/>
            <a:r>
              <a:rPr lang="ar-IQ" dirty="0" smtClean="0"/>
              <a:t>إنّ التكوين الحالي للغلاف الجوي هو نتاج مليارات السنين من التعديل الكيميائي والحيوي من قبل الكائنات الحية على سطح الأرض، ويتكون من عدد من الطبقات التي تختلف في خصائصها مثل التركيب ودرجة الحرارة والضغط، أدنى طبقة هي طبقة التروبوسفيريتواجد بها ثلاثة أرباع كتلة الغلاف الجوي، وهي الطبقة التي يتطور بها طقس الأرض، يتراوح عمق هذه الطبقة بين 7 كيلومترات عند القطبين إلى17 كيلومتر عند خط الاستواء، تليها طبقة الستراتوسفير التي تشتمل على طبقة الأوزون التي يتراوح ارتفاعها بين 15 و 35 كيلومتر، وتمتص معظم الأشعة فوق البنفسجية من الشمس، وأخيرًا طبقتي الميزوسفسر والأيونسفير</a:t>
            </a:r>
          </a:p>
        </p:txBody>
      </p:sp>
    </p:spTree>
    <p:extLst>
      <p:ext uri="{BB962C8B-B14F-4D97-AF65-F5344CB8AC3E}">
        <p14:creationId xmlns:p14="http://schemas.microsoft.com/office/powerpoint/2010/main" val="1616259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4042"/>
          </a:xfrm>
        </p:spPr>
        <p:txBody>
          <a:bodyPr>
            <a:normAutofit fontScale="90000"/>
          </a:bodyPr>
          <a:lstStyle/>
          <a:p>
            <a:endParaRPr lang="en-US" dirty="0"/>
          </a:p>
        </p:txBody>
      </p:sp>
      <p:sp>
        <p:nvSpPr>
          <p:cNvPr id="3" name="Content Placeholder 2"/>
          <p:cNvSpPr>
            <a:spLocks noGrp="1"/>
          </p:cNvSpPr>
          <p:nvPr>
            <p:ph idx="1"/>
          </p:nvPr>
        </p:nvSpPr>
        <p:spPr>
          <a:xfrm>
            <a:off x="457200" y="692696"/>
            <a:ext cx="8229600" cy="5433467"/>
          </a:xfrm>
        </p:spPr>
        <p:txBody>
          <a:bodyPr/>
          <a:lstStyle/>
          <a:p>
            <a:pPr algn="r" rtl="1"/>
            <a:r>
              <a:rPr lang="ar-IQ" dirty="0" smtClean="0"/>
              <a:t>عدد طبقات الغلاف الجوي </a:t>
            </a:r>
          </a:p>
          <a:p>
            <a:pPr algn="r" rtl="1"/>
            <a:r>
              <a:rPr lang="ar-IQ" dirty="0" smtClean="0"/>
              <a:t>طبقة التروبوسفير </a:t>
            </a:r>
          </a:p>
          <a:p>
            <a:pPr algn="r" rtl="1"/>
            <a:r>
              <a:rPr lang="ar-IQ" dirty="0" smtClean="0"/>
              <a:t>طبقة الستراتوسفير</a:t>
            </a:r>
          </a:p>
          <a:p>
            <a:pPr algn="r" rtl="1"/>
            <a:r>
              <a:rPr lang="ar-IQ" dirty="0" smtClean="0"/>
              <a:t>طبقة الميزوسفير</a:t>
            </a:r>
          </a:p>
          <a:p>
            <a:pPr algn="r" rtl="1"/>
            <a:r>
              <a:rPr lang="ar-IQ" dirty="0" smtClean="0"/>
              <a:t>طبقة الثيرموسفير</a:t>
            </a:r>
          </a:p>
          <a:p>
            <a:pPr algn="r" rtl="1"/>
            <a:r>
              <a:rPr lang="ar-IQ" dirty="0" smtClean="0"/>
              <a:t>طبقة الإكزوسفير</a:t>
            </a:r>
          </a:p>
          <a:p>
            <a:pPr algn="r" rtl="1"/>
            <a:r>
              <a:rPr lang="ar-IQ" dirty="0" smtClean="0"/>
              <a:t> طبقة الأيونوسفير</a:t>
            </a:r>
          </a:p>
          <a:p>
            <a:pPr algn="r" rtl="1"/>
            <a:endParaRPr lang="ar-IQ" dirty="0" smtClean="0"/>
          </a:p>
        </p:txBody>
      </p:sp>
    </p:spTree>
    <p:extLst>
      <p:ext uri="{BB962C8B-B14F-4D97-AF65-F5344CB8AC3E}">
        <p14:creationId xmlns:p14="http://schemas.microsoft.com/office/powerpoint/2010/main" val="134435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48680"/>
          </a:xfrm>
        </p:spPr>
        <p:txBody>
          <a:bodyPr>
            <a:normAutofit fontScale="90000"/>
          </a:bodyPr>
          <a:lstStyle/>
          <a:p>
            <a:r>
              <a:rPr lang="ar-IQ" dirty="0" smtClean="0"/>
              <a:t>طبقات الغلاف الجوي </a:t>
            </a:r>
            <a:endParaRPr lang="en-US" dirty="0"/>
          </a:p>
        </p:txBody>
      </p:sp>
      <p:sp>
        <p:nvSpPr>
          <p:cNvPr id="3" name="Content Placeholder 2"/>
          <p:cNvSpPr>
            <a:spLocks noGrp="1"/>
          </p:cNvSpPr>
          <p:nvPr>
            <p:ph idx="1"/>
          </p:nvPr>
        </p:nvSpPr>
        <p:spPr>
          <a:xfrm>
            <a:off x="457200" y="692696"/>
            <a:ext cx="8229600" cy="5433467"/>
          </a:xfrm>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052736"/>
            <a:ext cx="5832648"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93696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1045</Words>
  <Application>Microsoft Office PowerPoint</Application>
  <PresentationFormat>On-screen Show (4:3)</PresentationFormat>
  <Paragraphs>46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اغلفة الكرة الارضية </vt:lpstr>
      <vt:lpstr>PowerPoint Presentation</vt:lpstr>
      <vt:lpstr>PowerPoint Presentation</vt:lpstr>
      <vt:lpstr>اغلفة الارض </vt:lpstr>
      <vt:lpstr>PowerPoint Presentation</vt:lpstr>
      <vt:lpstr>الغلاف الجوي </vt:lpstr>
      <vt:lpstr>PowerPoint Presentation</vt:lpstr>
      <vt:lpstr>PowerPoint Presentation</vt:lpstr>
      <vt:lpstr>طبقات الغلاف الجوي </vt:lpstr>
      <vt:lpstr>طبقة التروبوسفير</vt:lpstr>
      <vt:lpstr>طبقة الاستراتوسفير </vt:lpstr>
      <vt:lpstr>طبقة الميزوسفير </vt:lpstr>
      <vt:lpstr>طبقة الثيرموسفير </vt:lpstr>
      <vt:lpstr>طبقة الإكزوسفير </vt:lpstr>
      <vt:lpstr>طبقة الايونوسفير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اغلفة الكرة الارضية</dc:title>
  <dc:creator>Hp</dc:creator>
  <cp:lastModifiedBy>Hp</cp:lastModifiedBy>
  <cp:revision>6</cp:revision>
  <dcterms:created xsi:type="dcterms:W3CDTF">2020-03-30T08:12:28Z</dcterms:created>
  <dcterms:modified xsi:type="dcterms:W3CDTF">2020-03-30T09:18:32Z</dcterms:modified>
</cp:coreProperties>
</file>