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344" r:id="rId1"/>
  </p:sldMasterIdLst>
  <p:sldIdLst>
    <p:sldId id="266" r:id="rId2"/>
    <p:sldId id="256" r:id="rId3"/>
    <p:sldId id="267" r:id="rId4"/>
    <p:sldId id="268" r:id="rId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66" autoAdjust="0"/>
    <p:restoredTop sz="94671" autoAdjust="0"/>
  </p:normalViewPr>
  <p:slideViewPr>
    <p:cSldViewPr>
      <p:cViewPr>
        <p:scale>
          <a:sx n="100" d="100"/>
          <a:sy n="100" d="100"/>
        </p:scale>
        <p:origin x="-504" y="79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4670918-675B-4206-A399-B178D790128F}" type="datetimeFigureOut">
              <a:rPr lang="ar-IQ" smtClean="0"/>
              <a:t>13/08/1441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216AE4F-8DE3-4998-A937-DCEF0A165345}" type="slidenum">
              <a:rPr lang="ar-IQ" smtClean="0"/>
              <a:t>‹#›</a:t>
            </a:fld>
            <a:endParaRPr lang="ar-IQ"/>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4670918-675B-4206-A399-B178D790128F}" type="datetimeFigureOut">
              <a:rPr lang="ar-IQ" smtClean="0"/>
              <a:t>13/08/1441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216AE4F-8DE3-4998-A937-DCEF0A165345}" type="slidenum">
              <a:rPr lang="ar-IQ" smtClean="0"/>
              <a:t>‹#›</a:t>
            </a:fld>
            <a:endParaRPr lang="ar-IQ"/>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4670918-675B-4206-A399-B178D790128F}" type="datetimeFigureOut">
              <a:rPr lang="ar-IQ" smtClean="0"/>
              <a:t>13/08/1441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216AE4F-8DE3-4998-A937-DCEF0A165345}" type="slidenum">
              <a:rPr lang="ar-IQ" smtClean="0"/>
              <a:t>‹#›</a:t>
            </a:fld>
            <a:endParaRPr lang="ar-IQ"/>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670918-675B-4206-A399-B178D790128F}" type="datetimeFigureOut">
              <a:rPr lang="ar-IQ" smtClean="0"/>
              <a:t>13/08/1441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216AE4F-8DE3-4998-A937-DCEF0A165345}" type="slidenum">
              <a:rPr lang="ar-IQ" smtClean="0"/>
              <a:t>‹#›</a:t>
            </a:fld>
            <a:endParaRPr lang="ar-IQ"/>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94670918-675B-4206-A399-B178D790128F}" type="datetimeFigureOut">
              <a:rPr lang="ar-IQ" smtClean="0"/>
              <a:t>13/08/1441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216AE4F-8DE3-4998-A937-DCEF0A165345}" type="slidenum">
              <a:rPr lang="ar-IQ" smtClean="0"/>
              <a:t>‹#›</a:t>
            </a:fld>
            <a:endParaRPr lang="ar-IQ"/>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670918-675B-4206-A399-B178D790128F}" type="datetimeFigureOut">
              <a:rPr lang="ar-IQ" smtClean="0"/>
              <a:t>13/08/1441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216AE4F-8DE3-4998-A937-DCEF0A165345}" type="slidenum">
              <a:rPr lang="ar-IQ" smtClean="0"/>
              <a:t>‹#›</a:t>
            </a:fld>
            <a:endParaRPr lang="ar-IQ"/>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94670918-675B-4206-A399-B178D790128F}" type="datetimeFigureOut">
              <a:rPr lang="ar-IQ" smtClean="0"/>
              <a:t>13/08/1441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216AE4F-8DE3-4998-A937-DCEF0A165345}" type="slidenum">
              <a:rPr lang="ar-IQ" smtClean="0"/>
              <a:t>‹#›</a:t>
            </a:fld>
            <a:endParaRPr lang="ar-IQ"/>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94670918-675B-4206-A399-B178D790128F}" type="datetimeFigureOut">
              <a:rPr lang="ar-IQ" smtClean="0"/>
              <a:t>13/08/1441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216AE4F-8DE3-4998-A937-DCEF0A165345}" type="slidenum">
              <a:rPr lang="ar-IQ" smtClean="0"/>
              <a:t>‹#›</a:t>
            </a:fld>
            <a:endParaRPr lang="ar-IQ"/>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70918-675B-4206-A399-B178D790128F}" type="datetimeFigureOut">
              <a:rPr lang="ar-IQ" smtClean="0"/>
              <a:t>13/08/1441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2216AE4F-8DE3-4998-A937-DCEF0A165345}" type="slidenum">
              <a:rPr lang="ar-IQ" smtClean="0"/>
              <a:t>‹#›</a:t>
            </a:fld>
            <a:endParaRPr lang="ar-IQ"/>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4670918-675B-4206-A399-B178D790128F}" type="datetimeFigureOut">
              <a:rPr lang="ar-IQ" smtClean="0"/>
              <a:t>13/08/1441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216AE4F-8DE3-4998-A937-DCEF0A165345}" type="slidenum">
              <a:rPr lang="ar-IQ" smtClean="0"/>
              <a:t>‹#›</a:t>
            </a:fld>
            <a:endParaRPr lang="ar-IQ"/>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4670918-675B-4206-A399-B178D790128F}" type="datetimeFigureOut">
              <a:rPr lang="ar-IQ" smtClean="0"/>
              <a:t>13/08/1441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216AE4F-8DE3-4998-A937-DCEF0A165345}" type="slidenum">
              <a:rPr lang="ar-IQ" smtClean="0"/>
              <a:t>‹#›</a:t>
            </a:fld>
            <a:endParaRPr lang="ar-IQ"/>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4670918-675B-4206-A399-B178D790128F}" type="datetimeFigureOut">
              <a:rPr lang="ar-IQ" smtClean="0"/>
              <a:t>13/08/1441</a:t>
            </a:fld>
            <a:endParaRPr lang="ar-IQ"/>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IQ"/>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216AE4F-8DE3-4998-A937-DCEF0A165345}"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3289" y="3933056"/>
            <a:ext cx="6512511" cy="1582112"/>
          </a:xfrm>
        </p:spPr>
        <p:txBody>
          <a:bodyPr/>
          <a:lstStyle/>
          <a:p>
            <a:endParaRPr lang="ar-IQ" dirty="0"/>
          </a:p>
        </p:txBody>
      </p:sp>
      <p:sp>
        <p:nvSpPr>
          <p:cNvPr id="3" name="عنصر نائب للمحتوى 2"/>
          <p:cNvSpPr>
            <a:spLocks noGrp="1"/>
          </p:cNvSpPr>
          <p:nvPr>
            <p:ph sz="quarter" idx="13"/>
          </p:nvPr>
        </p:nvSpPr>
        <p:spPr>
          <a:xfrm>
            <a:off x="1143000" y="908720"/>
            <a:ext cx="6400800" cy="2808312"/>
          </a:xfrm>
        </p:spPr>
        <p:txBody>
          <a:bodyPr>
            <a:normAutofit fontScale="85000" lnSpcReduction="20000"/>
          </a:bodyPr>
          <a:lstStyle/>
          <a:p>
            <a:pPr marL="45720" indent="0">
              <a:buNone/>
            </a:pPr>
            <a:endParaRPr lang="ar-IQ" b="1" dirty="0" smtClean="0"/>
          </a:p>
          <a:p>
            <a:pPr marL="45720" indent="0" algn="ctr">
              <a:buNone/>
            </a:pPr>
            <a:r>
              <a:rPr lang="ar-IQ" b="1" dirty="0" smtClean="0"/>
              <a:t>          </a:t>
            </a:r>
            <a:r>
              <a:rPr lang="ar-IQ" sz="3000" b="1" dirty="0" smtClean="0"/>
              <a:t>الأعجاز  العلمي في القرآن </a:t>
            </a:r>
          </a:p>
          <a:p>
            <a:pPr marL="45720" indent="0" algn="ctr">
              <a:buNone/>
            </a:pPr>
            <a:endParaRPr lang="ar-IQ" b="1" dirty="0" smtClean="0"/>
          </a:p>
          <a:p>
            <a:pPr marL="45720" indent="0" algn="ctr">
              <a:buNone/>
            </a:pPr>
            <a:r>
              <a:rPr lang="ar-IQ" b="1" dirty="0"/>
              <a:t>محاضرة لطلبة المرحلة الرابعة  - قسم علوم </a:t>
            </a:r>
            <a:r>
              <a:rPr lang="ar-IQ" b="1" dirty="0" smtClean="0"/>
              <a:t>القرآن</a:t>
            </a:r>
          </a:p>
          <a:p>
            <a:pPr marL="45720" indent="0" algn="ctr">
              <a:buNone/>
            </a:pPr>
            <a:r>
              <a:rPr lang="ar-IQ" b="1" dirty="0" smtClean="0"/>
              <a:t>ج1</a:t>
            </a:r>
            <a:endParaRPr lang="ar-IQ" b="1" dirty="0"/>
          </a:p>
          <a:p>
            <a:pPr marL="45720" indent="0" algn="ctr">
              <a:buNone/>
            </a:pPr>
            <a:r>
              <a:rPr lang="ar-IQ" b="1" dirty="0"/>
              <a:t>كلية التربية للبنات – </a:t>
            </a:r>
            <a:r>
              <a:rPr lang="ar-IQ" b="1" dirty="0" smtClean="0"/>
              <a:t>جامعة </a:t>
            </a:r>
            <a:r>
              <a:rPr lang="ar-IQ" b="1" dirty="0"/>
              <a:t>بغداد </a:t>
            </a:r>
          </a:p>
          <a:p>
            <a:pPr marL="45720" indent="0" algn="ctr">
              <a:buNone/>
            </a:pPr>
            <a:r>
              <a:rPr lang="ar-IQ" sz="2600" b="1" i="1" dirty="0" smtClean="0">
                <a:solidFill>
                  <a:srgbClr val="FF0000"/>
                </a:solidFill>
              </a:rPr>
              <a:t>إعداد   أ.م. د . بان حميد فرحان </a:t>
            </a:r>
          </a:p>
          <a:p>
            <a:pPr marL="45720" indent="0" algn="ctr">
              <a:buNone/>
            </a:pPr>
            <a:r>
              <a:rPr lang="ar-IQ" b="1" dirty="0" smtClean="0"/>
              <a:t>أستاذة الادب الاسلامي والنقد العربي</a:t>
            </a:r>
            <a:endParaRPr lang="ar-IQ" b="1" dirty="0"/>
          </a:p>
        </p:txBody>
      </p:sp>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933056"/>
            <a:ext cx="8855968" cy="2808312"/>
          </a:xfrm>
          <a:prstGeom prst="rect">
            <a:avLst/>
          </a:prstGeom>
        </p:spPr>
      </p:pic>
      <p:pic>
        <p:nvPicPr>
          <p:cNvPr id="8" name="صو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920921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259632" y="2636912"/>
            <a:ext cx="6912768" cy="3600400"/>
          </a:xfrm>
        </p:spPr>
        <p:txBody>
          <a:bodyPr>
            <a:normAutofit/>
          </a:bodyPr>
          <a:lstStyle/>
          <a:p>
            <a:pPr algn="r"/>
            <a:r>
              <a:rPr lang="ar-IQ" dirty="0" smtClean="0"/>
              <a:t>                       </a:t>
            </a:r>
          </a:p>
          <a:p>
            <a:pPr algn="r"/>
            <a:r>
              <a:rPr lang="ar-IQ" dirty="0" smtClean="0"/>
              <a:t>و هو : </a:t>
            </a:r>
            <a:r>
              <a:rPr lang="ar-IQ" dirty="0"/>
              <a:t>إخبار </a:t>
            </a:r>
            <a:r>
              <a:rPr lang="ar-IQ" dirty="0" smtClean="0"/>
              <a:t>القرآن </a:t>
            </a:r>
            <a:r>
              <a:rPr lang="ar-IQ" dirty="0"/>
              <a:t>الكريم </a:t>
            </a:r>
            <a:r>
              <a:rPr lang="ar-IQ" dirty="0" smtClean="0"/>
              <a:t>عن الحقائق العلمية في عصرنا التي أكدها العلم الحديث مع عدم إمكانية إدراكها بالوسائل البشرية زمن النبي </a:t>
            </a:r>
            <a:r>
              <a:rPr lang="ar-IQ" sz="800" b="1" dirty="0" smtClean="0"/>
              <a:t>(صلى الله عليه </a:t>
            </a:r>
            <a:r>
              <a:rPr lang="ar-IQ" sz="800" b="1" dirty="0" err="1" smtClean="0"/>
              <a:t>وآله</a:t>
            </a:r>
            <a:r>
              <a:rPr lang="ar-IQ" sz="800" b="1" dirty="0" smtClean="0"/>
              <a:t> وسلم)</a:t>
            </a:r>
          </a:p>
          <a:p>
            <a:pPr algn="r"/>
            <a:r>
              <a:rPr lang="ar-IQ" dirty="0" smtClean="0"/>
              <a:t>أو هو :(</a:t>
            </a:r>
            <a:r>
              <a:rPr lang="ar-IQ" dirty="0"/>
              <a:t>الأخبار عن العلوم الحديثة وعن حقائق </a:t>
            </a:r>
            <a:r>
              <a:rPr lang="ar-IQ" dirty="0" smtClean="0"/>
              <a:t>العلمية بشكل </a:t>
            </a:r>
            <a:r>
              <a:rPr lang="ar-IQ" dirty="0"/>
              <a:t>يلفت النظر مما </a:t>
            </a:r>
            <a:r>
              <a:rPr lang="ar-IQ" dirty="0" err="1"/>
              <a:t>لايدع</a:t>
            </a:r>
            <a:r>
              <a:rPr lang="ar-IQ" dirty="0"/>
              <a:t> مجالا للشك فيه)  </a:t>
            </a:r>
          </a:p>
          <a:p>
            <a:pPr algn="r"/>
            <a:endParaRPr lang="ar-IQ" dirty="0"/>
          </a:p>
        </p:txBody>
      </p:sp>
      <p:sp>
        <p:nvSpPr>
          <p:cNvPr id="2" name="عنوان 1"/>
          <p:cNvSpPr>
            <a:spLocks noGrp="1"/>
          </p:cNvSpPr>
          <p:nvPr>
            <p:ph type="ctrTitle"/>
          </p:nvPr>
        </p:nvSpPr>
        <p:spPr>
          <a:xfrm>
            <a:off x="685800" y="836713"/>
            <a:ext cx="7772400" cy="1584175"/>
          </a:xfrm>
        </p:spPr>
        <p:txBody>
          <a:bodyPr/>
          <a:lstStyle/>
          <a:p>
            <a:r>
              <a:rPr lang="ar-IQ" dirty="0" smtClean="0"/>
              <a:t>الأعجاز العلمي </a:t>
            </a:r>
            <a:endParaRPr lang="ar-IQ" dirty="0"/>
          </a:p>
        </p:txBody>
      </p:sp>
      <p:pic>
        <p:nvPicPr>
          <p:cNvPr id="6" name="صو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05725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1859340"/>
            <a:ext cx="4572000" cy="4247317"/>
          </a:xfrm>
          <a:prstGeom prst="rect">
            <a:avLst/>
          </a:prstGeom>
        </p:spPr>
        <p:txBody>
          <a:bodyPr>
            <a:spAutoFit/>
          </a:bodyPr>
          <a:lstStyle/>
          <a:p>
            <a:pPr algn="just"/>
            <a:r>
              <a:rPr lang="ar-IQ" dirty="0" smtClean="0"/>
              <a:t>وفي القرآن الكريم ما يزيد </a:t>
            </a:r>
            <a:r>
              <a:rPr lang="ar-IQ" dirty="0"/>
              <a:t>على </a:t>
            </a:r>
            <a:r>
              <a:rPr lang="ar-IQ" b="1" u="sng" dirty="0">
                <a:solidFill>
                  <a:srgbClr val="FF0000"/>
                </a:solidFill>
              </a:rPr>
              <a:t>ألف آية </a:t>
            </a:r>
            <a:r>
              <a:rPr lang="ar-IQ" dirty="0"/>
              <a:t>تتحدث عن معالم هذا الكون، وتذكر مفرداته من السماوات والأرض والشمس والقمر والكواكب والنجوم والبحار والأنهار والأمطار والبرق والرعد إلى آخره. </a:t>
            </a:r>
          </a:p>
          <a:p>
            <a:pPr algn="just"/>
            <a:r>
              <a:rPr lang="ar-IQ" dirty="0"/>
              <a:t>ومن أساليب الإقناع الإعجاز العلمي الذي يتناسب مع طبيعة العصر، وذلك من خلال إيراد القرآن للأدلة والبراهين العلمية عن خلق الإنسان وخصائص الكون وحقائق العلوم في آياته، وفي ذلك دلالة على وحدانية الله وصدق نبوة محمد ، حيث إن هذه الآيات قد جاءت في القرآن قبل خمسة عشر قرناً، وهي تشتمل على براهين وحقائق علمية لم يكتشفها العلم الحديث إلا مؤخراً؛ لأنها تحتاج إلى </a:t>
            </a:r>
            <a:r>
              <a:rPr lang="ar-IQ" dirty="0" err="1"/>
              <a:t>إلى</a:t>
            </a:r>
            <a:r>
              <a:rPr lang="ar-IQ" dirty="0"/>
              <a:t> وسائل لمعرفتها لم تكن معروفة في الزمن السابق.</a:t>
            </a:r>
          </a:p>
        </p:txBody>
      </p:sp>
      <p:pic>
        <p:nvPicPr>
          <p:cNvPr id="5" name="صو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706410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196752"/>
            <a:ext cx="7920880" cy="3693319"/>
          </a:xfrm>
          <a:prstGeom prst="rect">
            <a:avLst/>
          </a:prstGeom>
        </p:spPr>
        <p:txBody>
          <a:bodyPr wrap="square">
            <a:spAutoFit/>
          </a:bodyPr>
          <a:lstStyle/>
          <a:p>
            <a:r>
              <a:rPr lang="ar-IQ" b="1" i="1" u="sng" dirty="0">
                <a:solidFill>
                  <a:srgbClr val="FF0000"/>
                </a:solidFill>
              </a:rPr>
              <a:t>ضوابط في الإعجاز العلمي: </a:t>
            </a:r>
          </a:p>
          <a:p>
            <a:r>
              <a:rPr lang="ar-IQ" dirty="0"/>
              <a:t>1 – التسليم بأن القرآن كتاب هداية.</a:t>
            </a:r>
          </a:p>
          <a:p>
            <a:r>
              <a:rPr lang="ar-IQ" dirty="0"/>
              <a:t>2 – الالتزام بالحقائق العلمية.</a:t>
            </a:r>
          </a:p>
          <a:p>
            <a:r>
              <a:rPr lang="ar-IQ" dirty="0"/>
              <a:t>3 – اليقين باستحالة التصادم بين الحقائق القرآنية والحقائق العلمية.</a:t>
            </a:r>
          </a:p>
          <a:p>
            <a:r>
              <a:rPr lang="ar-IQ" dirty="0"/>
              <a:t>4 -  الالتزام بدلالات وقواعد اللغة العربية.</a:t>
            </a:r>
          </a:p>
          <a:p>
            <a:r>
              <a:rPr lang="ar-IQ" dirty="0"/>
              <a:t>5– معرفة ومراعاة مرونة الأسلوب القرآني.</a:t>
            </a:r>
          </a:p>
          <a:p>
            <a:endParaRPr lang="ar-IQ" b="1" i="1" u="sng" dirty="0">
              <a:solidFill>
                <a:srgbClr val="FF0000"/>
              </a:solidFill>
            </a:endParaRPr>
          </a:p>
          <a:p>
            <a:r>
              <a:rPr lang="ar-IQ" b="1" i="1" u="sng" dirty="0">
                <a:solidFill>
                  <a:srgbClr val="FF0000"/>
                </a:solidFill>
              </a:rPr>
              <a:t>*من أمثلة الإعجاز العلمي التي سنتناولها بشيء من التفصيل:</a:t>
            </a:r>
          </a:p>
          <a:p>
            <a:r>
              <a:rPr lang="ar-IQ" dirty="0"/>
              <a:t>المثال الأول: أطوار خلق الجنين.</a:t>
            </a:r>
          </a:p>
          <a:p>
            <a:endParaRPr lang="ar-IQ" dirty="0" smtClean="0"/>
          </a:p>
          <a:p>
            <a:r>
              <a:rPr lang="ar-IQ" dirty="0" smtClean="0"/>
              <a:t>المثال الثاني: </a:t>
            </a:r>
            <a:r>
              <a:rPr lang="ar-IQ" dirty="0"/>
              <a:t>الحواجز المائية بين البحار.</a:t>
            </a:r>
          </a:p>
          <a:p>
            <a:endParaRPr lang="ar-IQ" dirty="0"/>
          </a:p>
          <a:p>
            <a:endParaRPr lang="ar-IQ" dirty="0"/>
          </a:p>
        </p:txBody>
      </p:sp>
      <p:pic>
        <p:nvPicPr>
          <p:cNvPr id="5" name="صو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540655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231</TotalTime>
  <Words>267</Words>
  <Application>Microsoft Office PowerPoint</Application>
  <PresentationFormat>عرض على الشاشة (3:4)‏</PresentationFormat>
  <Paragraphs>25</Paragraphs>
  <Slides>4</Slides>
  <Notes>0</Notes>
  <HiddenSlides>0</HiddenSlides>
  <MMClips>4</MMClips>
  <ScaleCrop>false</ScaleCrop>
  <HeadingPairs>
    <vt:vector size="4" baseType="variant">
      <vt:variant>
        <vt:lpstr>نسق</vt:lpstr>
      </vt:variant>
      <vt:variant>
        <vt:i4>1</vt:i4>
      </vt:variant>
      <vt:variant>
        <vt:lpstr>عناوين الشرائح</vt:lpstr>
      </vt:variant>
      <vt:variant>
        <vt:i4>4</vt:i4>
      </vt:variant>
    </vt:vector>
  </HeadingPairs>
  <TitlesOfParts>
    <vt:vector size="5" baseType="lpstr">
      <vt:lpstr>دفق الهواء</vt:lpstr>
      <vt:lpstr>عرض تقديمي في PowerPoint</vt:lpstr>
      <vt:lpstr>الأعجاز العلمي </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الأعجاز العلمي</dc:title>
  <dc:creator>HP</dc:creator>
  <cp:lastModifiedBy>Maher</cp:lastModifiedBy>
  <cp:revision>48</cp:revision>
  <dcterms:created xsi:type="dcterms:W3CDTF">2018-05-18T08:07:18Z</dcterms:created>
  <dcterms:modified xsi:type="dcterms:W3CDTF">2020-04-06T13:21:07Z</dcterms:modified>
</cp:coreProperties>
</file>