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344" r:id="rId1"/>
  </p:sldMasterIdLst>
  <p:sldIdLst>
    <p:sldId id="269" r:id="rId2"/>
    <p:sldId id="270" r:id="rId3"/>
    <p:sldId id="272" r:id="rId4"/>
    <p:sldId id="274" r:id="rId5"/>
    <p:sldId id="276" r:id="rId6"/>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66" autoAdjust="0"/>
    <p:restoredTop sz="94671" autoAdjust="0"/>
  </p:normalViewPr>
  <p:slideViewPr>
    <p:cSldViewPr>
      <p:cViewPr>
        <p:scale>
          <a:sx n="100" d="100"/>
          <a:sy n="100" d="100"/>
        </p:scale>
        <p:origin x="-504" y="119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94670918-675B-4206-A399-B178D790128F}" type="datetimeFigureOut">
              <a:rPr lang="ar-IQ" smtClean="0"/>
              <a:t>13/08/1441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2216AE4F-8DE3-4998-A937-DCEF0A165345}" type="slidenum">
              <a:rPr lang="ar-IQ" smtClean="0"/>
              <a:t>‹#›</a:t>
            </a:fld>
            <a:endParaRPr lang="ar-IQ"/>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ar-SA" smtClean="0"/>
              <a:t>انقر لتحرير نمط العنوان الرئيسي</a:t>
            </a:r>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94670918-675B-4206-A399-B178D790128F}" type="datetimeFigureOut">
              <a:rPr lang="ar-IQ" smtClean="0"/>
              <a:t>13/08/1441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2216AE4F-8DE3-4998-A937-DCEF0A165345}" type="slidenum">
              <a:rPr lang="ar-IQ" smtClean="0"/>
              <a:t>‹#›</a:t>
            </a:fld>
            <a:endParaRPr lang="ar-IQ"/>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94670918-675B-4206-A399-B178D790128F}" type="datetimeFigureOut">
              <a:rPr lang="ar-IQ" smtClean="0"/>
              <a:t>13/08/1441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2216AE4F-8DE3-4998-A937-DCEF0A165345}" type="slidenum">
              <a:rPr lang="ar-IQ" smtClean="0"/>
              <a:t>‹#›</a:t>
            </a:fld>
            <a:endParaRPr lang="ar-IQ"/>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670918-675B-4206-A399-B178D790128F}" type="datetimeFigureOut">
              <a:rPr lang="ar-IQ" smtClean="0"/>
              <a:t>13/08/1441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2216AE4F-8DE3-4998-A937-DCEF0A165345}" type="slidenum">
              <a:rPr lang="ar-IQ" smtClean="0"/>
              <a:t>‹#›</a:t>
            </a:fld>
            <a:endParaRPr lang="ar-IQ"/>
          </a:p>
        </p:txBody>
      </p:sp>
      <p:sp>
        <p:nvSpPr>
          <p:cNvPr id="8" name="Title 7"/>
          <p:cNvSpPr>
            <a:spLocks noGrp="1"/>
          </p:cNvSpPr>
          <p:nvPr>
            <p:ph type="title"/>
          </p:nvPr>
        </p:nvSpPr>
        <p:spPr/>
        <p:txBody>
          <a:bodyPr/>
          <a:lstStyle/>
          <a:p>
            <a:r>
              <a:rPr lang="ar-SA" smtClean="0"/>
              <a:t>انقر لتحرير نمط العنوان الرئيسي</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94670918-675B-4206-A399-B178D790128F}" type="datetimeFigureOut">
              <a:rPr lang="ar-IQ" smtClean="0"/>
              <a:t>13/08/1441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2216AE4F-8DE3-4998-A937-DCEF0A165345}" type="slidenum">
              <a:rPr lang="ar-IQ" smtClean="0"/>
              <a:t>‹#›</a:t>
            </a:fld>
            <a:endParaRPr lang="ar-IQ"/>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4670918-675B-4206-A399-B178D790128F}" type="datetimeFigureOut">
              <a:rPr lang="ar-IQ" smtClean="0"/>
              <a:t>13/08/1441</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2216AE4F-8DE3-4998-A937-DCEF0A165345}" type="slidenum">
              <a:rPr lang="ar-IQ" smtClean="0"/>
              <a:t>‹#›</a:t>
            </a:fld>
            <a:endParaRPr lang="ar-IQ"/>
          </a:p>
        </p:txBody>
      </p:sp>
      <p:sp>
        <p:nvSpPr>
          <p:cNvPr id="8" name="Title 7"/>
          <p:cNvSpPr>
            <a:spLocks noGrp="1"/>
          </p:cNvSpPr>
          <p:nvPr>
            <p:ph type="title"/>
          </p:nvPr>
        </p:nvSpPr>
        <p:spPr/>
        <p:txBody>
          <a:bodyPr/>
          <a:lstStyle/>
          <a:p>
            <a:r>
              <a:rPr lang="ar-SA" smtClean="0"/>
              <a:t>انقر لتحرير نمط العنوان الرئيسي</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ar-SA" smtClean="0"/>
              <a:t>انقر لتحرير أنماط النص الرئيسي</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94670918-675B-4206-A399-B178D790128F}" type="datetimeFigureOut">
              <a:rPr lang="ar-IQ" smtClean="0"/>
              <a:t>13/08/1441</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2216AE4F-8DE3-4998-A937-DCEF0A165345}" type="slidenum">
              <a:rPr lang="ar-IQ" smtClean="0"/>
              <a:t>‹#›</a:t>
            </a:fld>
            <a:endParaRPr lang="ar-IQ"/>
          </a:p>
        </p:txBody>
      </p:sp>
      <p:sp>
        <p:nvSpPr>
          <p:cNvPr id="10" name="Title 9"/>
          <p:cNvSpPr>
            <a:spLocks noGrp="1"/>
          </p:cNvSpPr>
          <p:nvPr>
            <p:ph type="title"/>
          </p:nvPr>
        </p:nvSpPr>
        <p:spPr/>
        <p:txBody>
          <a:bodyPr/>
          <a:lstStyle/>
          <a:p>
            <a:r>
              <a:rPr lang="ar-SA" smtClean="0"/>
              <a:t>انقر لتحرير نمط العنوان الرئيسي</a:t>
            </a:r>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fld id="{94670918-675B-4206-A399-B178D790128F}" type="datetimeFigureOut">
              <a:rPr lang="ar-IQ" smtClean="0"/>
              <a:t>13/08/1441</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2216AE4F-8DE3-4998-A937-DCEF0A165345}" type="slidenum">
              <a:rPr lang="ar-IQ" smtClean="0"/>
              <a:t>‹#›</a:t>
            </a:fld>
            <a:endParaRPr lang="ar-IQ"/>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670918-675B-4206-A399-B178D790128F}" type="datetimeFigureOut">
              <a:rPr lang="ar-IQ" smtClean="0"/>
              <a:t>13/08/1441</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2216AE4F-8DE3-4998-A937-DCEF0A165345}" type="slidenum">
              <a:rPr lang="ar-IQ" smtClean="0"/>
              <a:t>‹#›</a:t>
            </a:fld>
            <a:endParaRPr lang="ar-IQ"/>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94670918-675B-4206-A399-B178D790128F}" type="datetimeFigureOut">
              <a:rPr lang="ar-IQ" smtClean="0"/>
              <a:t>13/08/1441</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2216AE4F-8DE3-4998-A937-DCEF0A165345}" type="slidenum">
              <a:rPr lang="ar-IQ" smtClean="0"/>
              <a:t>‹#›</a:t>
            </a:fld>
            <a:endParaRPr lang="ar-IQ"/>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94670918-675B-4206-A399-B178D790128F}" type="datetimeFigureOut">
              <a:rPr lang="ar-IQ" smtClean="0"/>
              <a:t>13/08/1441</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2216AE4F-8DE3-4998-A937-DCEF0A165345}" type="slidenum">
              <a:rPr lang="ar-IQ" smtClean="0"/>
              <a:t>‹#›</a:t>
            </a:fld>
            <a:endParaRPr lang="ar-IQ"/>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ar-SA" smtClean="0"/>
              <a:t>انقر لتحرير نمط العنوان الرئيسي</a:t>
            </a:r>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4670918-675B-4206-A399-B178D790128F}" type="datetimeFigureOut">
              <a:rPr lang="ar-IQ" smtClean="0"/>
              <a:t>13/08/1441</a:t>
            </a:fld>
            <a:endParaRPr lang="ar-IQ"/>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ar-IQ"/>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216AE4F-8DE3-4998-A937-DCEF0A165345}" type="slidenum">
              <a:rPr lang="ar-IQ" smtClean="0"/>
              <a:t>‹#›</a:t>
            </a:fld>
            <a:endParaRPr lang="ar-IQ"/>
          </a:p>
        </p:txBody>
      </p:sp>
    </p:spTree>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286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07504" y="188640"/>
            <a:ext cx="8712968" cy="5078313"/>
          </a:xfrm>
          <a:prstGeom prst="rect">
            <a:avLst/>
          </a:prstGeom>
        </p:spPr>
        <p:txBody>
          <a:bodyPr wrap="square">
            <a:spAutoFit/>
          </a:bodyPr>
          <a:lstStyle/>
          <a:p>
            <a:pPr algn="ctr"/>
            <a:r>
              <a:rPr lang="ar-IQ" sz="2000" b="1" i="1" u="sng" dirty="0">
                <a:solidFill>
                  <a:schemeClr val="accent6"/>
                </a:solidFill>
              </a:rPr>
              <a:t> الأعجاز  العلمي في القرآن </a:t>
            </a:r>
            <a:r>
              <a:rPr lang="ar-IQ" sz="2000" b="1" i="1" u="sng" dirty="0" smtClean="0">
                <a:solidFill>
                  <a:schemeClr val="accent6"/>
                </a:solidFill>
              </a:rPr>
              <a:t>(ج2)</a:t>
            </a:r>
            <a:endParaRPr lang="ar-IQ" sz="2000" b="1" i="1" u="sng" dirty="0">
              <a:solidFill>
                <a:schemeClr val="accent6"/>
              </a:solidFill>
            </a:endParaRPr>
          </a:p>
          <a:p>
            <a:pPr algn="ctr"/>
            <a:r>
              <a:rPr lang="ar-IQ" b="1" i="1" dirty="0" smtClean="0">
                <a:solidFill>
                  <a:schemeClr val="accent1">
                    <a:lumMod val="60000"/>
                    <a:lumOff val="40000"/>
                  </a:schemeClr>
                </a:solidFill>
              </a:rPr>
              <a:t>                                                إعداد   </a:t>
            </a:r>
            <a:r>
              <a:rPr lang="ar-IQ" b="1" i="1" dirty="0">
                <a:solidFill>
                  <a:schemeClr val="accent1">
                    <a:lumMod val="60000"/>
                    <a:lumOff val="40000"/>
                  </a:schemeClr>
                </a:solidFill>
              </a:rPr>
              <a:t>أ.م. د . بان حميد فرحان </a:t>
            </a:r>
          </a:p>
          <a:p>
            <a:pPr algn="ctr"/>
            <a:r>
              <a:rPr lang="ar-IQ" b="1" i="1" dirty="0" smtClean="0">
                <a:solidFill>
                  <a:schemeClr val="accent1">
                    <a:lumMod val="60000"/>
                    <a:lumOff val="40000"/>
                  </a:schemeClr>
                </a:solidFill>
              </a:rPr>
              <a:t>                                               أستاذة الأدب الإسلامي </a:t>
            </a:r>
            <a:r>
              <a:rPr lang="ar-IQ" b="1" i="1" dirty="0">
                <a:solidFill>
                  <a:schemeClr val="accent1">
                    <a:lumMod val="60000"/>
                    <a:lumOff val="40000"/>
                  </a:schemeClr>
                </a:solidFill>
              </a:rPr>
              <a:t>والنقد العربي</a:t>
            </a:r>
            <a:endParaRPr lang="ar-IQ" b="1" i="1" dirty="0" smtClean="0">
              <a:solidFill>
                <a:schemeClr val="accent1">
                  <a:lumMod val="60000"/>
                  <a:lumOff val="40000"/>
                </a:schemeClr>
              </a:solidFill>
            </a:endParaRPr>
          </a:p>
          <a:p>
            <a:pPr algn="ctr"/>
            <a:endParaRPr lang="ar-IQ" b="1" i="1" u="sng" dirty="0" smtClean="0">
              <a:solidFill>
                <a:schemeClr val="accent1">
                  <a:lumMod val="60000"/>
                  <a:lumOff val="40000"/>
                </a:schemeClr>
              </a:solidFill>
            </a:endParaRPr>
          </a:p>
          <a:p>
            <a:endParaRPr lang="ar-IQ" b="1" i="1" u="sng" dirty="0" smtClean="0">
              <a:solidFill>
                <a:srgbClr val="FF0000"/>
              </a:solidFill>
            </a:endParaRPr>
          </a:p>
          <a:p>
            <a:r>
              <a:rPr lang="ar-IQ" b="1" i="1" u="sng" dirty="0" smtClean="0">
                <a:solidFill>
                  <a:srgbClr val="FF0000"/>
                </a:solidFill>
              </a:rPr>
              <a:t>نماذج </a:t>
            </a:r>
            <a:r>
              <a:rPr lang="ar-IQ" b="1" i="1" u="sng" dirty="0">
                <a:solidFill>
                  <a:srgbClr val="FF0000"/>
                </a:solidFill>
              </a:rPr>
              <a:t>من الإعجاز العلمي للقرآن الكريم:</a:t>
            </a:r>
          </a:p>
          <a:p>
            <a:endParaRPr lang="ar-IQ" dirty="0" smtClean="0"/>
          </a:p>
          <a:p>
            <a:r>
              <a:rPr lang="ar-IQ" b="1" dirty="0" smtClean="0">
                <a:solidFill>
                  <a:srgbClr val="7030A0"/>
                </a:solidFill>
              </a:rPr>
              <a:t>المثال </a:t>
            </a:r>
            <a:r>
              <a:rPr lang="ar-IQ" b="1" dirty="0">
                <a:solidFill>
                  <a:srgbClr val="7030A0"/>
                </a:solidFill>
              </a:rPr>
              <a:t>الأول: أطوار خلق الجنين</a:t>
            </a:r>
          </a:p>
          <a:p>
            <a:endParaRPr lang="ar-IQ" dirty="0" smtClean="0"/>
          </a:p>
          <a:p>
            <a:r>
              <a:rPr lang="ar-IQ" dirty="0" smtClean="0"/>
              <a:t>قال </a:t>
            </a:r>
            <a:r>
              <a:rPr lang="ar-IQ" dirty="0"/>
              <a:t>تعالى: </a:t>
            </a:r>
            <a:r>
              <a:rPr lang="ar-IQ" dirty="0">
                <a:solidFill>
                  <a:schemeClr val="accent3">
                    <a:lumMod val="50000"/>
                  </a:schemeClr>
                </a:solidFill>
              </a:rPr>
              <a:t>و</a:t>
            </a:r>
            <a:r>
              <a:rPr lang="ar-IQ" b="1" dirty="0">
                <a:solidFill>
                  <a:schemeClr val="accent3">
                    <a:lumMod val="50000"/>
                  </a:schemeClr>
                </a:solidFill>
              </a:rPr>
              <a:t>َلَقَدْ خَلَقْنَا الإنسان مِنْ سُلالَةٍ مِنْ طِينٍ()ثُمَّ جَعَلْنَاهُ نُطْفَةً فِي قَرَارٍ مَكِينٍ() ثُمَّ خَلَقْنَا النُّطْفَةَ عَلَقَةً فَخَلَقْنَا الْعَلَقَةَ مُضْغَةً فَخَلَقْنَا الْمُضْغَةَ عِظَاماً فَكَسَوْنَا الْعِظَامَ لَحْماً ثُمَّ أَنْشَأْنَاهُ خَلْقاً آخَرَ فَتَبَارَكَ اللَّهُ أَحْسَنُ الْخَالِقِينَ </a:t>
            </a:r>
          </a:p>
          <a:p>
            <a:endParaRPr lang="ar-IQ" dirty="0"/>
          </a:p>
          <a:p>
            <a:pPr algn="just"/>
            <a:r>
              <a:rPr lang="ar-IQ" dirty="0"/>
              <a:t>	</a:t>
            </a:r>
            <a:r>
              <a:rPr lang="ar-IQ" dirty="0">
                <a:solidFill>
                  <a:schemeClr val="bg2">
                    <a:lumMod val="50000"/>
                  </a:schemeClr>
                </a:solidFill>
              </a:rPr>
              <a:t>هذه الآية تشرح أطوار خلق الإنسان بدقة متناهية ووصف دقيق، في وقت لم يكن العلم البشري يعرف تلك الأطوار، ولم يكن عند البشر وسائل قادرة على معرفتها، ولم يبدأ العلم في معرفة أن الإنسان يُخلق في أطوار إلا في منتصف القرن التاسع عشر، ثم لما طُوّرت وسائل التصوير والكشف استطاع العلماء والأطباء معرفة هذه الأطوار بدقة وتصويرها في مراحلها المختلفة، لكن القرآن سبق إلى ذلك قبل أكثر من أربعة عشر قرناً</a:t>
            </a:r>
            <a:r>
              <a:rPr lang="ar-IQ" dirty="0"/>
              <a:t>. </a:t>
            </a: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57081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99592" y="260648"/>
            <a:ext cx="7723708" cy="1754326"/>
          </a:xfrm>
          <a:prstGeom prst="rect">
            <a:avLst/>
          </a:prstGeom>
        </p:spPr>
        <p:txBody>
          <a:bodyPr wrap="square">
            <a:spAutoFit/>
          </a:bodyPr>
          <a:lstStyle/>
          <a:p>
            <a:r>
              <a:rPr lang="ar-IQ" b="1" i="1" u="sng" dirty="0">
                <a:solidFill>
                  <a:schemeClr val="accent5"/>
                </a:solidFill>
              </a:rPr>
              <a:t>ترتيب الآيات القرآنية لأطوار تخلق الجنين وشرح مراحلها  على النحو التالي:</a:t>
            </a:r>
          </a:p>
          <a:p>
            <a:r>
              <a:rPr lang="ar-IQ" b="1" dirty="0">
                <a:solidFill>
                  <a:schemeClr val="accent1"/>
                </a:solidFill>
              </a:rPr>
              <a:t>1- طور النطفة: </a:t>
            </a:r>
            <a:r>
              <a:rPr lang="ar-IQ" dirty="0">
                <a:solidFill>
                  <a:schemeClr val="accent3">
                    <a:lumMod val="50000"/>
                  </a:schemeClr>
                </a:solidFill>
              </a:rPr>
              <a:t>في اللغة الماء القليل, ولذلك يسمى كل من منى الرجل ومنى المرأة نطفة. قال تعالى: </a:t>
            </a:r>
            <a:r>
              <a:rPr lang="ar-IQ" dirty="0" smtClean="0">
                <a:solidFill>
                  <a:schemeClr val="accent3">
                    <a:lumMod val="50000"/>
                  </a:schemeClr>
                </a:solidFill>
              </a:rPr>
              <a:t>(( </a:t>
            </a:r>
            <a:r>
              <a:rPr lang="ar-IQ" dirty="0">
                <a:solidFill>
                  <a:schemeClr val="accent3">
                    <a:lumMod val="50000"/>
                  </a:schemeClr>
                </a:solidFill>
              </a:rPr>
              <a:t>ألم </a:t>
            </a:r>
            <a:r>
              <a:rPr lang="ar-IQ" dirty="0" err="1">
                <a:solidFill>
                  <a:schemeClr val="accent3">
                    <a:lumMod val="50000"/>
                  </a:schemeClr>
                </a:solidFill>
              </a:rPr>
              <a:t>يك</a:t>
            </a:r>
            <a:r>
              <a:rPr lang="ar-IQ" dirty="0">
                <a:solidFill>
                  <a:schemeClr val="accent3">
                    <a:lumMod val="50000"/>
                  </a:schemeClr>
                </a:solidFill>
              </a:rPr>
              <a:t> نطفة من مني يمنى </a:t>
            </a:r>
            <a:r>
              <a:rPr lang="ar-IQ" dirty="0" smtClean="0">
                <a:solidFill>
                  <a:schemeClr val="accent3">
                    <a:lumMod val="50000"/>
                  </a:schemeClr>
                </a:solidFill>
              </a:rPr>
              <a:t>))</a:t>
            </a:r>
            <a:endParaRPr lang="ar-IQ" dirty="0">
              <a:solidFill>
                <a:schemeClr val="accent3">
                  <a:lumMod val="50000"/>
                </a:schemeClr>
              </a:solidFill>
            </a:endParaRPr>
          </a:p>
          <a:p>
            <a:endParaRPr lang="ar-IQ" dirty="0">
              <a:solidFill>
                <a:schemeClr val="accent3">
                  <a:lumMod val="50000"/>
                </a:schemeClr>
              </a:solidFill>
            </a:endParaRPr>
          </a:p>
          <a:p>
            <a:endParaRPr lang="ar-IQ"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2348880"/>
            <a:ext cx="3024336" cy="187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3" name="مستطيل 2"/>
          <p:cNvSpPr/>
          <p:nvPr/>
        </p:nvSpPr>
        <p:spPr>
          <a:xfrm>
            <a:off x="3491880" y="2274838"/>
            <a:ext cx="4968552" cy="369332"/>
          </a:xfrm>
          <a:prstGeom prst="rect">
            <a:avLst/>
          </a:prstGeom>
        </p:spPr>
        <p:txBody>
          <a:bodyPr wrap="square">
            <a:spAutoFit/>
          </a:bodyPr>
          <a:lstStyle/>
          <a:p>
            <a:r>
              <a:rPr lang="ar-IQ" dirty="0" smtClean="0"/>
              <a:t></a:t>
            </a:r>
            <a:endParaRPr lang="ar-IQ" dirty="0"/>
          </a:p>
        </p:txBody>
      </p:sp>
    </p:spTree>
    <p:extLst>
      <p:ext uri="{BB962C8B-B14F-4D97-AF65-F5344CB8AC3E}">
        <p14:creationId xmlns:p14="http://schemas.microsoft.com/office/powerpoint/2010/main" val="2934632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sz="2400" dirty="0"/>
              <a:t>مقارنة بين الجنين في حالة العلقة وبين حشرة العلقة التي تعيش في الأنهار</a:t>
            </a:r>
            <a:r>
              <a:rPr lang="ar-IQ" dirty="0"/>
              <a:t/>
            </a:r>
            <a:br>
              <a:rPr lang="ar-IQ" dirty="0"/>
            </a:br>
            <a:endParaRPr lang="ar-IQ" dirty="0"/>
          </a:p>
        </p:txBody>
      </p:sp>
      <p:sp>
        <p:nvSpPr>
          <p:cNvPr id="4" name="عنصر نائب للمحتوى 3"/>
          <p:cNvSpPr>
            <a:spLocks noGrp="1"/>
          </p:cNvSpPr>
          <p:nvPr>
            <p:ph sz="quarter" idx="14"/>
          </p:nvPr>
        </p:nvSpPr>
        <p:spPr/>
        <p:txBody>
          <a:bodyPr>
            <a:normAutofit fontScale="85000" lnSpcReduction="20000"/>
          </a:bodyPr>
          <a:lstStyle/>
          <a:p>
            <a:r>
              <a:rPr lang="ar-IQ" b="1" i="1" u="sng" dirty="0" smtClean="0">
                <a:solidFill>
                  <a:schemeClr val="accent5"/>
                </a:solidFill>
              </a:rPr>
              <a:t>2- طور </a:t>
            </a:r>
            <a:r>
              <a:rPr lang="ar-IQ" b="1" i="1" u="sng" dirty="0">
                <a:solidFill>
                  <a:schemeClr val="accent5"/>
                </a:solidFill>
              </a:rPr>
              <a:t>العلقة: </a:t>
            </a:r>
          </a:p>
          <a:p>
            <a:r>
              <a:rPr lang="ar-IQ" dirty="0"/>
              <a:t>أ- لفظة (علقة) مشتقة من (علق) ومعناه الالتصاق والتعلق بشيء ما.</a:t>
            </a:r>
          </a:p>
          <a:p>
            <a:r>
              <a:rPr lang="ar-IQ" dirty="0"/>
              <a:t>ب- كما يطلق العلق على الدم عامة وعلى الدم الشديد الحمرة أو الغليظ أو الجامد.</a:t>
            </a:r>
          </a:p>
          <a:p>
            <a:r>
              <a:rPr lang="ar-IQ" dirty="0"/>
              <a:t>ج- والعلقة في اللغة: دودة في الماء تمتص الدم وتعيش في البرك.</a:t>
            </a:r>
          </a:p>
          <a:p>
            <a:r>
              <a:rPr lang="ar-IQ" dirty="0"/>
              <a:t>قال تعالى:  ثُمَّ خَلَقْنَا النُّطْفَةَ عَلَقَةً </a:t>
            </a:r>
          </a:p>
          <a:p>
            <a:endParaRPr lang="ar-IQ" dirty="0"/>
          </a:p>
          <a:p>
            <a:endParaRPr lang="ar-IQ" dirty="0"/>
          </a:p>
        </p:txBody>
      </p:sp>
      <p:pic>
        <p:nvPicPr>
          <p:cNvPr id="3074" name="Picture 2"/>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a:stretch>
            <a:fillRect/>
          </a:stretch>
        </p:blipFill>
        <p:spPr bwMode="auto">
          <a:xfrm>
            <a:off x="1143000" y="692696"/>
            <a:ext cx="334645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2478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868145" y="3284984"/>
            <a:ext cx="3157735" cy="3357116"/>
          </a:xfrm>
        </p:spPr>
        <p:txBody>
          <a:bodyPr/>
          <a:lstStyle/>
          <a:p>
            <a:pPr marL="0" indent="0">
              <a:buNone/>
            </a:pPr>
            <a:r>
              <a:rPr lang="ar-IQ" sz="1800" i="1" dirty="0" smtClean="0">
                <a:solidFill>
                  <a:schemeClr val="accent6">
                    <a:lumMod val="60000"/>
                    <a:lumOff val="40000"/>
                  </a:schemeClr>
                </a:solidFill>
              </a:rPr>
              <a:t>صورة </a:t>
            </a:r>
            <a:r>
              <a:rPr lang="ar-IQ" sz="1800" i="1" dirty="0">
                <a:solidFill>
                  <a:schemeClr val="accent6">
                    <a:lumMod val="60000"/>
                    <a:lumOff val="40000"/>
                  </a:schemeClr>
                </a:solidFill>
              </a:rPr>
              <a:t>حقيقة </a:t>
            </a:r>
            <a:r>
              <a:rPr lang="ar-IQ" sz="1800" i="1" dirty="0" err="1" smtClean="0">
                <a:solidFill>
                  <a:schemeClr val="accent6">
                    <a:lumMod val="60000"/>
                    <a:lumOff val="40000"/>
                  </a:schemeClr>
                </a:solidFill>
              </a:rPr>
              <a:t>لجنين</a:t>
            </a:r>
            <a:r>
              <a:rPr lang="ar-IQ" sz="1800" i="1" dirty="0" err="1">
                <a:solidFill>
                  <a:schemeClr val="accent6">
                    <a:lumMod val="60000"/>
                    <a:lumOff val="40000"/>
                  </a:schemeClr>
                </a:solidFill>
              </a:rPr>
              <a:t>في</a:t>
            </a:r>
            <a:r>
              <a:rPr lang="ar-IQ" sz="1800" i="1" dirty="0">
                <a:solidFill>
                  <a:schemeClr val="accent6">
                    <a:lumMod val="60000"/>
                    <a:lumOff val="40000"/>
                  </a:schemeClr>
                </a:solidFill>
              </a:rPr>
              <a:t> الأسبوع الرابع</a:t>
            </a:r>
            <a:r>
              <a:rPr lang="ar-IQ" sz="1800" i="1" dirty="0" smtClean="0">
                <a:solidFill>
                  <a:schemeClr val="accent6">
                    <a:lumMod val="60000"/>
                    <a:lumOff val="40000"/>
                  </a:schemeClr>
                </a:solidFill>
              </a:rPr>
              <a:t> </a:t>
            </a:r>
            <a:r>
              <a:rPr lang="ar-IQ" sz="1800" i="1" dirty="0" err="1" smtClean="0">
                <a:solidFill>
                  <a:schemeClr val="accent6">
                    <a:lumMod val="60000"/>
                    <a:lumOff val="40000"/>
                  </a:schemeClr>
                </a:solidFill>
              </a:rPr>
              <a:t>جيث</a:t>
            </a:r>
            <a:r>
              <a:rPr lang="ar-IQ" sz="1800" i="1" dirty="0" smtClean="0">
                <a:solidFill>
                  <a:schemeClr val="accent6">
                    <a:lumMod val="60000"/>
                    <a:lumOff val="40000"/>
                  </a:schemeClr>
                </a:solidFill>
              </a:rPr>
              <a:t> تبين </a:t>
            </a:r>
            <a:r>
              <a:rPr lang="ar-IQ" sz="1800" i="1" dirty="0">
                <a:solidFill>
                  <a:schemeClr val="accent6">
                    <a:lumMod val="60000"/>
                    <a:lumOff val="40000"/>
                  </a:schemeClr>
                </a:solidFill>
              </a:rPr>
              <a:t>المضغة المخلقة وغير المخلقة حيث تظهر براعم الرأس والصدر </a:t>
            </a:r>
            <a:r>
              <a:rPr lang="ar-IQ" sz="1800" i="1" dirty="0" smtClean="0">
                <a:solidFill>
                  <a:schemeClr val="accent6">
                    <a:lumMod val="60000"/>
                    <a:lumOff val="40000"/>
                  </a:schemeClr>
                </a:solidFill>
              </a:rPr>
              <a:t>والأطراف. </a:t>
            </a:r>
            <a:r>
              <a:rPr lang="ar-IQ" sz="1800" i="1" dirty="0">
                <a:solidFill>
                  <a:schemeClr val="accent6">
                    <a:lumMod val="60000"/>
                    <a:lumOff val="40000"/>
                  </a:schemeClr>
                </a:solidFill>
              </a:rPr>
              <a:t/>
            </a:r>
            <a:br>
              <a:rPr lang="ar-IQ" sz="1800" i="1" dirty="0">
                <a:solidFill>
                  <a:schemeClr val="accent6">
                    <a:lumMod val="60000"/>
                    <a:lumOff val="40000"/>
                  </a:schemeClr>
                </a:solidFill>
              </a:rPr>
            </a:br>
            <a:r>
              <a:rPr lang="ar-IQ" sz="1800" i="1" dirty="0">
                <a:solidFill>
                  <a:schemeClr val="accent6">
                    <a:lumMod val="60000"/>
                    <a:lumOff val="40000"/>
                  </a:schemeClr>
                </a:solidFill>
              </a:rPr>
              <a:t>وينتهي طور المضغة بنهاية الأسبوع السادس . </a:t>
            </a:r>
            <a:r>
              <a:rPr lang="ar-IQ" sz="1800" i="1" dirty="0" smtClean="0">
                <a:solidFill>
                  <a:schemeClr val="accent6">
                    <a:lumMod val="60000"/>
                    <a:lumOff val="40000"/>
                  </a:schemeClr>
                </a:solidFill>
              </a:rPr>
              <a:t>فتتضح </a:t>
            </a:r>
            <a:r>
              <a:rPr lang="ar-IQ" sz="1800" i="1" dirty="0">
                <a:solidFill>
                  <a:schemeClr val="accent6">
                    <a:lumMod val="60000"/>
                    <a:lumOff val="40000"/>
                  </a:schemeClr>
                </a:solidFill>
              </a:rPr>
              <a:t>في هذا الطور بعض ملامح أعضاء وأجهزة الإنسان وتختفي بعضها. قال تعالى: « ثم من مضغة مخلقة وغير مخلقة»</a:t>
            </a:r>
            <a:br>
              <a:rPr lang="ar-IQ" sz="1800" i="1" dirty="0">
                <a:solidFill>
                  <a:schemeClr val="accent6">
                    <a:lumMod val="60000"/>
                    <a:lumOff val="40000"/>
                  </a:schemeClr>
                </a:solidFill>
              </a:rPr>
            </a:br>
            <a:r>
              <a:rPr lang="ar-IQ" sz="1800" i="1" dirty="0"/>
              <a:t/>
            </a:r>
            <a:br>
              <a:rPr lang="ar-IQ" sz="1800" i="1" dirty="0"/>
            </a:br>
            <a:r>
              <a:rPr lang="ar-IQ" sz="1800" i="1" dirty="0"/>
              <a:t/>
            </a:r>
            <a:br>
              <a:rPr lang="ar-IQ" sz="1800" i="1" dirty="0"/>
            </a:br>
            <a:r>
              <a:rPr lang="ar-IQ" sz="1800" i="1" dirty="0" smtClean="0"/>
              <a:t/>
            </a:r>
            <a:br>
              <a:rPr lang="ar-IQ" sz="1800" i="1" dirty="0" smtClean="0"/>
            </a:br>
            <a:r>
              <a:rPr lang="ar-IQ" sz="1800" i="1" dirty="0"/>
              <a:t/>
            </a:r>
            <a:br>
              <a:rPr lang="ar-IQ" sz="1800" i="1" dirty="0"/>
            </a:br>
            <a:r>
              <a:rPr lang="ar-IQ" sz="1800" i="1" dirty="0" smtClean="0"/>
              <a:t/>
            </a:r>
            <a:br>
              <a:rPr lang="ar-IQ" sz="1800" i="1" dirty="0" smtClean="0"/>
            </a:br>
            <a:r>
              <a:rPr lang="ar-IQ" sz="1800" i="1" dirty="0"/>
              <a:t/>
            </a:r>
            <a:br>
              <a:rPr lang="ar-IQ" sz="1800" i="1" dirty="0"/>
            </a:br>
            <a:r>
              <a:rPr lang="ar-IQ" sz="1800" i="1" dirty="0" smtClean="0"/>
              <a:t/>
            </a:r>
            <a:br>
              <a:rPr lang="ar-IQ" sz="1800" i="1" dirty="0" smtClean="0"/>
            </a:br>
            <a:r>
              <a:rPr lang="ar-IQ" sz="1800" i="1" dirty="0"/>
              <a:t/>
            </a:r>
            <a:br>
              <a:rPr lang="ar-IQ" sz="1800" i="1" dirty="0"/>
            </a:br>
            <a:endParaRPr lang="ar-IQ" sz="1400" i="1" dirty="0"/>
          </a:p>
        </p:txBody>
      </p:sp>
      <p:pic>
        <p:nvPicPr>
          <p:cNvPr id="4098" name="Picture 2"/>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4992588" y="992649"/>
            <a:ext cx="3014791" cy="168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sz="quarter" idx="13"/>
          </p:nvPr>
        </p:nvPicPr>
        <p:blipFill>
          <a:blip r:embed="rId5">
            <a:extLst>
              <a:ext uri="{28A0092B-C50C-407E-A947-70E740481C1C}">
                <a14:useLocalDpi xmlns:a14="http://schemas.microsoft.com/office/drawing/2010/main" val="0"/>
              </a:ext>
            </a:extLst>
          </a:blip>
          <a:srcRect/>
          <a:stretch>
            <a:fillRect/>
          </a:stretch>
        </p:blipFill>
        <p:spPr bwMode="auto">
          <a:xfrm>
            <a:off x="1509053" y="908720"/>
            <a:ext cx="3036071"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4"/>
          <p:cNvSpPr/>
          <p:nvPr/>
        </p:nvSpPr>
        <p:spPr>
          <a:xfrm>
            <a:off x="4992588" y="2636912"/>
            <a:ext cx="3024336" cy="523220"/>
          </a:xfrm>
          <a:prstGeom prst="rect">
            <a:avLst/>
          </a:prstGeom>
        </p:spPr>
        <p:txBody>
          <a:bodyPr wrap="square">
            <a:spAutoFit/>
          </a:bodyPr>
          <a:lstStyle/>
          <a:p>
            <a:r>
              <a:rPr lang="ar-IQ" sz="1400" b="1" dirty="0"/>
              <a:t>صورة للجنين في الأسبوع الرابع (طور </a:t>
            </a:r>
            <a:r>
              <a:rPr lang="ar-IQ" sz="1400" b="1" dirty="0" smtClean="0"/>
              <a:t>المضغة)</a:t>
            </a:r>
            <a:endParaRPr lang="ar-IQ" sz="1400" b="1" dirty="0"/>
          </a:p>
        </p:txBody>
      </p:sp>
      <p:sp>
        <p:nvSpPr>
          <p:cNvPr id="6" name="مستطيل 5"/>
          <p:cNvSpPr/>
          <p:nvPr/>
        </p:nvSpPr>
        <p:spPr>
          <a:xfrm>
            <a:off x="1259632" y="332656"/>
            <a:ext cx="6912767" cy="677108"/>
          </a:xfrm>
          <a:prstGeom prst="rect">
            <a:avLst/>
          </a:prstGeom>
        </p:spPr>
        <p:txBody>
          <a:bodyPr wrap="square">
            <a:spAutoFit/>
          </a:bodyPr>
          <a:lstStyle/>
          <a:p>
            <a:r>
              <a:rPr lang="ar-IQ" sz="2000" b="1" i="1" u="sng" dirty="0" smtClean="0">
                <a:solidFill>
                  <a:schemeClr val="accent5"/>
                </a:solidFill>
              </a:rPr>
              <a:t>3- </a:t>
            </a:r>
            <a:r>
              <a:rPr lang="ar-IQ" sz="2000" b="1" i="1" u="sng" dirty="0">
                <a:solidFill>
                  <a:schemeClr val="accent5"/>
                </a:solidFill>
              </a:rPr>
              <a:t>طور المضغة: الأسبوع الرابع</a:t>
            </a:r>
          </a:p>
          <a:p>
            <a:r>
              <a:rPr lang="ar-IQ" dirty="0"/>
              <a:t>قال تعالى:  فَخَلَقْنَا الْعَلَقَةَ مُضْغَةً  </a:t>
            </a:r>
          </a:p>
        </p:txBody>
      </p:sp>
      <p:sp>
        <p:nvSpPr>
          <p:cNvPr id="7" name="مستطيل 6"/>
          <p:cNvSpPr/>
          <p:nvPr/>
        </p:nvSpPr>
        <p:spPr>
          <a:xfrm>
            <a:off x="1133871" y="2636912"/>
            <a:ext cx="3582144" cy="523220"/>
          </a:xfrm>
          <a:prstGeom prst="rect">
            <a:avLst/>
          </a:prstGeom>
        </p:spPr>
        <p:txBody>
          <a:bodyPr wrap="square">
            <a:spAutoFit/>
          </a:bodyPr>
          <a:lstStyle/>
          <a:p>
            <a:r>
              <a:rPr lang="ar-IQ" sz="1400" b="1" dirty="0"/>
              <a:t>صورة لقمة طعام ممضوغة تشبه في الشكل طور المضغة في خلق الجنين</a:t>
            </a:r>
          </a:p>
        </p:txBody>
      </p:sp>
      <p:pic>
        <p:nvPicPr>
          <p:cNvPr id="8" name="صو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56212" y="6309320"/>
            <a:ext cx="609600" cy="609600"/>
          </a:xfrm>
          <a:prstGeom prst="rect">
            <a:avLst/>
          </a:prstGeom>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3284984"/>
            <a:ext cx="5112569" cy="3177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1285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18963" y="404664"/>
            <a:ext cx="8496944" cy="4339650"/>
          </a:xfrm>
          <a:prstGeom prst="rect">
            <a:avLst/>
          </a:prstGeom>
        </p:spPr>
        <p:txBody>
          <a:bodyPr wrap="square">
            <a:spAutoFit/>
          </a:bodyPr>
          <a:lstStyle/>
          <a:p>
            <a:r>
              <a:rPr lang="ar-IQ" b="1" i="1" u="sng" dirty="0">
                <a:solidFill>
                  <a:schemeClr val="accent5"/>
                </a:solidFill>
              </a:rPr>
              <a:t>4- طور </a:t>
            </a:r>
            <a:r>
              <a:rPr lang="ar-IQ" sz="1600" b="1" i="1" u="sng" dirty="0">
                <a:solidFill>
                  <a:schemeClr val="accent5"/>
                </a:solidFill>
              </a:rPr>
              <a:t>العظام واللحم: </a:t>
            </a:r>
            <a:endParaRPr lang="ar-IQ" sz="1600" b="1" i="1" u="sng" dirty="0" smtClean="0">
              <a:solidFill>
                <a:schemeClr val="accent5"/>
              </a:solidFill>
            </a:endParaRPr>
          </a:p>
          <a:p>
            <a:r>
              <a:rPr lang="ar-IQ" sz="1400" b="1" dirty="0" smtClean="0">
                <a:solidFill>
                  <a:schemeClr val="accent1"/>
                </a:solidFill>
              </a:rPr>
              <a:t>وأخيراً </a:t>
            </a:r>
            <a:r>
              <a:rPr lang="ar-IQ" sz="1400" b="1" dirty="0">
                <a:solidFill>
                  <a:schemeClr val="accent1"/>
                </a:solidFill>
              </a:rPr>
              <a:t>يبدأ تكوين العظام ثم تُكسى باللحم.</a:t>
            </a:r>
          </a:p>
          <a:p>
            <a:r>
              <a:rPr lang="ar-IQ" sz="1400" b="1" dirty="0">
                <a:solidFill>
                  <a:schemeClr val="accent1"/>
                </a:solidFill>
              </a:rPr>
              <a:t>	وهذا الحد هو ما قرره النبي صلى الله عليه وسلم عندما قال: ” إذا مر بالنطفة ثنتان وأربعون ليلة بعث الله إليها ملكاً فصورها وخلق سمعها وبصرها وجلدها ولحمها وعظامها </a:t>
            </a:r>
            <a:r>
              <a:rPr lang="ar-IQ" sz="1400" b="1" dirty="0" smtClean="0">
                <a:solidFill>
                  <a:schemeClr val="accent1"/>
                </a:solidFill>
              </a:rPr>
              <a:t>”.</a:t>
            </a:r>
          </a:p>
          <a:p>
            <a:endParaRPr lang="ar-IQ" dirty="0"/>
          </a:p>
          <a:p>
            <a:endParaRPr lang="ar-IQ" dirty="0" smtClean="0"/>
          </a:p>
          <a:p>
            <a:endParaRPr lang="ar-IQ" dirty="0"/>
          </a:p>
          <a:p>
            <a:endParaRPr lang="ar-IQ" dirty="0" smtClean="0"/>
          </a:p>
          <a:p>
            <a:endParaRPr lang="ar-IQ" dirty="0"/>
          </a:p>
          <a:p>
            <a:endParaRPr lang="ar-IQ" dirty="0" smtClean="0"/>
          </a:p>
          <a:p>
            <a:endParaRPr lang="ar-IQ" dirty="0"/>
          </a:p>
          <a:p>
            <a:endParaRPr lang="ar-IQ" dirty="0" smtClean="0"/>
          </a:p>
          <a:p>
            <a:endParaRPr lang="ar-IQ" dirty="0"/>
          </a:p>
          <a:p>
            <a:endParaRPr lang="ar-IQ" dirty="0" smtClean="0"/>
          </a:p>
          <a:p>
            <a:endParaRPr lang="ar-IQ" dirty="0"/>
          </a:p>
          <a:p>
            <a:endParaRPr lang="ar-IQ"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791985"/>
            <a:ext cx="6264695" cy="295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82078"/>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دفق الهواء">
  <a:themeElements>
    <a:clrScheme name="دفق الهواء">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دفق الهواء">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دفق الهواء">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271</TotalTime>
  <Words>258</Words>
  <Application>Microsoft Office PowerPoint</Application>
  <PresentationFormat>عرض على الشاشة (3:4)‏</PresentationFormat>
  <Paragraphs>39</Paragraphs>
  <Slides>5</Slides>
  <Notes>0</Notes>
  <HiddenSlides>0</HiddenSlides>
  <MMClips>5</MMClips>
  <ScaleCrop>false</ScaleCrop>
  <HeadingPairs>
    <vt:vector size="4" baseType="variant">
      <vt:variant>
        <vt:lpstr>نسق</vt:lpstr>
      </vt:variant>
      <vt:variant>
        <vt:i4>1</vt:i4>
      </vt:variant>
      <vt:variant>
        <vt:lpstr>عناوين الشرائح</vt:lpstr>
      </vt:variant>
      <vt:variant>
        <vt:i4>5</vt:i4>
      </vt:variant>
    </vt:vector>
  </HeadingPairs>
  <TitlesOfParts>
    <vt:vector size="6" baseType="lpstr">
      <vt:lpstr>دفق الهواء</vt:lpstr>
      <vt:lpstr>عرض تقديمي في PowerPoint</vt:lpstr>
      <vt:lpstr>عرض تقديمي في PowerPoint</vt:lpstr>
      <vt:lpstr>مقارنة بين الجنين في حالة العلقة وبين حشرة العلقة التي تعيش في الأنهار </vt:lpstr>
      <vt:lpstr>صورة حقيقة لجنينفي الأسبوع الرابع جيث تبين المضغة المخلقة وغير المخلقة حيث تظهر براعم الرأس والصدر والأطراف.  وينتهي طور المضغة بنهاية الأسبوع السادس . فتتضح في هذا الطور بعض ملامح أعضاء وأجهزة الإنسان وتختفي بعضها. قال تعالى: « ثم من مضغة مخلقة وغير مخلقة»         </vt:lpstr>
      <vt:lpstr>عرض تقديمي في PowerPoint</vt:lpstr>
    </vt:vector>
  </TitlesOfParts>
  <Company>SACC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الأعجاز العلمي</dc:title>
  <dc:creator>HP</dc:creator>
  <cp:lastModifiedBy>Maher</cp:lastModifiedBy>
  <cp:revision>54</cp:revision>
  <dcterms:created xsi:type="dcterms:W3CDTF">2018-05-18T08:07:18Z</dcterms:created>
  <dcterms:modified xsi:type="dcterms:W3CDTF">2020-04-06T14:10:16Z</dcterms:modified>
</cp:coreProperties>
</file>