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81" r:id="rId5"/>
    <p:sldId id="259" r:id="rId6"/>
    <p:sldId id="260" r:id="rId7"/>
    <p:sldId id="261" r:id="rId8"/>
    <p:sldId id="264" r:id="rId9"/>
    <p:sldId id="265" r:id="rId10"/>
    <p:sldId id="282" r:id="rId11"/>
    <p:sldId id="283"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74" d="100"/>
          <a:sy n="74" d="100"/>
        </p:scale>
        <p:origin x="-18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C785460-0B29-41A4-8E37-CAD87AB9626C}" type="datetimeFigureOut">
              <a:rPr lang="ar-IQ" smtClean="0"/>
              <a:t>07/08/1441</a:t>
            </a:fld>
            <a:endParaRPr lang="ar-IQ" dirty="0"/>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dirty="0"/>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A79C50E7-6B1E-4891-AB5E-3A2C79323788}" type="slidenum">
              <a:rPr lang="ar-IQ" smtClean="0"/>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8" name="عنصر نائب للتذييل 7"/>
          <p:cNvSpPr>
            <a:spLocks noGrp="1"/>
          </p:cNvSpPr>
          <p:nvPr>
            <p:ph type="ftr" sz="quarter" idx="11"/>
          </p:nvPr>
        </p:nvSpPr>
        <p:spPr/>
        <p:txBody>
          <a:bodyPr/>
          <a:lstStyle>
            <a:extLst/>
          </a:lstStyle>
          <a:p>
            <a:endParaRPr lang="ar-IQ" dirty="0"/>
          </a:p>
        </p:txBody>
      </p:sp>
      <p:sp>
        <p:nvSpPr>
          <p:cNvPr id="9" name="عنصر نائب لرقم الشريحة 8"/>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4" name="عنصر نائب للتذييل 3"/>
          <p:cNvSpPr>
            <a:spLocks noGrp="1"/>
          </p:cNvSpPr>
          <p:nvPr>
            <p:ph type="ftr" sz="quarter" idx="11"/>
          </p:nvPr>
        </p:nvSpPr>
        <p:spPr/>
        <p:txBody>
          <a:bodyPr/>
          <a:lstStyle>
            <a:extLst/>
          </a:lstStyle>
          <a:p>
            <a:endParaRPr lang="ar-IQ" dirty="0"/>
          </a:p>
        </p:txBody>
      </p:sp>
      <p:sp>
        <p:nvSpPr>
          <p:cNvPr id="5" name="عنصر نائب لرقم الشريحة 4"/>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3" name="عنصر نائب للتذييل 2"/>
          <p:cNvSpPr>
            <a:spLocks noGrp="1"/>
          </p:cNvSpPr>
          <p:nvPr>
            <p:ph type="ftr" sz="quarter" idx="11"/>
          </p:nvPr>
        </p:nvSpPr>
        <p:spPr/>
        <p:txBody>
          <a:bodyPr/>
          <a:lstStyle>
            <a:extLst/>
          </a:lstStyle>
          <a:p>
            <a:endParaRPr lang="ar-IQ" dirty="0"/>
          </a:p>
        </p:txBody>
      </p:sp>
      <p:sp>
        <p:nvSpPr>
          <p:cNvPr id="4" name="عنصر نائب لرقم الشريحة 3"/>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dirty="0"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dirty="0"/>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A79C50E7-6B1E-4891-AB5E-3A2C79323788}" type="slidenum">
              <a:rPr lang="ar-IQ" smtClean="0"/>
              <a:t>‹#›</a:t>
            </a:fld>
            <a:endParaRPr lang="ar-IQ" dirty="0"/>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C785460-0B29-41A4-8E37-CAD87AB9626C}" type="datetimeFigureOut">
              <a:rPr lang="ar-IQ" smtClean="0"/>
              <a:t>07/08/1441</a:t>
            </a:fld>
            <a:endParaRPr lang="ar-IQ" dirty="0"/>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dirty="0"/>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9C50E7-6B1E-4891-AB5E-3A2C79323788}" type="slidenum">
              <a:rPr lang="ar-IQ" smtClean="0"/>
              <a:t>‹#›</a:t>
            </a:fld>
            <a:endParaRPr lang="ar-IQ"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6"/>
            <a:ext cx="7772400" cy="122413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الإِعجاز </a:t>
            </a:r>
            <a: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البياني في القرآن</a:t>
            </a:r>
          </a:p>
        </p:txBody>
      </p:sp>
      <p:sp>
        <p:nvSpPr>
          <p:cNvPr id="3" name="عنوان فرعي 2"/>
          <p:cNvSpPr>
            <a:spLocks noGrp="1"/>
          </p:cNvSpPr>
          <p:nvPr>
            <p:ph type="subTitle" idx="1"/>
          </p:nvPr>
        </p:nvSpPr>
        <p:spPr>
          <a:xfrm>
            <a:off x="685800" y="1700808"/>
            <a:ext cx="7772400" cy="3312368"/>
          </a:xfrm>
          <a:ln>
            <a:solidFill>
              <a:srgbClr val="00B050"/>
            </a:solidFill>
          </a:ln>
        </p:spPr>
        <p:style>
          <a:lnRef idx="1">
            <a:schemeClr val="accent4"/>
          </a:lnRef>
          <a:fillRef idx="2">
            <a:schemeClr val="accent4"/>
          </a:fillRef>
          <a:effectRef idx="1">
            <a:schemeClr val="accent4"/>
          </a:effectRef>
          <a:fontRef idx="minor">
            <a:schemeClr val="dk1"/>
          </a:fontRef>
        </p:style>
        <p:txBody>
          <a:bodyPr/>
          <a:lstStyle/>
          <a:p>
            <a:pPr algn="ctr">
              <a:lnSpc>
                <a:spcPct val="150000"/>
              </a:lnSpc>
            </a:pPr>
            <a:r>
              <a:rPr lang="ar-IQ" b="1" dirty="0" smtClean="0">
                <a:solidFill>
                  <a:srgbClr val="0070C0"/>
                </a:solidFill>
              </a:rPr>
              <a:t>محاضرة مقدمة لطلبة المرحلة الرابعة – قسم علوم القرآن</a:t>
            </a:r>
          </a:p>
          <a:p>
            <a:pPr algn="ctr">
              <a:lnSpc>
                <a:spcPct val="150000"/>
              </a:lnSpc>
            </a:pPr>
            <a:r>
              <a:rPr lang="ar-IQ" b="1" dirty="0" smtClean="0">
                <a:solidFill>
                  <a:srgbClr val="0070C0"/>
                </a:solidFill>
              </a:rPr>
              <a:t>(المحاضرة  الأولى)</a:t>
            </a:r>
          </a:p>
          <a:p>
            <a:pPr algn="ctr">
              <a:lnSpc>
                <a:spcPct val="150000"/>
              </a:lnSpc>
            </a:pPr>
            <a:r>
              <a:rPr lang="ar-IQ" b="1" dirty="0" smtClean="0">
                <a:solidFill>
                  <a:srgbClr val="0070C0"/>
                </a:solidFill>
              </a:rPr>
              <a:t>كلية التربية للبنات – جامعة بغداد </a:t>
            </a:r>
          </a:p>
          <a:p>
            <a:pPr algn="ctr">
              <a:lnSpc>
                <a:spcPct val="150000"/>
              </a:lnSpc>
            </a:pPr>
            <a:r>
              <a:rPr lang="ar-IQ"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إعداد  أ. م. د. بان حميد فرحان </a:t>
            </a:r>
            <a:endParaRPr lang="ar-IQ"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27984" y="5013176"/>
            <a:ext cx="609600" cy="609600"/>
          </a:xfrm>
          <a:prstGeom prst="rect">
            <a:avLst/>
          </a:prstGeom>
        </p:spPr>
      </p:pic>
    </p:spTree>
    <p:extLst>
      <p:ext uri="{BB962C8B-B14F-4D97-AF65-F5344CB8AC3E}">
        <p14:creationId xmlns:p14="http://schemas.microsoft.com/office/powerpoint/2010/main" val="1438542038"/>
      </p:ext>
    </p:extLst>
  </p:cSld>
  <p:clrMapOvr>
    <a:masterClrMapping/>
  </p:clrMapOvr>
  <mc:AlternateContent xmlns:mc="http://schemas.openxmlformats.org/markup-compatibility/2006" xmlns:p14="http://schemas.microsoft.com/office/powerpoint/2010/main">
    <mc:Choice Requires="p14">
      <p:transition spd="slow" p14:dur="2000" advTm="28182"/>
    </mc:Choice>
    <mc:Fallback xmlns="">
      <p:transition spd="slow" advTm="2818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6001643"/>
          </a:xfrm>
          <a:prstGeom prst="rect">
            <a:avLst/>
          </a:prstGeom>
        </p:spPr>
        <p:txBody>
          <a:bodyPr wrap="square">
            <a:spAutoFit/>
          </a:bodyPr>
          <a:lstStyle/>
          <a:p>
            <a:pPr algn="just">
              <a:lnSpc>
                <a:spcPct val="150000"/>
              </a:lnSpc>
            </a:pPr>
            <a:r>
              <a:rPr lang="ar-IQ" sz="3200" b="1" u="sng" dirty="0" smtClean="0">
                <a:solidFill>
                  <a:schemeClr val="accent2"/>
                </a:solidFill>
              </a:rPr>
              <a:t>الثاني</a:t>
            </a:r>
            <a:r>
              <a:rPr lang="ar-IQ" sz="3200" b="1" u="sng" dirty="0">
                <a:solidFill>
                  <a:schemeClr val="accent2"/>
                </a:solidFill>
              </a:rPr>
              <a:t>: </a:t>
            </a:r>
            <a:r>
              <a:rPr lang="ar-IQ" sz="3200" b="1" dirty="0">
                <a:solidFill>
                  <a:schemeClr val="accent6">
                    <a:lumMod val="75000"/>
                  </a:schemeClr>
                </a:solidFill>
              </a:rPr>
              <a:t>إن الكلمة القرآنية مسوقة في موقعها المناسب بحيث تعطي بمدلولها ما تلقيه من ظلال المعنى المراد بكماله وتمامه مع ما فيه من إيحاءات، ولو استبدلت بغيرها ما استفيد المعنى المراد. وقد تجد كلمة في القرآن الكريم تعبر عن معنى يعجز البشر عن التعبير عنه إلا بِعِدَّةِ كلمات.</a:t>
            </a:r>
          </a:p>
          <a:p>
            <a:pPr algn="just">
              <a:lnSpc>
                <a:spcPct val="150000"/>
              </a:lnSpc>
            </a:pPr>
            <a:r>
              <a:rPr lang="ar-IQ" sz="3200" b="1" dirty="0">
                <a:solidFill>
                  <a:schemeClr val="accent6">
                    <a:lumMod val="75000"/>
                  </a:schemeClr>
                </a:solidFill>
              </a:rPr>
              <a:t>     خذ مثالاً لذلك، كلمة استقاموا في قوله تعالى: {إِنَّ الَّذِينَ قَالُواْ رَبُّنَا اللهُ ثُمَّ اسْتَقَامُواْ...} ، فقد جمعت هذه الكلمة الإِتيان بالخير كله والبعد عن الشر كله.</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51720" y="3429000"/>
            <a:ext cx="609600" cy="609600"/>
          </a:xfrm>
          <a:prstGeom prst="rect">
            <a:avLst/>
          </a:prstGeom>
        </p:spPr>
      </p:pic>
    </p:spTree>
    <p:extLst>
      <p:ext uri="{BB962C8B-B14F-4D97-AF65-F5344CB8AC3E}">
        <p14:creationId xmlns:p14="http://schemas.microsoft.com/office/powerpoint/2010/main" val="2040487734"/>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921814"/>
          </a:xfrm>
          <a:prstGeom prst="rect">
            <a:avLst/>
          </a:prstGeom>
        </p:spPr>
        <p:txBody>
          <a:bodyPr wrap="square">
            <a:spAutoFit/>
          </a:bodyPr>
          <a:lstStyle/>
          <a:p>
            <a:pPr algn="just">
              <a:lnSpc>
                <a:spcPct val="150000"/>
              </a:lnSpc>
            </a:pPr>
            <a:r>
              <a:rPr lang="ar-IQ" sz="3200" b="1" u="sng" dirty="0">
                <a:solidFill>
                  <a:schemeClr val="accent2"/>
                </a:solidFill>
              </a:rPr>
              <a:t>الثالث</a:t>
            </a:r>
            <a:r>
              <a:rPr lang="ar-IQ" sz="2800" b="1" dirty="0">
                <a:solidFill>
                  <a:schemeClr val="accent6">
                    <a:lumMod val="75000"/>
                  </a:schemeClr>
                </a:solidFill>
              </a:rPr>
              <a:t>: إن هناك بعض الكلمات يظن القارئ أنها مترادفة، فإذا تأملت استعمالاتها في القرآن رأيت بعضها استعمل في موطن والبعض الآخر في موطن آخر، وفي كل موضع يبلغ التعبير القرآني ذروته في حسن الصياغة ودقة التعبير</a:t>
            </a:r>
            <a:r>
              <a:rPr lang="ar-IQ" sz="2800" b="1" dirty="0" smtClean="0">
                <a:solidFill>
                  <a:schemeClr val="accent6">
                    <a:lumMod val="75000"/>
                  </a:schemeClr>
                </a:solidFill>
              </a:rPr>
              <a:t>.</a:t>
            </a:r>
          </a:p>
          <a:p>
            <a:pPr algn="just">
              <a:lnSpc>
                <a:spcPct val="150000"/>
              </a:lnSpc>
            </a:pPr>
            <a:r>
              <a:rPr lang="ar-IQ" sz="2800" b="1" dirty="0">
                <a:solidFill>
                  <a:schemeClr val="accent6">
                    <a:lumMod val="75000"/>
                  </a:schemeClr>
                </a:solidFill>
              </a:rPr>
              <a:t>ومن أمثلة ذلك التمام والكمال، فالفرق بينهما أن الإِتمام لإِزالة نقصان الأصل، والإِكمال لإِزالة نقصان العوارض بعد تمام الأصل، ولذلك كان استعمال كلمة (كاملة) أبلغ من استعمال كلمة (تامة) في قوله تعالى: {تِلْكَ عَشَرَةٌ كَامِلَةٌ} ؛ لأن التمام علم من العدد وإنما جاءت كلمة (كاملة) لنفي احتمال نقص في الصفات.</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42373" y="2819400"/>
            <a:ext cx="609600" cy="609600"/>
          </a:xfrm>
          <a:prstGeom prst="rect">
            <a:avLst/>
          </a:prstGeom>
        </p:spPr>
      </p:pic>
    </p:spTree>
    <p:extLst>
      <p:ext uri="{BB962C8B-B14F-4D97-AF65-F5344CB8AC3E}">
        <p14:creationId xmlns:p14="http://schemas.microsoft.com/office/powerpoint/2010/main" val="4043134566"/>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just">
              <a:lnSpc>
                <a:spcPct val="150000"/>
              </a:lnSpc>
            </a:pPr>
            <a:r>
              <a:rPr lang="ar-IQ" dirty="0" smtClean="0"/>
              <a:t>     </a:t>
            </a:r>
            <a:r>
              <a:rPr lang="ar-IQ" dirty="0" err="1" smtClean="0"/>
              <a:t>انماز</a:t>
            </a:r>
            <a:r>
              <a:rPr lang="ar-IQ" dirty="0" smtClean="0"/>
              <a:t> </a:t>
            </a:r>
            <a:r>
              <a:rPr lang="ar-IQ" dirty="0"/>
              <a:t>القرآن الكريم بلغته الفصيحة البليغة ،وحسن نظمه ، وروعة بيانه ، حتى كان معجزة النبي المصطفى (صلى الله عليه واله وسلم ) ، التي تحدى بها أساطين البلاغة والفصاحة في عصره والذين عجزوا عن مجاراته </a:t>
            </a:r>
            <a:r>
              <a:rPr lang="ar-IQ" dirty="0" smtClean="0"/>
              <a:t>والإتيان </a:t>
            </a:r>
            <a:r>
              <a:rPr lang="ar-IQ" dirty="0"/>
              <a:t>ولو بآية واحدة من مثل آيات القرآن الحكيم ، ومظاهر </a:t>
            </a:r>
            <a:r>
              <a:rPr lang="ar-IQ" dirty="0" smtClean="0"/>
              <a:t>الإعجاز </a:t>
            </a:r>
            <a:r>
              <a:rPr lang="ar-IQ" dirty="0"/>
              <a:t>البياني تتمثل في  سبعة أوجه هي</a:t>
            </a:r>
            <a:r>
              <a:rPr lang="ar-IQ" dirty="0" smtClean="0"/>
              <a:t>:</a:t>
            </a:r>
            <a:endParaRPr lang="ar-IQ" dirty="0"/>
          </a:p>
        </p:txBody>
      </p:sp>
      <p:sp>
        <p:nvSpPr>
          <p:cNvPr id="3" name="عنوان 2"/>
          <p:cNvSpPr>
            <a:spLocks noGrp="1"/>
          </p:cNvSpPr>
          <p:nvPr>
            <p:ph type="title"/>
          </p:nvPr>
        </p:nvSpPr>
        <p:spPr/>
        <p:txBody>
          <a:bodyPr/>
          <a:lstStyle/>
          <a:p>
            <a:pPr algn="ctr"/>
            <a:r>
              <a:rPr lang="ar-IQ" dirty="0" smtClean="0"/>
              <a:t>الإعجاز البياني </a:t>
            </a: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517232"/>
            <a:ext cx="609600" cy="609600"/>
          </a:xfrm>
          <a:prstGeom prst="rect">
            <a:avLst/>
          </a:prstGeom>
        </p:spPr>
      </p:pic>
    </p:spTree>
    <p:extLst>
      <p:ext uri="{BB962C8B-B14F-4D97-AF65-F5344CB8AC3E}">
        <p14:creationId xmlns:p14="http://schemas.microsoft.com/office/powerpoint/2010/main" val="3033582281"/>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1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55419" y="188640"/>
            <a:ext cx="6828949" cy="5262979"/>
          </a:xfrm>
          <a:prstGeom prst="rect">
            <a:avLst/>
          </a:prstGeom>
        </p:spPr>
        <p:txBody>
          <a:bodyPr wrap="square">
            <a:spAutoFit/>
          </a:bodyPr>
          <a:lstStyle/>
          <a:p>
            <a:pPr algn="just">
              <a:lnSpc>
                <a:spcPct val="150000"/>
              </a:lnSpc>
            </a:pPr>
            <a:r>
              <a:rPr lang="ar-IQ" sz="2800" dirty="0" smtClean="0"/>
              <a:t> </a:t>
            </a:r>
            <a:r>
              <a:rPr lang="ar-IQ" sz="2800" b="1" dirty="0" smtClean="0">
                <a:solidFill>
                  <a:srgbClr val="FF0000"/>
                </a:solidFill>
              </a:rPr>
              <a:t>الأول</a:t>
            </a:r>
            <a:r>
              <a:rPr lang="ar-IQ" sz="2800" b="1" dirty="0"/>
              <a:t>: الخصائص العامة للأسلوب القرآني.</a:t>
            </a:r>
          </a:p>
          <a:p>
            <a:pPr algn="just">
              <a:lnSpc>
                <a:spcPct val="150000"/>
              </a:lnSpc>
            </a:pPr>
            <a:r>
              <a:rPr lang="ar-IQ" sz="2800" b="1" dirty="0">
                <a:solidFill>
                  <a:srgbClr val="FF0000"/>
                </a:solidFill>
              </a:rPr>
              <a:t>الثاني</a:t>
            </a:r>
            <a:r>
              <a:rPr lang="ar-IQ" sz="2800" b="1" dirty="0"/>
              <a:t>: الكلمة القرآنية.</a:t>
            </a:r>
          </a:p>
          <a:p>
            <a:pPr algn="just">
              <a:lnSpc>
                <a:spcPct val="150000"/>
              </a:lnSpc>
            </a:pPr>
            <a:r>
              <a:rPr lang="ar-IQ" sz="2800" b="1" dirty="0">
                <a:solidFill>
                  <a:srgbClr val="FF0000"/>
                </a:solidFill>
              </a:rPr>
              <a:t>الثالث</a:t>
            </a:r>
            <a:r>
              <a:rPr lang="ar-IQ" sz="2800" b="1" dirty="0"/>
              <a:t>: الجملة القرآنية . </a:t>
            </a:r>
          </a:p>
          <a:p>
            <a:pPr algn="just">
              <a:lnSpc>
                <a:spcPct val="150000"/>
              </a:lnSpc>
            </a:pPr>
            <a:r>
              <a:rPr lang="ar-IQ" sz="2800" b="1" dirty="0">
                <a:solidFill>
                  <a:srgbClr val="FF0000"/>
                </a:solidFill>
              </a:rPr>
              <a:t>الرابع</a:t>
            </a:r>
            <a:r>
              <a:rPr lang="ar-IQ" sz="2800" b="1" dirty="0"/>
              <a:t>: ضرب الأمثال في القرآن الكريم .</a:t>
            </a:r>
          </a:p>
          <a:p>
            <a:pPr algn="just">
              <a:lnSpc>
                <a:spcPct val="150000"/>
              </a:lnSpc>
            </a:pPr>
            <a:r>
              <a:rPr lang="ar-IQ" sz="2800" b="1" dirty="0">
                <a:solidFill>
                  <a:srgbClr val="FF0000"/>
                </a:solidFill>
              </a:rPr>
              <a:t>الخامس</a:t>
            </a:r>
            <a:r>
              <a:rPr lang="ar-IQ" sz="2800" b="1" dirty="0"/>
              <a:t>: الإِيجاز في القرآن الكريم.</a:t>
            </a:r>
          </a:p>
          <a:p>
            <a:pPr algn="just">
              <a:lnSpc>
                <a:spcPct val="150000"/>
              </a:lnSpc>
            </a:pPr>
            <a:r>
              <a:rPr lang="ar-IQ" sz="2800" b="1" dirty="0">
                <a:solidFill>
                  <a:srgbClr val="FF0000"/>
                </a:solidFill>
              </a:rPr>
              <a:t>السادس</a:t>
            </a:r>
            <a:r>
              <a:rPr lang="ar-IQ" sz="2800" b="1" dirty="0"/>
              <a:t>:. التكرار في القرآن الكريم.</a:t>
            </a:r>
          </a:p>
          <a:p>
            <a:pPr algn="just">
              <a:lnSpc>
                <a:spcPct val="150000"/>
              </a:lnSpc>
            </a:pPr>
            <a:r>
              <a:rPr lang="ar-IQ" sz="2800" b="1" dirty="0">
                <a:solidFill>
                  <a:srgbClr val="FF0000"/>
                </a:solidFill>
              </a:rPr>
              <a:t>السابع</a:t>
            </a:r>
            <a:r>
              <a:rPr lang="ar-IQ" sz="2800" b="1" dirty="0"/>
              <a:t>: الفاصلة القرآنية.</a:t>
            </a:r>
          </a:p>
          <a:p>
            <a:pPr algn="just">
              <a:lnSpc>
                <a:spcPct val="150000"/>
              </a:lnSpc>
            </a:pPr>
            <a:r>
              <a:rPr lang="ar-IQ" sz="2800" b="1" dirty="0">
                <a:solidFill>
                  <a:schemeClr val="accent6">
                    <a:lumMod val="75000"/>
                  </a:schemeClr>
                </a:solidFill>
              </a:rPr>
              <a:t>وسنعرض لكل واحد منها بالعرض والتوضيح </a:t>
            </a: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79712" y="3501008"/>
            <a:ext cx="609600" cy="609600"/>
          </a:xfrm>
          <a:prstGeom prst="rect">
            <a:avLst/>
          </a:prstGeom>
        </p:spPr>
      </p:pic>
    </p:spTree>
    <p:extLst>
      <p:ext uri="{BB962C8B-B14F-4D97-AF65-F5344CB8AC3E}">
        <p14:creationId xmlns:p14="http://schemas.microsoft.com/office/powerpoint/2010/main" val="2902168199"/>
      </p:ext>
    </p:extLst>
  </p:cSld>
  <p:clrMapOvr>
    <a:masterClrMapping/>
  </p:clrMapOvr>
  <mc:AlternateContent xmlns:mc="http://schemas.openxmlformats.org/markup-compatibility/2006" xmlns:p14="http://schemas.microsoft.com/office/powerpoint/2010/main">
    <mc:Choice Requires="p14">
      <p:transition spd="slow" p14:dur="2000" advTm="4215"/>
    </mc:Choice>
    <mc:Fallback xmlns="">
      <p:transition spd="slow" advTm="421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9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96752"/>
            <a:ext cx="8229600" cy="4968552"/>
          </a:xfrm>
        </p:spPr>
        <p:txBody>
          <a:bodyPr>
            <a:normAutofit fontScale="62500" lnSpcReduction="20000"/>
          </a:bodyPr>
          <a:lstStyle/>
          <a:p>
            <a:pPr marL="109728" indent="0" algn="just">
              <a:lnSpc>
                <a:spcPct val="150000"/>
              </a:lnSpc>
              <a:buNone/>
            </a:pPr>
            <a:r>
              <a:rPr lang="ar-IQ" sz="3200" b="1" dirty="0">
                <a:solidFill>
                  <a:srgbClr val="002060"/>
                </a:solidFill>
              </a:rPr>
              <a:t>يختلف القرآن الكريم في نَظْمِه عن النثر والشعر، ولكنه في الوقت نفسه يجمع من خصائصهما ما يُحَيِّر السامع له، </a:t>
            </a:r>
            <a:r>
              <a:rPr lang="ar-IQ" sz="3200" b="1" dirty="0" smtClean="0">
                <a:solidFill>
                  <a:srgbClr val="002060"/>
                </a:solidFill>
              </a:rPr>
              <a:t>والإعجاز </a:t>
            </a:r>
            <a:r>
              <a:rPr lang="ar-IQ" sz="3200" b="1" dirty="0">
                <a:solidFill>
                  <a:srgbClr val="002060"/>
                </a:solidFill>
              </a:rPr>
              <a:t>البياني للنَّظْم في القرآن الكريم يظهر:</a:t>
            </a:r>
          </a:p>
          <a:p>
            <a:pPr marL="109728" indent="0" algn="just">
              <a:lnSpc>
                <a:spcPct val="150000"/>
              </a:lnSpc>
              <a:buNone/>
            </a:pPr>
            <a:r>
              <a:rPr lang="ar-IQ" sz="4500" dirty="0" smtClean="0">
                <a:solidFill>
                  <a:schemeClr val="accent5"/>
                </a:solidFill>
              </a:rPr>
              <a:t>أ : </a:t>
            </a:r>
            <a:r>
              <a:rPr lang="ar-IQ" sz="3200" b="1" dirty="0" smtClean="0">
                <a:solidFill>
                  <a:schemeClr val="tx2"/>
                </a:solidFill>
              </a:rPr>
              <a:t>إن </a:t>
            </a:r>
            <a:r>
              <a:rPr lang="ar-IQ" sz="3200" b="1" dirty="0">
                <a:solidFill>
                  <a:schemeClr val="tx2"/>
                </a:solidFill>
              </a:rPr>
              <a:t>الأسلوب القرآني يَجْرِي على نسق بديع خارجٍ عن المعروف من نظام كلام العرب أجمع ، فالفنون التعبيريَّة عندهم لا تَعْدُو أن تكون شعرًا أو نثرًا، ولكن القرآن شيء آخر؛ فاذا قرأت القرآن شعرت بتأثير شديد في نفسك استمع إلى قوله تعالى: {</a:t>
            </a:r>
            <a:r>
              <a:rPr lang="ar-IQ" sz="3200" b="1" dirty="0" err="1">
                <a:solidFill>
                  <a:schemeClr val="tx2"/>
                </a:solidFill>
              </a:rPr>
              <a:t>يَآ</a:t>
            </a:r>
            <a:r>
              <a:rPr lang="ar-IQ" sz="3200" b="1" dirty="0">
                <a:solidFill>
                  <a:schemeClr val="tx2"/>
                </a:solidFill>
              </a:rPr>
              <a:t> أَيُّهَا النَّاسُ اتَّقُواْ رَبَّكُمْ إِنَّ زَلْزَلَةَ السَّاعَةِ شَيْءٌ عَظِيمٌ * يَوْمَ تَرَوْنَهَا تَذْهَلُ كُلُّ مُرْضِعَةٍ عَمَّا أَرْضَعَتْ وَتَضَعُ كُلُّ ذَاتِ حَمْلٍ حَمْلَهَا وَتَرَى النَّاسَ سُكَارَى وَمَا هُم بِسُكَارَى وَلَكِنَّ عَذَابَ اللهِ شَدِيدٌ}. فهذه الآيات القرآنية بتأليفها العجيب، ونظمها البديع حينما سمعها عتبة بن ربيعة -وكان من أساطين البيان- استولت على أحاسيسه ومشاعره، وطارت بلُبِّه، ووقف في ذهول وحَيْرة، ثم عبَّر عن حَيْرته وذهوله بقوله: "والله لقد سمعتُ من محمد قولاً ما سمعتُ مثله قطُّ، والله! ما هو بالشعر ولا بالسحر ولا بالكهانة... والله ليكوننَّ لقوله الذي سمعتُهُ نبأ عظيم".</a:t>
            </a:r>
          </a:p>
          <a:p>
            <a:pPr marL="109728" indent="0" algn="just">
              <a:lnSpc>
                <a:spcPct val="150000"/>
              </a:lnSpc>
              <a:buNone/>
            </a:pPr>
            <a:endParaRPr lang="ar-IQ" sz="3200" b="1" i="1" u="sng" dirty="0">
              <a:solidFill>
                <a:srgbClr val="7030A0"/>
              </a:solidFill>
            </a:endParaRPr>
          </a:p>
        </p:txBody>
      </p:sp>
      <p:sp>
        <p:nvSpPr>
          <p:cNvPr id="3" name="عنوان 2"/>
          <p:cNvSpPr>
            <a:spLocks noGrp="1"/>
          </p:cNvSpPr>
          <p:nvPr>
            <p:ph type="title"/>
          </p:nvPr>
        </p:nvSpPr>
        <p:spPr>
          <a:xfrm>
            <a:off x="457200" y="274638"/>
            <a:ext cx="8229600" cy="99412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4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IQ" sz="4400" cap="all" dirty="0" smtClean="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أولا : الخصائص </a:t>
            </a:r>
            <a:r>
              <a:rPr lang="ar-IQ" sz="44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العامة للأسلوب القرآني</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93423" y="5733256"/>
            <a:ext cx="609600" cy="609600"/>
          </a:xfrm>
          <a:prstGeom prst="rect">
            <a:avLst/>
          </a:prstGeom>
        </p:spPr>
      </p:pic>
    </p:spTree>
    <p:extLst>
      <p:ext uri="{BB962C8B-B14F-4D97-AF65-F5344CB8AC3E}">
        <p14:creationId xmlns:p14="http://schemas.microsoft.com/office/powerpoint/2010/main" val="3234973318"/>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45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9891"/>
            <a:ext cx="8604572" cy="6740307"/>
          </a:xfrm>
          <a:prstGeom prst="rect">
            <a:avLst/>
          </a:prstGeom>
        </p:spPr>
        <p:txBody>
          <a:bodyPr wrap="square">
            <a:spAutoFit/>
          </a:bodyPr>
          <a:lstStyle/>
          <a:p>
            <a:pPr algn="just">
              <a:lnSpc>
                <a:spcPct val="150000"/>
              </a:lnSpc>
            </a:pPr>
            <a:r>
              <a:rPr lang="ar-IQ" sz="2400" dirty="0">
                <a:solidFill>
                  <a:schemeClr val="accent5"/>
                </a:solidFill>
              </a:rPr>
              <a:t> </a:t>
            </a:r>
            <a:r>
              <a:rPr lang="ar-IQ" sz="2400" b="1" dirty="0">
                <a:solidFill>
                  <a:schemeClr val="accent5"/>
                </a:solidFill>
              </a:rPr>
              <a:t>ب-</a:t>
            </a:r>
            <a:r>
              <a:rPr lang="ar-IQ" sz="2400" dirty="0">
                <a:solidFill>
                  <a:schemeClr val="accent5"/>
                </a:solidFill>
              </a:rPr>
              <a:t> </a:t>
            </a:r>
            <a:r>
              <a:rPr lang="ar-IQ" sz="2400" b="1" dirty="0">
                <a:solidFill>
                  <a:schemeClr val="accent4"/>
                </a:solidFill>
              </a:rPr>
              <a:t>إن الأسلوب القرآني يمتاز باتساق عباراته وبلاغتها وبديع نظمه على كثرة سوره وطولها وقصرها، من غير أن تختل إذ يظلُّ جاريًا على نسق واحد من السموِّ في جمال اللفظ، وعمق المعنى ودقَّة الصياغة وروعة التعبير، على الرغم من تنقُّله بين موضوعات مختلفة من التشريع والقصص والمواعظ والحِجج والوعد والوعيد، بخلاف كلام العرب فقد يبدع أحدهم في بعض قوله ويخفق في آخر، بل قد يناقض نفسه، أما القرآن فهو كما وصفه الله: {وَلَوْ كَانَ مِنْ عِندِ غَيْرِ اللهِ لَوَجَدُواْ فِيهِ اخْتِلاَفاً كَثِيرًا}.وتلك حقيقة القرآن والمزية فيه </a:t>
            </a:r>
            <a:r>
              <a:rPr lang="ar-IQ" sz="2400" b="1" dirty="0" smtClean="0">
                <a:solidFill>
                  <a:schemeClr val="accent4"/>
                </a:solidFill>
              </a:rPr>
              <a:t>.</a:t>
            </a:r>
          </a:p>
          <a:p>
            <a:pPr algn="just">
              <a:lnSpc>
                <a:spcPct val="150000"/>
              </a:lnSpc>
            </a:pPr>
            <a:r>
              <a:rPr lang="ar-IQ" sz="2400" b="1" dirty="0">
                <a:solidFill>
                  <a:schemeClr val="accent5"/>
                </a:solidFill>
              </a:rPr>
              <a:t>ج-</a:t>
            </a:r>
            <a:r>
              <a:rPr lang="ar-IQ" sz="2400" b="1" dirty="0">
                <a:solidFill>
                  <a:schemeClr val="accent4"/>
                </a:solidFill>
              </a:rPr>
              <a:t> من خصائص الأسلوب القرآني أن معانيه مصاغة بشكل يصلح أن يخاطَب بها الناس كلهم على اختلاف مداركهم وثقافتهم، وعلى تباعد أزمنتهم وبلدانهم، ومع تطوُّر علومهم واكتشافاتهم، بحيث تؤدي الغرض الذي سيقت من أجله فيتأثر كل سامع لها ويفهم منها مقصدها على اختلاف ثقافة السامعين وعقولهم.</a:t>
            </a:r>
          </a:p>
          <a:p>
            <a:pPr algn="just">
              <a:lnSpc>
                <a:spcPct val="150000"/>
              </a:lnSpc>
            </a:pPr>
            <a:endParaRPr lang="ar-IQ" sz="2400" b="1" dirty="0">
              <a:solidFill>
                <a:schemeClr val="accent4"/>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16214" y="3429000"/>
            <a:ext cx="609600" cy="609600"/>
          </a:xfrm>
          <a:prstGeom prst="rect">
            <a:avLst/>
          </a:prstGeom>
        </p:spPr>
      </p:pic>
    </p:spTree>
    <p:extLst>
      <p:ext uri="{BB962C8B-B14F-4D97-AF65-F5344CB8AC3E}">
        <p14:creationId xmlns:p14="http://schemas.microsoft.com/office/powerpoint/2010/main" val="3110808975"/>
      </p:ext>
    </p:extLst>
  </p:cSld>
  <p:clrMapOvr>
    <a:masterClrMapping/>
  </p:clrMapOvr>
  <mc:AlternateContent xmlns:mc="http://schemas.openxmlformats.org/markup-compatibility/2006" xmlns:p14="http://schemas.microsoft.com/office/powerpoint/2010/main">
    <mc:Choice Requires="p14">
      <p:transition spd="slow" p14:dur="2000" advTm="1418"/>
    </mc:Choice>
    <mc:Fallback xmlns="">
      <p:transition spd="slow" advTm="141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5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208912" cy="9417963"/>
          </a:xfrm>
          <a:prstGeom prst="rect">
            <a:avLst/>
          </a:prstGeom>
        </p:spPr>
        <p:txBody>
          <a:bodyPr wrap="square">
            <a:spAutoFit/>
          </a:bodyPr>
          <a:lstStyle/>
          <a:p>
            <a:r>
              <a:rPr lang="ar-IQ" sz="2800" b="1" dirty="0" smtClean="0">
                <a:solidFill>
                  <a:schemeClr val="accent5"/>
                </a:solidFill>
              </a:rPr>
              <a:t>د- </a:t>
            </a:r>
            <a:r>
              <a:rPr lang="ar-IQ" sz="2800" b="1" dirty="0" smtClean="0">
                <a:solidFill>
                  <a:schemeClr val="accent4"/>
                </a:solidFill>
              </a:rPr>
              <a:t>الناظر </a:t>
            </a:r>
            <a:r>
              <a:rPr lang="ar-IQ" sz="2800" b="1" dirty="0">
                <a:solidFill>
                  <a:schemeClr val="accent4"/>
                </a:solidFill>
              </a:rPr>
              <a:t>في القرآن يجد فيه القصص والمواعظ والاحتجاج والحكم والأحكام والوعد والوعيد والتبشير والتخويف ومع ذلك فهو غاية في الفصاحة وبديع النظم بخلاف كلام البشر من نثر أو شعر، فقد يجيد أحد الشعراء في المدح دون الهجاء أو التأبين دون التقريظ أو الوصف دون الغزل، أو عكس ذلك، لكنك لا ترى شاعراً ولا ناثراً يجيد كل ما سبق من الأساليب بنفس القوة. ولذلك ضرب العرب المثل </a:t>
            </a:r>
            <a:r>
              <a:rPr lang="ar-IQ" sz="2800" b="1" dirty="0" err="1">
                <a:solidFill>
                  <a:schemeClr val="accent4"/>
                </a:solidFill>
              </a:rPr>
              <a:t>بإمرىء</a:t>
            </a:r>
            <a:r>
              <a:rPr lang="ar-IQ" sz="2800" b="1" dirty="0">
                <a:solidFill>
                  <a:schemeClr val="accent4"/>
                </a:solidFill>
              </a:rPr>
              <a:t> القيس إذا ركب والنابغة إذا رهب وزهير إذا رغب.</a:t>
            </a:r>
          </a:p>
          <a:p>
            <a:endParaRPr lang="ar-IQ" sz="2800" b="1" dirty="0">
              <a:solidFill>
                <a:schemeClr val="accent5"/>
              </a:solidFill>
            </a:endParaRPr>
          </a:p>
          <a:p>
            <a:r>
              <a:rPr lang="ar-IQ" sz="2800" b="1" dirty="0" smtClean="0">
                <a:solidFill>
                  <a:schemeClr val="accent5"/>
                </a:solidFill>
              </a:rPr>
              <a:t>هـ - </a:t>
            </a:r>
            <a:r>
              <a:rPr lang="ar-IQ" sz="2800" b="1" dirty="0">
                <a:solidFill>
                  <a:schemeClr val="accent4"/>
                </a:solidFill>
              </a:rPr>
              <a:t>ومن خصائص الأسلوب القرآني تميّزه بظاهرة التكرار الذي ينطوي على معانٍ بلاغية كالتهويل، والإنذار، والتجسيم والتصوير، ومن أمثلته في القرآن الكريم قوله تعالى: {الْحَاقَّةُ * مَا الْحَاقَّةُ * وَمَا أَدْرَاكَ مَا الْحَاقَّةُ} [الحاقة: 1-3]، وقوله تعالى: {سَأُصْلِيهِ سَقَرَ * وَمَا أَدْرَاكَ مَا سَقَرُ} [المدثر: 26، 27]. وسنفصل الحديث عن </a:t>
            </a:r>
            <a:r>
              <a:rPr lang="ar-IQ" sz="2800" b="1" dirty="0" err="1">
                <a:solidFill>
                  <a:schemeClr val="accent4"/>
                </a:solidFill>
              </a:rPr>
              <a:t>اغراضه</a:t>
            </a:r>
            <a:r>
              <a:rPr lang="ar-IQ" sz="2800" b="1" dirty="0">
                <a:solidFill>
                  <a:schemeClr val="accent4"/>
                </a:solidFill>
              </a:rPr>
              <a:t> لاحقا.</a:t>
            </a:r>
          </a:p>
          <a:p>
            <a:endParaRPr lang="ar-IQ" sz="2800" b="1" dirty="0">
              <a:solidFill>
                <a:schemeClr val="accent4"/>
              </a:solidFill>
            </a:endParaRPr>
          </a:p>
          <a:p>
            <a:endParaRPr lang="ar-IQ" sz="2800" b="1" dirty="0" smtClean="0"/>
          </a:p>
          <a:p>
            <a:endParaRPr lang="ar-IQ" sz="2800" b="1" dirty="0"/>
          </a:p>
          <a:p>
            <a:endParaRPr lang="ar-IQ" sz="2800" b="1" dirty="0" smtClean="0"/>
          </a:p>
          <a:p>
            <a:endParaRPr lang="ar-IQ" sz="2800" b="1" dirty="0"/>
          </a:p>
          <a:p>
            <a:endParaRPr lang="ar-IQ" sz="2800" b="1" dirty="0" smtClean="0"/>
          </a:p>
          <a:p>
            <a:endParaRPr lang="ar-IQ" sz="2800" b="1" dirty="0"/>
          </a:p>
          <a:p>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43808" y="3124200"/>
            <a:ext cx="609600" cy="609600"/>
          </a:xfrm>
          <a:prstGeom prst="rect">
            <a:avLst/>
          </a:prstGeom>
        </p:spPr>
      </p:pic>
    </p:spTree>
    <p:extLst>
      <p:ext uri="{BB962C8B-B14F-4D97-AF65-F5344CB8AC3E}">
        <p14:creationId xmlns:p14="http://schemas.microsoft.com/office/powerpoint/2010/main" val="2187645301"/>
      </p:ext>
    </p:extLst>
  </p:cSld>
  <p:clrMapOvr>
    <a:masterClrMapping/>
  </p:clrMapOvr>
  <mc:AlternateContent xmlns:mc="http://schemas.openxmlformats.org/markup-compatibility/2006" xmlns:p14="http://schemas.microsoft.com/office/powerpoint/2010/main">
    <mc:Choice Requires="p14">
      <p:transition spd="slow" p14:dur="2000" advTm="1145"/>
    </mc:Choice>
    <mc:Fallback xmlns="">
      <p:transition spd="slow" advTm="11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7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908720"/>
            <a:ext cx="8229600" cy="5098571"/>
          </a:xfrm>
        </p:spPr>
        <p:txBody>
          <a:bodyPr>
            <a:normAutofit fontScale="70000" lnSpcReduction="20000"/>
          </a:bodyPr>
          <a:lstStyle/>
          <a:p>
            <a:pPr marL="109728" indent="0" algn="just">
              <a:lnSpc>
                <a:spcPct val="150000"/>
              </a:lnSpc>
              <a:buNone/>
            </a:pPr>
            <a:r>
              <a:rPr lang="ar-IQ" sz="3200" b="1" dirty="0" smtClean="0">
                <a:solidFill>
                  <a:srgbClr val="002060"/>
                </a:solidFill>
              </a:rPr>
              <a:t>    </a:t>
            </a:r>
            <a:r>
              <a:rPr lang="ar-IQ" sz="3200" b="1" dirty="0">
                <a:solidFill>
                  <a:srgbClr val="002060"/>
                </a:solidFill>
              </a:rPr>
              <a:t>من أهمِّ مزاياها وخصائصها جمال وقعها في السمع، واتِّساقها الكامل مع المعنى، واتِّساع دلالتها لما لا تتَّسع له عادةً دلالات الكلمات الأخرى من المعاني والمدلولات.</a:t>
            </a:r>
          </a:p>
          <a:p>
            <a:pPr marL="109728" indent="0" algn="just">
              <a:lnSpc>
                <a:spcPct val="150000"/>
              </a:lnSpc>
              <a:buNone/>
            </a:pPr>
            <a:r>
              <a:rPr lang="ar-IQ" sz="3200" b="1" dirty="0">
                <a:solidFill>
                  <a:srgbClr val="002060"/>
                </a:solidFill>
              </a:rPr>
              <a:t>وقد نجد في تعابير بعض الأدباء والبلغاء كلمات تتَّصف ببعض هذه المزايا والخصائص، أمَّا أن تجتمع كلها معًا وبصورة مطَّرِدَة لا تتخلَّف أو تشذُّ فذلك ممَّا لم يتوافر إلاَّ في القرآن الكريم، وإليك هذا المثال القرآني الذي يوضح هذه الظاهرة ويجليها:</a:t>
            </a:r>
          </a:p>
          <a:p>
            <a:pPr marL="109728" indent="0" algn="just">
              <a:lnSpc>
                <a:spcPct val="150000"/>
              </a:lnSpc>
              <a:buNone/>
            </a:pPr>
            <a:r>
              <a:rPr lang="ar-IQ" sz="3200" b="1" dirty="0">
                <a:solidFill>
                  <a:srgbClr val="002060"/>
                </a:solidFill>
              </a:rPr>
              <a:t>يقول تعالى في وصف كلٍّ من الليل والصبح: {وَاللَّيْلِ إِذَا عَسْعَسَ * وَالصُّبْحِ إِذَا تَنَفَّسَ} [التكوير: 17، 18]، ففي هاتين الكلمتين: "عَسْعَسَ"، </a:t>
            </a:r>
            <a:r>
              <a:rPr lang="ar-IQ" sz="3200" b="1" dirty="0" err="1">
                <a:solidFill>
                  <a:srgbClr val="002060"/>
                </a:solidFill>
              </a:rPr>
              <a:t>و"تَنَفَّسَ</a:t>
            </a:r>
            <a:r>
              <a:rPr lang="ar-IQ" sz="3200" b="1" dirty="0">
                <a:solidFill>
                  <a:srgbClr val="002060"/>
                </a:solidFill>
              </a:rPr>
              <a:t>" تشعر أنهما تبعثان في خيالك صورة المعنى محسوسًا مجسَّمًا دون حاجة للرجوع إلى قواميس اللغة؟! وهل في مقدورك أنْ تُصَوِّر إقبال الليل وتمدُّده في الآفاق المترامية بكلمة أدقَّ وأدلَّ من "عَسْعَسَ"؟! وهل تستطيع أن تُصَوِّر انفلات الضحى من مخبأ الليل وسجنه بكلمة أروع من "تَنَفَّسَ" </a:t>
            </a:r>
          </a:p>
          <a:p>
            <a:pPr marL="109728" indent="0" algn="just">
              <a:lnSpc>
                <a:spcPct val="150000"/>
              </a:lnSpc>
              <a:buNone/>
            </a:pPr>
            <a:endParaRPr lang="ar-IQ" sz="3200" b="1" i="1" u="sng" dirty="0">
              <a:solidFill>
                <a:srgbClr val="7030A0"/>
              </a:solidFill>
            </a:endParaRPr>
          </a:p>
        </p:txBody>
      </p:sp>
      <p:sp>
        <p:nvSpPr>
          <p:cNvPr id="3" name="عنوان 2"/>
          <p:cNvSpPr>
            <a:spLocks noGrp="1"/>
          </p:cNvSpPr>
          <p:nvPr>
            <p:ph type="title"/>
          </p:nvPr>
        </p:nvSpPr>
        <p:spPr>
          <a:xfrm>
            <a:off x="457200" y="116632"/>
            <a:ext cx="8229600" cy="100811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ثانيًا الخصائص المتعلِّقة بجمال المفرَدَة القرآنيَّة</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98223" y="5805264"/>
            <a:ext cx="609600" cy="609600"/>
          </a:xfrm>
          <a:prstGeom prst="rect">
            <a:avLst/>
          </a:prstGeom>
        </p:spPr>
      </p:pic>
    </p:spTree>
    <p:extLst>
      <p:ext uri="{BB962C8B-B14F-4D97-AF65-F5344CB8AC3E}">
        <p14:creationId xmlns:p14="http://schemas.microsoft.com/office/powerpoint/2010/main" val="1158097449"/>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4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9790" y="0"/>
            <a:ext cx="8046364" cy="5262979"/>
          </a:xfrm>
          <a:prstGeom prst="rect">
            <a:avLst/>
          </a:prstGeom>
        </p:spPr>
        <p:txBody>
          <a:bodyPr wrap="square">
            <a:spAutoFit/>
          </a:bodyPr>
          <a:lstStyle/>
          <a:p>
            <a:pPr>
              <a:lnSpc>
                <a:spcPct val="150000"/>
              </a:lnSpc>
            </a:pPr>
            <a:r>
              <a:rPr lang="ar-IQ" sz="3200" b="1" dirty="0">
                <a:solidFill>
                  <a:schemeClr val="accent2"/>
                </a:solidFill>
              </a:rPr>
              <a:t>ولا أعني بذلك الكلمة القرآنية المفردة، وإنما مكانة الكلمة في النظم القرآني المعجز لأن قيمة المفردات ليست ذاتية وإنما تعود قيمتها إلى مكانها من النظم المعجز الأخاذ، ومعلوم أن التحدي لم يحصل بالكلمة بل أقل ما حصل بسورة. </a:t>
            </a:r>
            <a:r>
              <a:rPr lang="ar-IQ" sz="3200" b="1" u="sng" dirty="0" smtClean="0">
                <a:solidFill>
                  <a:schemeClr val="accent2"/>
                </a:solidFill>
              </a:rPr>
              <a:t>ويظهر الإِعجاز اللغوي في الكلمة القرآنية من عدة وجوه هي :</a:t>
            </a:r>
          </a:p>
          <a:p>
            <a:pPr>
              <a:lnSpc>
                <a:spcPct val="150000"/>
              </a:lnSpc>
            </a:pPr>
            <a:endParaRPr lang="ar-IQ" sz="3200" b="1" dirty="0">
              <a:solidFill>
                <a:schemeClr val="accent2"/>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172" y="5262979"/>
            <a:ext cx="609600" cy="609600"/>
          </a:xfrm>
          <a:prstGeom prst="rect">
            <a:avLst/>
          </a:prstGeom>
        </p:spPr>
      </p:pic>
    </p:spTree>
    <p:extLst>
      <p:ext uri="{BB962C8B-B14F-4D97-AF65-F5344CB8AC3E}">
        <p14:creationId xmlns:p14="http://schemas.microsoft.com/office/powerpoint/2010/main" val="3723969320"/>
      </p:ext>
    </p:extLst>
  </p:cSld>
  <p:clrMapOvr>
    <a:masterClrMapping/>
  </p:clrMapOvr>
  <mc:AlternateContent xmlns:mc="http://schemas.openxmlformats.org/markup-compatibility/2006" xmlns:p14="http://schemas.microsoft.com/office/powerpoint/2010/main">
    <mc:Choice Requires="p14">
      <p:transition spd="slow" p14:dur="2000" advTm="835"/>
    </mc:Choice>
    <mc:Fallback xmlns="">
      <p:transition spd="slow" advTm="83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6001643"/>
          </a:xfrm>
          <a:prstGeom prst="rect">
            <a:avLst/>
          </a:prstGeom>
        </p:spPr>
        <p:txBody>
          <a:bodyPr wrap="square">
            <a:spAutoFit/>
          </a:bodyPr>
          <a:lstStyle/>
          <a:p>
            <a:pPr algn="just">
              <a:lnSpc>
                <a:spcPct val="150000"/>
              </a:lnSpc>
            </a:pPr>
            <a:r>
              <a:rPr lang="ar-IQ" sz="3200" b="1" u="sng" dirty="0" smtClean="0">
                <a:solidFill>
                  <a:schemeClr val="accent2"/>
                </a:solidFill>
              </a:rPr>
              <a:t>الأول</a:t>
            </a:r>
            <a:r>
              <a:rPr lang="ar-IQ" sz="3200" b="1" u="sng" dirty="0">
                <a:solidFill>
                  <a:schemeClr val="accent2"/>
                </a:solidFill>
              </a:rPr>
              <a:t>: </a:t>
            </a:r>
            <a:r>
              <a:rPr lang="ar-IQ" sz="3200" b="1" dirty="0"/>
              <a:t>الكلمة في القرآن مسوقة في موقعها المناسب لتؤدي المعنى المراد وتتلاءم من الناحية اللفظية والمعنوية مع ما قبلها وما بعدها خذ مثالاً لذلك قوله تعالى: {وَالْفَجْرِ * وَلَيَالٍ عَشْرٍ * وَالشَّفْعِ وَالْوَتْرِ * </a:t>
            </a:r>
            <a:r>
              <a:rPr lang="ar-IQ" sz="3200" b="1" dirty="0" err="1"/>
              <a:t>وَالَّيْلِ</a:t>
            </a:r>
            <a:r>
              <a:rPr lang="ar-IQ" sz="3200" b="1" dirty="0"/>
              <a:t> إِذَا يَسْرِ * هَلْ فِي ذَلِكَ قَسَمٌ لِّذِى حِجْرٍ} ، فلو استبدلت كلمة الفجر بكلمة الصبح أو كلمة الوتر بكلمة الفرد أو كلمة الحجر بكلمة العقل لاختل حسن نظم الكلمات.</a:t>
            </a:r>
          </a:p>
          <a:p>
            <a:pPr algn="just">
              <a:lnSpc>
                <a:spcPct val="150000"/>
              </a:lnSpc>
            </a:pPr>
            <a:r>
              <a:rPr lang="ar-IQ" sz="3200" b="1" dirty="0"/>
              <a:t>وتأمل أيضاً كلمة يسر تجد أن الياء حُذفت منها للانسجام مع كلمة الفجر، عشر، الوتر، الحجر.</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15816" y="5589240"/>
            <a:ext cx="609600" cy="609600"/>
          </a:xfrm>
          <a:prstGeom prst="rect">
            <a:avLst/>
          </a:prstGeom>
        </p:spPr>
      </p:pic>
    </p:spTree>
    <p:extLst>
      <p:ext uri="{BB962C8B-B14F-4D97-AF65-F5344CB8AC3E}">
        <p14:creationId xmlns:p14="http://schemas.microsoft.com/office/powerpoint/2010/main" val="2478415968"/>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9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771</TotalTime>
  <Words>1117</Words>
  <Application>Microsoft Office PowerPoint</Application>
  <PresentationFormat>عرض على الشاشة (3:4)‏</PresentationFormat>
  <Paragraphs>40</Paragraphs>
  <Slides>11</Slides>
  <Notes>0</Notes>
  <HiddenSlides>0</HiddenSlides>
  <MMClips>11</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ملتقى</vt:lpstr>
      <vt:lpstr>الإِعجاز البياني في القرآن</vt:lpstr>
      <vt:lpstr>الإعجاز البياني </vt:lpstr>
      <vt:lpstr>عرض تقديمي في PowerPoint</vt:lpstr>
      <vt:lpstr> أولا : الخصائص العامة للأسلوب القرآني</vt:lpstr>
      <vt:lpstr>عرض تقديمي في PowerPoint</vt:lpstr>
      <vt:lpstr>عرض تقديمي في PowerPoint</vt:lpstr>
      <vt:lpstr>   ثانيًا الخصائص المتعلِّقة بجمال المفرَدَة القرآنيَّة   </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Maher</cp:lastModifiedBy>
  <cp:revision>58</cp:revision>
  <dcterms:created xsi:type="dcterms:W3CDTF">2018-05-31T06:11:01Z</dcterms:created>
  <dcterms:modified xsi:type="dcterms:W3CDTF">2020-03-31T07:56:29Z</dcterms:modified>
</cp:coreProperties>
</file>