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84" r:id="rId4"/>
    <p:sldId id="258" r:id="rId5"/>
    <p:sldId id="260" r:id="rId6"/>
    <p:sldId id="261" r:id="rId7"/>
    <p:sldId id="259" r:id="rId8"/>
    <p:sldId id="264" r:id="rId9"/>
    <p:sldId id="265" r:id="rId10"/>
    <p:sldId id="282" r:id="rId11"/>
    <p:sldId id="283"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varScale="1">
        <p:scale>
          <a:sx n="74" d="100"/>
          <a:sy n="74" d="100"/>
        </p:scale>
        <p:origin x="-18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BC785460-0B29-41A4-8E37-CAD87AB9626C}" type="datetimeFigureOut">
              <a:rPr lang="ar-IQ" smtClean="0"/>
              <a:t>07/08/1441</a:t>
            </a:fld>
            <a:endParaRPr lang="ar-IQ" dirty="0"/>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dirty="0"/>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A79C50E7-6B1E-4891-AB5E-3A2C79323788}" type="slidenum">
              <a:rPr lang="ar-IQ" smtClean="0"/>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8" name="عنصر نائب للتذييل 7"/>
          <p:cNvSpPr>
            <a:spLocks noGrp="1"/>
          </p:cNvSpPr>
          <p:nvPr>
            <p:ph type="ftr" sz="quarter" idx="11"/>
          </p:nvPr>
        </p:nvSpPr>
        <p:spPr/>
        <p:txBody>
          <a:bodyPr/>
          <a:lstStyle>
            <a:extLst/>
          </a:lstStyle>
          <a:p>
            <a:endParaRPr lang="ar-IQ" dirty="0"/>
          </a:p>
        </p:txBody>
      </p:sp>
      <p:sp>
        <p:nvSpPr>
          <p:cNvPr id="9" name="عنصر نائب لرقم الشريحة 8"/>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4" name="عنصر نائب للتذييل 3"/>
          <p:cNvSpPr>
            <a:spLocks noGrp="1"/>
          </p:cNvSpPr>
          <p:nvPr>
            <p:ph type="ftr" sz="quarter" idx="11"/>
          </p:nvPr>
        </p:nvSpPr>
        <p:spPr/>
        <p:txBody>
          <a:bodyPr/>
          <a:lstStyle>
            <a:extLst/>
          </a:lstStyle>
          <a:p>
            <a:endParaRPr lang="ar-IQ" dirty="0"/>
          </a:p>
        </p:txBody>
      </p:sp>
      <p:sp>
        <p:nvSpPr>
          <p:cNvPr id="5" name="عنصر نائب لرقم الشريحة 4"/>
          <p:cNvSpPr>
            <a:spLocks noGrp="1"/>
          </p:cNvSpPr>
          <p:nvPr>
            <p:ph type="sldNum" sz="quarter" idx="12"/>
          </p:nvPr>
        </p:nvSpPr>
        <p:spPr/>
        <p:txBody>
          <a:bodyPr/>
          <a:lstStyle>
            <a:extLst/>
          </a:lstStyle>
          <a:p>
            <a:fld id="{A79C50E7-6B1E-4891-AB5E-3A2C79323788}" type="slidenum">
              <a:rPr lang="ar-IQ" smtClean="0"/>
              <a:t>‹#›</a:t>
            </a:fld>
            <a:endParaRPr lang="ar-IQ" dirty="0"/>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BC785460-0B29-41A4-8E37-CAD87AB9626C}" type="datetimeFigureOut">
              <a:rPr lang="ar-IQ" smtClean="0"/>
              <a:t>07/08/1441</a:t>
            </a:fld>
            <a:endParaRPr lang="ar-IQ" dirty="0"/>
          </a:p>
        </p:txBody>
      </p:sp>
      <p:sp>
        <p:nvSpPr>
          <p:cNvPr id="3" name="عنصر نائب للتذييل 2"/>
          <p:cNvSpPr>
            <a:spLocks noGrp="1"/>
          </p:cNvSpPr>
          <p:nvPr>
            <p:ph type="ftr" sz="quarter" idx="11"/>
          </p:nvPr>
        </p:nvSpPr>
        <p:spPr/>
        <p:txBody>
          <a:bodyPr/>
          <a:lstStyle>
            <a:extLst/>
          </a:lstStyle>
          <a:p>
            <a:endParaRPr lang="ar-IQ" dirty="0"/>
          </a:p>
        </p:txBody>
      </p:sp>
      <p:sp>
        <p:nvSpPr>
          <p:cNvPr id="4" name="عنصر نائب لرقم الشريحة 3"/>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A79C50E7-6B1E-4891-AB5E-3A2C79323788}"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dirty="0" smtClean="0"/>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BC785460-0B29-41A4-8E37-CAD87AB9626C}" type="datetimeFigureOut">
              <a:rPr lang="ar-IQ" smtClean="0"/>
              <a:t>07/08/1441</a:t>
            </a:fld>
            <a:endParaRPr lang="ar-IQ" dirty="0"/>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dirty="0"/>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A79C50E7-6B1E-4891-AB5E-3A2C79323788}" type="slidenum">
              <a:rPr lang="ar-IQ" smtClean="0"/>
              <a:t>‹#›</a:t>
            </a:fld>
            <a:endParaRPr lang="ar-IQ" dirty="0"/>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C785460-0B29-41A4-8E37-CAD87AB9626C}" type="datetimeFigureOut">
              <a:rPr lang="ar-IQ" smtClean="0"/>
              <a:t>07/08/1441</a:t>
            </a:fld>
            <a:endParaRPr lang="ar-IQ" dirty="0"/>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dirty="0"/>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9C50E7-6B1E-4891-AB5E-3A2C79323788}" type="slidenum">
              <a:rPr lang="ar-IQ" smtClean="0"/>
              <a:t>‹#›</a:t>
            </a:fld>
            <a:endParaRPr lang="ar-IQ"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6"/>
            <a:ext cx="7772400" cy="122413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IQ"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الإِعجاز </a:t>
            </a:r>
            <a:r>
              <a:rPr lang="ar-IQ"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البياني في القرآن</a:t>
            </a:r>
          </a:p>
        </p:txBody>
      </p:sp>
      <p:sp>
        <p:nvSpPr>
          <p:cNvPr id="3" name="عنوان فرعي 2"/>
          <p:cNvSpPr>
            <a:spLocks noGrp="1"/>
          </p:cNvSpPr>
          <p:nvPr>
            <p:ph type="subTitle" idx="1"/>
          </p:nvPr>
        </p:nvSpPr>
        <p:spPr>
          <a:xfrm>
            <a:off x="685800" y="1700808"/>
            <a:ext cx="7772400" cy="3312368"/>
          </a:xfrm>
          <a:ln>
            <a:solidFill>
              <a:srgbClr val="00B050"/>
            </a:solidFill>
          </a:ln>
        </p:spPr>
        <p:style>
          <a:lnRef idx="1">
            <a:schemeClr val="accent4"/>
          </a:lnRef>
          <a:fillRef idx="2">
            <a:schemeClr val="accent4"/>
          </a:fillRef>
          <a:effectRef idx="1">
            <a:schemeClr val="accent4"/>
          </a:effectRef>
          <a:fontRef idx="minor">
            <a:schemeClr val="dk1"/>
          </a:fontRef>
        </p:style>
        <p:txBody>
          <a:bodyPr/>
          <a:lstStyle/>
          <a:p>
            <a:pPr algn="ctr">
              <a:lnSpc>
                <a:spcPct val="150000"/>
              </a:lnSpc>
            </a:pPr>
            <a:r>
              <a:rPr lang="ar-IQ" b="1" dirty="0" smtClean="0">
                <a:solidFill>
                  <a:srgbClr val="0070C0"/>
                </a:solidFill>
              </a:rPr>
              <a:t>محاضرة مقدمة لطلبة المرحلة الرابعة – قسم علوم القرآن</a:t>
            </a:r>
          </a:p>
          <a:p>
            <a:pPr algn="ctr">
              <a:lnSpc>
                <a:spcPct val="150000"/>
              </a:lnSpc>
            </a:pPr>
            <a:r>
              <a:rPr lang="ar-IQ" b="1" dirty="0" smtClean="0">
                <a:solidFill>
                  <a:srgbClr val="0070C0"/>
                </a:solidFill>
              </a:rPr>
              <a:t>(المحاضرة  الثانية )</a:t>
            </a:r>
          </a:p>
          <a:p>
            <a:pPr algn="ctr">
              <a:lnSpc>
                <a:spcPct val="150000"/>
              </a:lnSpc>
            </a:pPr>
            <a:r>
              <a:rPr lang="ar-IQ" b="1" dirty="0" smtClean="0">
                <a:solidFill>
                  <a:srgbClr val="0070C0"/>
                </a:solidFill>
              </a:rPr>
              <a:t>كلية التربية للبنات – جامعة بغداد </a:t>
            </a:r>
          </a:p>
          <a:p>
            <a:pPr algn="ctr">
              <a:lnSpc>
                <a:spcPct val="150000"/>
              </a:lnSpc>
            </a:pPr>
            <a:r>
              <a:rPr lang="ar-IQ"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إعداد  أ. م. د. بان حميد فرحان </a:t>
            </a:r>
            <a:endParaRPr lang="ar-IQ"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445224"/>
            <a:ext cx="609600" cy="609600"/>
          </a:xfrm>
          <a:prstGeom prst="rect">
            <a:avLst/>
          </a:prstGeom>
        </p:spPr>
      </p:pic>
    </p:spTree>
    <p:extLst>
      <p:ext uri="{BB962C8B-B14F-4D97-AF65-F5344CB8AC3E}">
        <p14:creationId xmlns:p14="http://schemas.microsoft.com/office/powerpoint/2010/main" val="1438542038"/>
      </p:ext>
    </p:extLst>
  </p:cSld>
  <p:clrMapOvr>
    <a:masterClrMapping/>
  </p:clrMapOvr>
  <mc:AlternateContent xmlns:mc="http://schemas.openxmlformats.org/markup-compatibility/2006" xmlns:p14="http://schemas.microsoft.com/office/powerpoint/2010/main">
    <mc:Choice Requires="p14">
      <p:transition spd="slow" p14:dur="2000" advTm="28182"/>
    </mc:Choice>
    <mc:Fallback xmlns="">
      <p:transition spd="slow" advTm="2818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171737"/>
          </a:xfrm>
          <a:prstGeom prst="rect">
            <a:avLst/>
          </a:prstGeom>
        </p:spPr>
        <p:txBody>
          <a:bodyPr wrap="square">
            <a:spAutoFit/>
          </a:bodyPr>
          <a:lstStyle/>
          <a:p>
            <a:pPr algn="just">
              <a:lnSpc>
                <a:spcPct val="150000"/>
              </a:lnSpc>
            </a:pPr>
            <a:r>
              <a:rPr lang="ar-IQ" sz="3200" b="1" dirty="0" smtClean="0">
                <a:solidFill>
                  <a:schemeClr val="bg2">
                    <a:lumMod val="50000"/>
                  </a:schemeClr>
                </a:solidFill>
              </a:rPr>
              <a:t>وأما </a:t>
            </a:r>
            <a:r>
              <a:rPr lang="ar-IQ" sz="3200" b="1" dirty="0">
                <a:solidFill>
                  <a:schemeClr val="bg2">
                    <a:lumMod val="50000"/>
                  </a:schemeClr>
                </a:solidFill>
              </a:rPr>
              <a:t>تصوير الانفعالات الوجدانية فهو في غاية الروعة، فالغضب والروع والبشرى انفعالات وجدانية تصبح في التعبير القرآني كأنها حية متحركة، فالغضب يسكت كما في قوله تعالى</a:t>
            </a:r>
            <a:r>
              <a:rPr lang="ar-IQ" sz="3200" b="1" u="sng" dirty="0">
                <a:solidFill>
                  <a:schemeClr val="accent2"/>
                </a:solidFill>
              </a:rPr>
              <a:t>: </a:t>
            </a:r>
            <a:r>
              <a:rPr lang="ar-IQ" sz="3200" b="1" dirty="0">
                <a:solidFill>
                  <a:schemeClr val="accent2"/>
                </a:solidFill>
              </a:rPr>
              <a:t>{وَلَمَّا سَكَتَ عَن مُّوسَى الْغَضَبُ أَخَذَ الأَلْوَاحَ}. </a:t>
            </a:r>
            <a:r>
              <a:rPr lang="ar-IQ" sz="3200" b="1" dirty="0">
                <a:solidFill>
                  <a:schemeClr val="bg2">
                    <a:lumMod val="50000"/>
                  </a:schemeClr>
                </a:solidFill>
              </a:rPr>
              <a:t>والروع يذهب ويزول، والبشرى تجيء كما في قوله تعالى:</a:t>
            </a:r>
            <a:r>
              <a:rPr lang="ar-IQ" sz="3200" b="1" dirty="0">
                <a:solidFill>
                  <a:schemeClr val="accent2"/>
                </a:solidFill>
              </a:rPr>
              <a:t> {فَلَمَّا ذَهَبَ عَنْ إِبْرَاهِيمَ الرَّوْعُ  َوجاءَتْهُ الْبُشْرَى يُجَادِلُنَا فِي قَوْمِ لُوطٍ}.</a:t>
            </a:r>
          </a:p>
          <a:p>
            <a:pPr algn="just">
              <a:lnSpc>
                <a:spcPct val="150000"/>
              </a:lnSpc>
            </a:pPr>
            <a:r>
              <a:rPr lang="ar-IQ" sz="3200" b="1" dirty="0">
                <a:solidFill>
                  <a:schemeClr val="accent2"/>
                </a:solidFill>
              </a:rPr>
              <a:t>     </a:t>
            </a:r>
            <a:endParaRPr lang="ar-IQ" sz="3200" b="1" dirty="0">
              <a:solidFill>
                <a:schemeClr val="accent6">
                  <a:lumMod val="75000"/>
                </a:schemeClr>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72000" y="5415617"/>
            <a:ext cx="609600" cy="609600"/>
          </a:xfrm>
          <a:prstGeom prst="rect">
            <a:avLst/>
          </a:prstGeom>
        </p:spPr>
      </p:pic>
    </p:spTree>
    <p:extLst>
      <p:ext uri="{BB962C8B-B14F-4D97-AF65-F5344CB8AC3E}">
        <p14:creationId xmlns:p14="http://schemas.microsoft.com/office/powerpoint/2010/main" val="2040487734"/>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5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262979"/>
          </a:xfrm>
          <a:prstGeom prst="rect">
            <a:avLst/>
          </a:prstGeom>
        </p:spPr>
        <p:txBody>
          <a:bodyPr wrap="square">
            <a:spAutoFit/>
          </a:bodyPr>
          <a:lstStyle/>
          <a:p>
            <a:pPr algn="just">
              <a:lnSpc>
                <a:spcPct val="150000"/>
              </a:lnSpc>
            </a:pPr>
            <a:r>
              <a:rPr lang="ar-IQ" sz="2800" b="1" dirty="0">
                <a:solidFill>
                  <a:schemeClr val="accent2"/>
                </a:solidFill>
              </a:rPr>
              <a:t>إلى غير ذلك من أساليب التصوير المتبعة في التعبير القرآني. وطريقة التصوير التي يتبعها القرآن الكريم في التعبير لها فائدة عظيمة في وصول المعاني إلى النفس بشتى الوسائل لأن المعاني إذا عرضت في صورتها التجريدية خاطبت الذهن فقط، أما إذا عرضت بالأسلوب التصويري فإنها تخاطب الذهن والحس والوجدان وتصل إلى النفس من منافذ </a:t>
            </a:r>
            <a:r>
              <a:rPr lang="ar-IQ" sz="2800" b="1" dirty="0" smtClean="0">
                <a:solidFill>
                  <a:schemeClr val="accent2"/>
                </a:solidFill>
              </a:rPr>
              <a:t>شتى؛  فتخاطب الذهن </a:t>
            </a:r>
            <a:r>
              <a:rPr lang="ar-IQ" sz="2800" b="1" dirty="0">
                <a:solidFill>
                  <a:schemeClr val="accent2"/>
                </a:solidFill>
              </a:rPr>
              <a:t>بالتخييل، </a:t>
            </a:r>
            <a:r>
              <a:rPr lang="ar-IQ" sz="2800" b="1" dirty="0" smtClean="0">
                <a:solidFill>
                  <a:schemeClr val="accent2"/>
                </a:solidFill>
              </a:rPr>
              <a:t>والحس </a:t>
            </a:r>
            <a:r>
              <a:rPr lang="ar-IQ" sz="2800" b="1" dirty="0">
                <a:solidFill>
                  <a:schemeClr val="accent2"/>
                </a:solidFill>
              </a:rPr>
              <a:t>عن طريق الحواس</a:t>
            </a:r>
            <a:r>
              <a:rPr lang="ar-IQ" sz="2800" b="1">
                <a:solidFill>
                  <a:schemeClr val="accent2"/>
                </a:solidFill>
              </a:rPr>
              <a:t>، </a:t>
            </a:r>
            <a:r>
              <a:rPr lang="ar-IQ" sz="2800" b="1" smtClean="0">
                <a:solidFill>
                  <a:schemeClr val="accent2"/>
                </a:solidFill>
              </a:rPr>
              <a:t>و </a:t>
            </a:r>
            <a:r>
              <a:rPr lang="ar-IQ" sz="2800" b="1" dirty="0">
                <a:solidFill>
                  <a:schemeClr val="accent2"/>
                </a:solidFill>
              </a:rPr>
              <a:t>الوجدان المنفعل بالأصداء والأضواء، ويكون الذهن منفذاً واحداً من منافذها الكثيرة إلى النفس لا منفذها المفرد الوحيد.</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419872" y="5231036"/>
            <a:ext cx="609600" cy="609600"/>
          </a:xfrm>
          <a:prstGeom prst="rect">
            <a:avLst/>
          </a:prstGeom>
        </p:spPr>
      </p:pic>
    </p:spTree>
    <p:extLst>
      <p:ext uri="{BB962C8B-B14F-4D97-AF65-F5344CB8AC3E}">
        <p14:creationId xmlns:p14="http://schemas.microsoft.com/office/powerpoint/2010/main" val="4043134566"/>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1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just">
              <a:lnSpc>
                <a:spcPct val="150000"/>
              </a:lnSpc>
            </a:pPr>
            <a:r>
              <a:rPr lang="ar-IQ" dirty="0"/>
              <a:t> </a:t>
            </a:r>
            <a:r>
              <a:rPr lang="ar-IQ" b="1" dirty="0"/>
              <a:t>ونجد ذلك واضحًا في التلاؤم والاتِّساق الكاملين بين كلماتها، وبين حركاتها وسكناتها؛ فالجملة في القرآن تجدها دائمًا مؤلَّفة من كلمات وحروف وأصوات يستريح لتألُّفها السمع والصوت والمنطق، ويتكوَّن من تضامِّها نسق جميل ينطوي على إيقاع رائع، ما كان لِيَتِمَّ لو نقصت من الجملة كلمةٌ أو حرف، أو اختلف ترتيب ما بينها بشكل من الأشكال. </a:t>
            </a:r>
          </a:p>
        </p:txBody>
      </p:sp>
      <p:sp>
        <p:nvSpPr>
          <p:cNvPr id="3" name="عنوان 2"/>
          <p:cNvSpPr>
            <a:spLocks noGrp="1"/>
          </p:cNvSpPr>
          <p:nvPr>
            <p:ph type="title"/>
          </p:nvPr>
        </p:nvSpPr>
        <p:spPr>
          <a:xfrm>
            <a:off x="381315" y="260648"/>
            <a:ext cx="8229600" cy="1143000"/>
          </a:xfrm>
        </p:spPr>
        <p:txBody>
          <a:bodyPr>
            <a:normAutofit fontScale="90000"/>
          </a:bodyPr>
          <a:lstStyle/>
          <a:p>
            <a:pPr algn="ctr"/>
            <a:r>
              <a:rPr lang="ar-IQ" dirty="0"/>
              <a:t> 	ثالثًا: الخصائص المتعلِّقة بالجملة القرآنيَّة </a:t>
            </a:r>
            <a:r>
              <a:rPr lang="ar-IQ" dirty="0" smtClean="0"/>
              <a:t>وصياغتها</a:t>
            </a:r>
            <a:endParaRPr lang="ar-IQ" dirty="0"/>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39952" y="4941168"/>
            <a:ext cx="609600" cy="609600"/>
          </a:xfrm>
          <a:prstGeom prst="rect">
            <a:avLst/>
          </a:prstGeom>
        </p:spPr>
      </p:pic>
    </p:spTree>
    <p:extLst>
      <p:ext uri="{BB962C8B-B14F-4D97-AF65-F5344CB8AC3E}">
        <p14:creationId xmlns:p14="http://schemas.microsoft.com/office/powerpoint/2010/main" val="3033582281"/>
      </p:ext>
    </p:extLst>
  </p:cSld>
  <p:clrMapOvr>
    <a:masterClrMapping/>
  </p:clrMapOvr>
  <mc:AlternateContent xmlns:mc="http://schemas.openxmlformats.org/markup-compatibility/2006" xmlns:p14="http://schemas.microsoft.com/office/powerpoint/2010/main">
    <mc:Choice Requires="p14">
      <p:transition spd="slow" p14:dur="2000" advTm="5722"/>
    </mc:Choice>
    <mc:Fallback xmlns="">
      <p:transition spd="slow" advTm="572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6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93700" y="1052736"/>
            <a:ext cx="8229600" cy="5098571"/>
          </a:xfrm>
        </p:spPr>
        <p:txBody>
          <a:bodyPr>
            <a:normAutofit/>
          </a:bodyPr>
          <a:lstStyle/>
          <a:p>
            <a:pPr marL="109728" indent="0" algn="just">
              <a:lnSpc>
                <a:spcPct val="150000"/>
              </a:lnSpc>
              <a:buNone/>
            </a:pPr>
            <a:r>
              <a:rPr lang="ar-IQ" sz="3200" b="1" dirty="0" smtClean="0">
                <a:solidFill>
                  <a:srgbClr val="002060"/>
                </a:solidFill>
              </a:rPr>
              <a:t> </a:t>
            </a:r>
            <a:endParaRPr lang="ar-IQ" sz="3200" b="1" i="1" u="sng" dirty="0">
              <a:solidFill>
                <a:srgbClr val="7030A0"/>
              </a:solidFill>
            </a:endParaRPr>
          </a:p>
        </p:txBody>
      </p:sp>
      <p:sp>
        <p:nvSpPr>
          <p:cNvPr id="3" name="عنوان 2"/>
          <p:cNvSpPr>
            <a:spLocks noGrp="1"/>
          </p:cNvSpPr>
          <p:nvPr>
            <p:ph type="title"/>
          </p:nvPr>
        </p:nvSpPr>
        <p:spPr>
          <a:xfrm>
            <a:off x="457200" y="692696"/>
            <a:ext cx="8166100" cy="50405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IQ" sz="36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ومظاهر الإِعجاز في الجملة القرآنية كثيرة منها</a:t>
            </a: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مستطيل 3"/>
          <p:cNvSpPr/>
          <p:nvPr/>
        </p:nvSpPr>
        <p:spPr>
          <a:xfrm>
            <a:off x="611560" y="836712"/>
            <a:ext cx="7920880" cy="4832092"/>
          </a:xfrm>
          <a:prstGeom prst="rect">
            <a:avLst/>
          </a:prstGeom>
        </p:spPr>
        <p:txBody>
          <a:bodyPr wrap="square">
            <a:spAutoFit/>
          </a:bodyPr>
          <a:lstStyle/>
          <a:p>
            <a:pPr algn="just"/>
            <a:r>
              <a:rPr lang="ar-IQ" sz="2800" b="1" u="sng" dirty="0">
                <a:solidFill>
                  <a:schemeClr val="accent1">
                    <a:lumMod val="75000"/>
                  </a:schemeClr>
                </a:solidFill>
              </a:rPr>
              <a:t>الأول: </a:t>
            </a:r>
            <a:r>
              <a:rPr lang="ar-IQ" sz="2800" b="1" dirty="0">
                <a:solidFill>
                  <a:schemeClr val="bg2">
                    <a:lumMod val="50000"/>
                  </a:schemeClr>
                </a:solidFill>
              </a:rPr>
              <a:t>أنها مسوقة في موقعها المناسب لتتلاءم مع ما قبلها وما بعدها، وتنبئ عن حسن نظم الكلمات وهي غاية في الإِحكام والترابط. ولهذا كان حفظ القرآن أيسر من حفظ سائر أنواع النثر. مثال ذلك قوله تعالى: {وَلَقَدْ أَنذَرَهُم بَطْشَتَنَا فَتَمَارَوْا بِالنُّذُرِ} فلو أخذنا كلمة (النُذُرْ) منفصلة عما قبلها في الآية لوجدنا ثقلاً في توالي الضمة على النون والذال معاً لكن الكلمة جاءت في القرآن متلائمة تماماً مع السياق يقول الرافعي: "تأمل مواضع القلقلة في دال (لقدْ) وفي الطاء من (بَطْشَتَنَا) وهذه الفتحات المتوالية فيما وراء الطاء إلى واو (تَمَارَوا)، مع الفصل بالمد، كأنها تثقيل لخفة التتابع في الفتحات إذا هي جرت على اللسان، ليكون ثقل الضمة عليه </a:t>
            </a:r>
            <a:r>
              <a:rPr lang="ar-IQ" sz="2800" b="1" dirty="0" err="1">
                <a:solidFill>
                  <a:schemeClr val="bg2">
                    <a:lumMod val="50000"/>
                  </a:schemeClr>
                </a:solidFill>
              </a:rPr>
              <a:t>متسخَفاً</a:t>
            </a:r>
            <a:r>
              <a:rPr lang="ar-IQ" sz="2800" b="1" dirty="0">
                <a:solidFill>
                  <a:schemeClr val="bg2">
                    <a:lumMod val="50000"/>
                  </a:schemeClr>
                </a:solidFill>
              </a:rPr>
              <a:t> بعد ولكون هذه الضمة قد أصابت موضعها </a:t>
            </a:r>
          </a:p>
        </p:txBody>
      </p:sp>
      <p:pic>
        <p:nvPicPr>
          <p:cNvPr id="6"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15816" y="5364004"/>
            <a:ext cx="609600" cy="609600"/>
          </a:xfrm>
          <a:prstGeom prst="rect">
            <a:avLst/>
          </a:prstGeom>
        </p:spPr>
      </p:pic>
    </p:spTree>
    <p:extLst>
      <p:ext uri="{BB962C8B-B14F-4D97-AF65-F5344CB8AC3E}">
        <p14:creationId xmlns:p14="http://schemas.microsoft.com/office/powerpoint/2010/main" val="4226121219"/>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71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3" y="188640"/>
            <a:ext cx="8748588" cy="7201972"/>
          </a:xfrm>
          <a:prstGeom prst="rect">
            <a:avLst/>
          </a:prstGeom>
        </p:spPr>
        <p:txBody>
          <a:bodyPr wrap="square">
            <a:spAutoFit/>
          </a:bodyPr>
          <a:lstStyle/>
          <a:p>
            <a:pPr algn="just">
              <a:lnSpc>
                <a:spcPct val="150000"/>
              </a:lnSpc>
            </a:pPr>
            <a:r>
              <a:rPr lang="ar-IQ" sz="2800" b="1" dirty="0">
                <a:solidFill>
                  <a:schemeClr val="accent1">
                    <a:lumMod val="75000"/>
                  </a:schemeClr>
                </a:solidFill>
              </a:rPr>
              <a:t>الثاني: </a:t>
            </a:r>
            <a:r>
              <a:rPr lang="ar-IQ" sz="2800" b="1" dirty="0">
                <a:solidFill>
                  <a:schemeClr val="tx2">
                    <a:lumMod val="60000"/>
                    <a:lumOff val="40000"/>
                  </a:schemeClr>
                </a:solidFill>
              </a:rPr>
              <a:t>إن الجملة القرآنيَّة تدلُّ بأقصر عبارة على أوسع معنى تامٍّ متكامل، لا يكاد الإنسان يستطيع التعبير عنه إلاَّ بأسطر وجمل كثيرة، دون أن تجد فيه اختصارًا مُخِلاًّ، أو ضعفًا في الأدلَّة ، اقرأ قوله تعالى: {وَلَكُمْ فِي الْقِصَاصِ حَيَاةٌ} فلا يمكن التعبير الدقيق عن أثر قيمة القصاص في حياة المجتمع إلاَّ بكلمة حياة؛ </a:t>
            </a:r>
            <a:r>
              <a:rPr lang="ar-IQ" sz="2800" b="1" u="sng" dirty="0">
                <a:solidFill>
                  <a:schemeClr val="accent5">
                    <a:lumMod val="75000"/>
                  </a:schemeClr>
                </a:solidFill>
              </a:rPr>
              <a:t>فالحياة التي في القصاص </a:t>
            </a:r>
            <a:r>
              <a:rPr lang="ar-IQ" sz="2800" b="1" dirty="0">
                <a:solidFill>
                  <a:schemeClr val="tx2">
                    <a:lumMod val="60000"/>
                    <a:lumOff val="40000"/>
                  </a:schemeClr>
                </a:solidFill>
              </a:rPr>
              <a:t>تنبثق من الاعتداء ، فالذي يوقن أنه يدفع حياته ثمنًا لحياة مَن يقتل جدير به أن يتروَّى ويفكِّر ويتردَّد، كما تنبثق من شفاء صدور أولياء الدم عند وقوع القتل بالفعل، وفي القصاص حياة على معناها الأشمل الأعم؛ فالاعتداء على حياة فرد اعتداء على الحياة كلها، فإذا كَفَّ القصاصُ الجاني عن إزهاق حياة واحدة؛ فقد كَفَّه عن الاعتداء على الحياة كلها.</a:t>
            </a:r>
          </a:p>
          <a:p>
            <a:pPr algn="just">
              <a:lnSpc>
                <a:spcPct val="150000"/>
              </a:lnSpc>
            </a:pPr>
            <a:endParaRPr lang="ar-IQ" sz="2800" b="1" dirty="0">
              <a:solidFill>
                <a:schemeClr val="tx2">
                  <a:lumMod val="60000"/>
                  <a:lumOff val="40000"/>
                </a:schemeClr>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57600" y="5877272"/>
            <a:ext cx="609600" cy="609600"/>
          </a:xfrm>
          <a:prstGeom prst="rect">
            <a:avLst/>
          </a:prstGeom>
        </p:spPr>
      </p:pic>
    </p:spTree>
    <p:extLst>
      <p:ext uri="{BB962C8B-B14F-4D97-AF65-F5344CB8AC3E}">
        <p14:creationId xmlns:p14="http://schemas.microsoft.com/office/powerpoint/2010/main" val="2902168199"/>
      </p:ext>
    </p:extLst>
  </p:cSld>
  <p:clrMapOvr>
    <a:masterClrMapping/>
  </p:clrMapOvr>
  <mc:AlternateContent xmlns:mc="http://schemas.openxmlformats.org/markup-compatibility/2006" xmlns:p14="http://schemas.microsoft.com/office/powerpoint/2010/main">
    <mc:Choice Requires="p14">
      <p:transition spd="slow" p14:dur="2000" advTm="4215"/>
    </mc:Choice>
    <mc:Fallback xmlns="">
      <p:transition spd="slow" advTm="421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8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404664"/>
            <a:ext cx="8208912" cy="6401753"/>
          </a:xfrm>
          <a:prstGeom prst="rect">
            <a:avLst/>
          </a:prstGeom>
        </p:spPr>
        <p:txBody>
          <a:bodyPr wrap="square">
            <a:spAutoFit/>
          </a:bodyPr>
          <a:lstStyle/>
          <a:p>
            <a:pPr algn="just"/>
            <a:r>
              <a:rPr lang="ar-IQ" sz="2800" b="1" dirty="0">
                <a:solidFill>
                  <a:schemeClr val="accent5"/>
                </a:solidFill>
              </a:rPr>
              <a:t>الثالث: </a:t>
            </a:r>
            <a:r>
              <a:rPr lang="ar-IQ" sz="2800" b="1" dirty="0">
                <a:solidFill>
                  <a:schemeClr val="bg2">
                    <a:lumMod val="50000"/>
                  </a:schemeClr>
                </a:solidFill>
              </a:rPr>
              <a:t>إخراج الجملة القرآنية للمعنى المجرَّد في صورة حسية ملموسة، ببثِّ الرُّوح والحركة فيها، فيقول </a:t>
            </a:r>
            <a:r>
              <a:rPr lang="en-US" sz="2800" b="1" dirty="0">
                <a:solidFill>
                  <a:schemeClr val="bg2">
                    <a:lumMod val="50000"/>
                  </a:schemeClr>
                </a:solidFill>
              </a:rPr>
              <a:t>I: {</a:t>
            </a:r>
            <a:r>
              <a:rPr lang="ar-IQ" sz="2800" b="1" dirty="0">
                <a:solidFill>
                  <a:schemeClr val="bg2">
                    <a:lumMod val="50000"/>
                  </a:schemeClr>
                </a:solidFill>
              </a:rPr>
              <a:t>مَثَلُهُمْ كَمَثَلِ الَّذِي اسْتَوْقَدَ نَارًا فَلَمَّا أَضَاءَتْ مَا حَوْلَهُ ذَهَبَ اللَّهُ بِنُورِهِمْ وَتَرَكَهُمْ فِي ظُلُمَاتٍ لاَ يُبْصِرُونَ} ، إنه يُصَوِّر لك هذا المعنى في مظهر من الحركة المحسوسة الدائرة بين عينيك؛ إذ شبَّه حال المنافق المضطرب بين الحقِّ والباطل بالأعمى الذي لا </a:t>
            </a:r>
            <a:r>
              <a:rPr lang="ar-IQ" sz="2800" b="1" dirty="0" smtClean="0">
                <a:solidFill>
                  <a:schemeClr val="bg2">
                    <a:lumMod val="50000"/>
                  </a:schemeClr>
                </a:solidFill>
              </a:rPr>
              <a:t>يبصر.</a:t>
            </a:r>
          </a:p>
          <a:p>
            <a:pPr algn="just"/>
            <a:r>
              <a:rPr lang="ar-IQ" sz="2800" b="1" dirty="0">
                <a:solidFill>
                  <a:schemeClr val="bg2">
                    <a:lumMod val="50000"/>
                  </a:schemeClr>
                </a:solidFill>
              </a:rPr>
              <a:t> هذه بعض مظاهر الإعجاز اللغوي والبياني في القرآن، وقد اعترف نصارى العصر الحديث بعظمة القرآن، وسجَّلوا في ذلك شهاداتهم التي تنطق </a:t>
            </a:r>
            <a:r>
              <a:rPr lang="ar-IQ" sz="2800" b="1" dirty="0" smtClean="0">
                <a:solidFill>
                  <a:schemeClr val="bg2">
                    <a:lumMod val="50000"/>
                  </a:schemeClr>
                </a:solidFill>
              </a:rPr>
              <a:t>بالحقِّ.</a:t>
            </a:r>
          </a:p>
          <a:p>
            <a:endParaRPr lang="ar-IQ" sz="2800" b="1" dirty="0"/>
          </a:p>
          <a:p>
            <a:endParaRPr lang="ar-IQ" sz="2800" b="1" dirty="0" smtClean="0"/>
          </a:p>
          <a:p>
            <a:endParaRPr lang="ar-IQ" sz="2800" b="1" dirty="0"/>
          </a:p>
          <a:p>
            <a:endParaRPr lang="ar-IQ" sz="2800" b="1" dirty="0" smtClean="0"/>
          </a:p>
          <a:p>
            <a:endParaRPr lang="ar-IQ" sz="2800" b="1" dirty="0"/>
          </a:p>
          <a:p>
            <a:endParaRPr lang="ar-IQ" dirty="0"/>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4221088"/>
            <a:ext cx="609600" cy="609600"/>
          </a:xfrm>
          <a:prstGeom prst="rect">
            <a:avLst/>
          </a:prstGeom>
        </p:spPr>
      </p:pic>
    </p:spTree>
    <p:extLst>
      <p:ext uri="{BB962C8B-B14F-4D97-AF65-F5344CB8AC3E}">
        <p14:creationId xmlns:p14="http://schemas.microsoft.com/office/powerpoint/2010/main" val="2187645301"/>
      </p:ext>
    </p:extLst>
  </p:cSld>
  <p:clrMapOvr>
    <a:masterClrMapping/>
  </p:clrMapOvr>
  <mc:AlternateContent xmlns:mc="http://schemas.openxmlformats.org/markup-compatibility/2006" xmlns:p14="http://schemas.microsoft.com/office/powerpoint/2010/main">
    <mc:Choice Requires="p14">
      <p:transition spd="slow" p14:dur="2000" advTm="1145"/>
    </mc:Choice>
    <mc:Fallback xmlns="">
      <p:transition spd="slow" advTm="114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9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908720"/>
            <a:ext cx="8229600" cy="5098571"/>
          </a:xfrm>
        </p:spPr>
        <p:txBody>
          <a:bodyPr>
            <a:normAutofit fontScale="70000" lnSpcReduction="20000"/>
          </a:bodyPr>
          <a:lstStyle/>
          <a:p>
            <a:pPr marL="109728" indent="0" algn="just">
              <a:lnSpc>
                <a:spcPct val="150000"/>
              </a:lnSpc>
              <a:buNone/>
            </a:pPr>
            <a:r>
              <a:rPr lang="ar-IQ" sz="3200" b="1" dirty="0" smtClean="0">
                <a:solidFill>
                  <a:srgbClr val="002060"/>
                </a:solidFill>
              </a:rPr>
              <a:t>    </a:t>
            </a:r>
            <a:r>
              <a:rPr lang="ar-IQ" sz="3200" b="1" dirty="0">
                <a:solidFill>
                  <a:srgbClr val="002060"/>
                </a:solidFill>
              </a:rPr>
              <a:t>وقد اعتمد الأسلوب القرآني على ضرب الأمثال وجعله قاعدة أساسية في التعبير عن المعاني.</a:t>
            </a:r>
          </a:p>
          <a:p>
            <a:pPr marL="109728" indent="0" algn="just">
              <a:lnSpc>
                <a:spcPct val="150000"/>
              </a:lnSpc>
              <a:buNone/>
            </a:pPr>
            <a:r>
              <a:rPr lang="ar-IQ" sz="3400" b="1" u="sng" dirty="0">
                <a:solidFill>
                  <a:schemeClr val="accent5">
                    <a:lumMod val="75000"/>
                  </a:schemeClr>
                </a:solidFill>
              </a:rPr>
              <a:t>ومن أساليب ضرب الأمثال المتبعة في القرآن:</a:t>
            </a:r>
          </a:p>
          <a:p>
            <a:pPr marL="109728" indent="0" algn="just">
              <a:lnSpc>
                <a:spcPct val="150000"/>
              </a:lnSpc>
              <a:buNone/>
            </a:pPr>
            <a:r>
              <a:rPr lang="ar-IQ" sz="3200" b="1" dirty="0">
                <a:solidFill>
                  <a:schemeClr val="accent5">
                    <a:lumMod val="75000"/>
                  </a:schemeClr>
                </a:solidFill>
              </a:rPr>
              <a:t>أ – </a:t>
            </a:r>
            <a:r>
              <a:rPr lang="ar-IQ" sz="3200" b="1" dirty="0">
                <a:solidFill>
                  <a:srgbClr val="002060"/>
                </a:solidFill>
              </a:rPr>
              <a:t>إخراج المعاني الذهنية في صورة حسية تُرسم في المخيلة حية متحركة. خذ هذا المعنى الذهني المجرد وهو أن الكفار محرومون من دخول الجنة وأنهم غير مقبولين عند الله بتاتاً، وتأمل كيف عرضه الله في القرآن: {إِنَّ الَّذِينَ كَذَّبُواْ بِآيَاتِنَا وَاسْتَكْبَرُواْ عَنْهَا لا تُفَتَّحُ لَهُمْ أَبْوَابُ السَّماءِ وَلا يَدْخُلُونَ الْجَنَّةَ حَتَّى يَلِجَ الْجَمَلُ فِي سَمِّ الْخِيَاطِ}. هكذا في صورة حسية ترسم في الخيال صورة تفتح أبواب السماء وصورة ولوج الجمل في سم الخياط. وسواء أكان الجمل هو الحيوان المعروف أم الحبل الغليظ  فقد استقر في مخيلة السامع استحالة دخول الكافرين الجنة.</a:t>
            </a:r>
          </a:p>
          <a:p>
            <a:pPr marL="109728" indent="0" algn="just">
              <a:lnSpc>
                <a:spcPct val="150000"/>
              </a:lnSpc>
              <a:buNone/>
            </a:pPr>
            <a:endParaRPr lang="ar-IQ" sz="3200" b="1" i="1" u="sng" dirty="0">
              <a:solidFill>
                <a:srgbClr val="7030A0"/>
              </a:solidFill>
            </a:endParaRPr>
          </a:p>
        </p:txBody>
      </p:sp>
      <p:sp>
        <p:nvSpPr>
          <p:cNvPr id="3" name="عنوان 2"/>
          <p:cNvSpPr>
            <a:spLocks noGrp="1"/>
          </p:cNvSpPr>
          <p:nvPr>
            <p:ph type="title"/>
          </p:nvPr>
        </p:nvSpPr>
        <p:spPr>
          <a:xfrm>
            <a:off x="457200" y="116632"/>
            <a:ext cx="8229600" cy="100811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الرابع : ضرب الأمثال في القرآن الكريم</a:t>
            </a:r>
            <a:br>
              <a:rPr lang="ar-IQ" sz="4000" cap="all" dirty="0">
                <a:ln w="0">
                  <a:solidFill>
                    <a:schemeClr val="accent1">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ar-IQ"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ar-IQ"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ar-IQ"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675744" y="5373216"/>
            <a:ext cx="609600" cy="609600"/>
          </a:xfrm>
          <a:prstGeom prst="rect">
            <a:avLst/>
          </a:prstGeom>
        </p:spPr>
      </p:pic>
    </p:spTree>
    <p:extLst>
      <p:ext uri="{BB962C8B-B14F-4D97-AF65-F5344CB8AC3E}">
        <p14:creationId xmlns:p14="http://schemas.microsoft.com/office/powerpoint/2010/main" val="1158097449"/>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5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9891"/>
            <a:ext cx="8604572" cy="577850"/>
          </a:xfrm>
          <a:prstGeom prst="rect">
            <a:avLst/>
          </a:prstGeom>
        </p:spPr>
        <p:txBody>
          <a:bodyPr wrap="square">
            <a:spAutoFit/>
          </a:bodyPr>
          <a:lstStyle/>
          <a:p>
            <a:pPr algn="just">
              <a:lnSpc>
                <a:spcPct val="150000"/>
              </a:lnSpc>
            </a:pPr>
            <a:r>
              <a:rPr lang="ar-IQ" sz="2400" dirty="0">
                <a:solidFill>
                  <a:schemeClr val="accent5"/>
                </a:solidFill>
              </a:rPr>
              <a:t> </a:t>
            </a:r>
            <a:endParaRPr lang="ar-IQ" sz="2400" b="1" dirty="0">
              <a:solidFill>
                <a:schemeClr val="accent4"/>
              </a:solidFill>
            </a:endParaRPr>
          </a:p>
        </p:txBody>
      </p:sp>
      <p:sp>
        <p:nvSpPr>
          <p:cNvPr id="4" name="مستطيل 3"/>
          <p:cNvSpPr/>
          <p:nvPr/>
        </p:nvSpPr>
        <p:spPr>
          <a:xfrm>
            <a:off x="1117700" y="492522"/>
            <a:ext cx="7200800" cy="5539978"/>
          </a:xfrm>
          <a:prstGeom prst="rect">
            <a:avLst/>
          </a:prstGeom>
        </p:spPr>
        <p:txBody>
          <a:bodyPr wrap="square">
            <a:spAutoFit/>
          </a:bodyPr>
          <a:lstStyle/>
          <a:p>
            <a:pPr algn="just"/>
            <a:r>
              <a:rPr lang="ar-IQ" sz="2800" b="1" dirty="0">
                <a:solidFill>
                  <a:schemeClr val="accent5">
                    <a:lumMod val="75000"/>
                  </a:schemeClr>
                </a:solidFill>
              </a:rPr>
              <a:t>ب – </a:t>
            </a:r>
            <a:r>
              <a:rPr lang="ar-IQ" sz="2800" b="1" dirty="0">
                <a:solidFill>
                  <a:schemeClr val="accent6">
                    <a:lumMod val="75000"/>
                  </a:schemeClr>
                </a:solidFill>
              </a:rPr>
              <a:t>تصوير الحالات النفسية والمعنوية في صورة حسية متخيلة، حية متحركة.</a:t>
            </a:r>
          </a:p>
          <a:p>
            <a:pPr algn="just"/>
            <a:r>
              <a:rPr lang="ar-IQ" sz="2800" b="1" dirty="0">
                <a:solidFill>
                  <a:schemeClr val="accent6">
                    <a:lumMod val="75000"/>
                  </a:schemeClr>
                </a:solidFill>
              </a:rPr>
              <a:t>فعندما أراد الله سبحانه أن يفضح ويعري أولئك الذين هيأ لهم سبيل الهداية لكنهم رفضوا فأصبحوا في شقاء بما علموا وما جهلوا فلا هم استراحوا بما هيأ الله لهم من سبيل الخير والرشاد ولا هم استراحوا بإعراضهم عن هذا الخير، فيصور القرآن حالتهم النفسية والمعنوية هذه في صورة حسية متحركة، قال تعالى: </a:t>
            </a:r>
            <a:r>
              <a:rPr lang="ar-IQ" sz="2800" b="1" dirty="0">
                <a:solidFill>
                  <a:schemeClr val="accent1">
                    <a:lumMod val="75000"/>
                  </a:schemeClr>
                </a:solidFill>
              </a:rPr>
              <a:t>{وَاتْلُ عَلَيْهِمْ نَبَأَ الَّذِي آتيناه ءَايَاتِنَا فَانسَلَخَ مِنْهَا فَأَتْبَعَهُ الشَّيْطَانُ فَكَانَ مِنَ الْغَاوِينَ * وَلَوْ شِئْنَا لَرَفَعْنَاهُ بِهَا وَلَكِنَّهُ أَخْلَدَ إِلَى الأَرْضِ وَاتَّبَعَ هَوَاهُ فَمَثَلُهُ كَمَثَلِ الْكَلْبِ إِن تَحْمِلْ عَلَيْهِ يَلْهَثْ أَوْ تَتْرُكْهُ يَلْهَث ذَّلِكَ مَثَلُ الْقَوْمِ الَّذِينَ كَذَّبُواْ بِآيَاتِنَا فَاقْصُصِ الْقَصَصَ لَعَلَّهُمْ يَتَفَكَّرُونَ}.</a:t>
            </a:r>
          </a:p>
          <a:p>
            <a:endParaRPr lang="ar-IQ" dirty="0">
              <a:solidFill>
                <a:schemeClr val="accent1">
                  <a:lumMod val="75000"/>
                </a:schemeClr>
              </a:solidFill>
            </a:endParaRPr>
          </a:p>
        </p:txBody>
      </p:sp>
      <p:pic>
        <p:nvPicPr>
          <p:cNvPr id="5"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97758" y="5589240"/>
            <a:ext cx="609600" cy="609600"/>
          </a:xfrm>
          <a:prstGeom prst="rect">
            <a:avLst/>
          </a:prstGeom>
        </p:spPr>
      </p:pic>
    </p:spTree>
    <p:extLst>
      <p:ext uri="{BB962C8B-B14F-4D97-AF65-F5344CB8AC3E}">
        <p14:creationId xmlns:p14="http://schemas.microsoft.com/office/powerpoint/2010/main" val="3110808975"/>
      </p:ext>
    </p:extLst>
  </p:cSld>
  <p:clrMapOvr>
    <a:masterClrMapping/>
  </p:clrMapOvr>
  <mc:AlternateContent xmlns:mc="http://schemas.openxmlformats.org/markup-compatibility/2006" xmlns:p14="http://schemas.microsoft.com/office/powerpoint/2010/main">
    <mc:Choice Requires="p14">
      <p:transition spd="slow" p14:dur="2000" advTm="1418"/>
    </mc:Choice>
    <mc:Fallback xmlns="">
      <p:transition spd="slow" advTm="141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25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49790" y="0"/>
            <a:ext cx="8046364" cy="5909310"/>
          </a:xfrm>
          <a:prstGeom prst="rect">
            <a:avLst/>
          </a:prstGeom>
        </p:spPr>
        <p:txBody>
          <a:bodyPr wrap="square">
            <a:spAutoFit/>
          </a:bodyPr>
          <a:lstStyle/>
          <a:p>
            <a:pPr algn="just">
              <a:lnSpc>
                <a:spcPct val="150000"/>
              </a:lnSpc>
            </a:pPr>
            <a:r>
              <a:rPr lang="ar-IQ" sz="2800" b="1" dirty="0" smtClean="0">
                <a:solidFill>
                  <a:schemeClr val="accent2"/>
                </a:solidFill>
              </a:rPr>
              <a:t>ج </a:t>
            </a:r>
            <a:r>
              <a:rPr lang="ar-IQ" sz="2800" b="1" dirty="0">
                <a:solidFill>
                  <a:schemeClr val="accent2"/>
                </a:solidFill>
              </a:rPr>
              <a:t>– </a:t>
            </a:r>
            <a:r>
              <a:rPr lang="ar-IQ" sz="2800" b="1" dirty="0">
                <a:solidFill>
                  <a:schemeClr val="accent4"/>
                </a:solidFill>
              </a:rPr>
              <a:t>عرض القضايا المنطقية والجدلية في أسلوب ضرب الأمثال وذلك في معرض الاستدلال على عظمة الخالق وقدرته، فالقرآن يأتي بالدليل المقنع من واقع الناس وما يشاهدونه ويعايشونه، لكنه معروض في صورة مؤثرة ومن ذلك قوله تعالى</a:t>
            </a:r>
            <a:r>
              <a:rPr lang="ar-IQ" sz="2800" b="1" dirty="0">
                <a:solidFill>
                  <a:schemeClr val="accent2"/>
                </a:solidFill>
              </a:rPr>
              <a:t>: {وَفِي الأَرْضِ قِطَعٌ مُّتَجَاوِرَاتٌ وَجَنَّاتٌ مِّنْ أَعْنَابٍ وَزَرْعٌ وَنَخِيلٌ صِنْوَانٌ وَغَيْرُ صِنْوَانٍ يُسْقَى </a:t>
            </a:r>
            <a:r>
              <a:rPr lang="ar-IQ" sz="2800" b="1" dirty="0" err="1">
                <a:solidFill>
                  <a:schemeClr val="accent2"/>
                </a:solidFill>
              </a:rPr>
              <a:t>بِمَآءٍ</a:t>
            </a:r>
            <a:r>
              <a:rPr lang="ar-IQ" sz="2800" b="1" dirty="0">
                <a:solidFill>
                  <a:schemeClr val="accent2"/>
                </a:solidFill>
              </a:rPr>
              <a:t> وَاحِدٍ وَنُفَضِّلُ بَعْضَهَا عَلَى بَعْضٍ في الأُكُلِ إِنَّ فِي ذَلِكَ لآَيَاتٍ لِقَوْمٍ يَعْقِلُونَ}. </a:t>
            </a:r>
            <a:r>
              <a:rPr lang="ar-IQ" sz="2800" b="1" dirty="0">
                <a:solidFill>
                  <a:schemeClr val="accent4"/>
                </a:solidFill>
              </a:rPr>
              <a:t>ومع أن هذا المشهد كما تلاحظ يتكرر في حياة الناس إلا أنه عرض بأسلوب تصويري وكأنها لوحة طبيعية رسمت عليها النخيل والأعناب المثمرة</a:t>
            </a:r>
            <a:r>
              <a:rPr lang="ar-IQ" sz="2800" b="1" dirty="0" smtClean="0">
                <a:solidFill>
                  <a:schemeClr val="accent4"/>
                </a:solidFill>
              </a:rPr>
              <a:t>.</a:t>
            </a:r>
            <a:endParaRPr lang="ar-IQ" sz="2800" b="1" dirty="0">
              <a:solidFill>
                <a:schemeClr val="accent4"/>
              </a:solidFill>
            </a:endParaRP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34294" y="5341566"/>
            <a:ext cx="609600" cy="609600"/>
          </a:xfrm>
          <a:prstGeom prst="rect">
            <a:avLst/>
          </a:prstGeom>
        </p:spPr>
      </p:pic>
    </p:spTree>
    <p:extLst>
      <p:ext uri="{BB962C8B-B14F-4D97-AF65-F5344CB8AC3E}">
        <p14:creationId xmlns:p14="http://schemas.microsoft.com/office/powerpoint/2010/main" val="3723969320"/>
      </p:ext>
    </p:extLst>
  </p:cSld>
  <p:clrMapOvr>
    <a:masterClrMapping/>
  </p:clrMapOvr>
  <mc:AlternateContent xmlns:mc="http://schemas.openxmlformats.org/markup-compatibility/2006" xmlns:p14="http://schemas.microsoft.com/office/powerpoint/2010/main">
    <mc:Choice Requires="p14">
      <p:transition spd="slow" p14:dur="2000" advTm="835"/>
    </mc:Choice>
    <mc:Fallback xmlns="">
      <p:transition spd="slow" advTm="83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9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0722" y="131990"/>
            <a:ext cx="8496944" cy="6568145"/>
          </a:xfrm>
          <a:prstGeom prst="rect">
            <a:avLst/>
          </a:prstGeom>
        </p:spPr>
        <p:txBody>
          <a:bodyPr wrap="square">
            <a:spAutoFit/>
          </a:bodyPr>
          <a:lstStyle/>
          <a:p>
            <a:pPr algn="just">
              <a:lnSpc>
                <a:spcPct val="150000"/>
              </a:lnSpc>
            </a:pPr>
            <a:r>
              <a:rPr lang="ar-IQ" sz="3200" b="1" u="sng" dirty="0">
                <a:solidFill>
                  <a:schemeClr val="accent2"/>
                </a:solidFill>
              </a:rPr>
              <a:t>د – </a:t>
            </a:r>
            <a:r>
              <a:rPr lang="ar-IQ" sz="2800" b="1" dirty="0">
                <a:solidFill>
                  <a:schemeClr val="accent4"/>
                </a:solidFill>
              </a:rPr>
              <a:t>إعطاء الحركة لما من شأنه السكون وخلع الحياة على المواد الجامدة والظواهر الطبيعية والانفعالات الوجدانية فتصبح كأنها أشخاص بارزة لها عواطفها وخلجاتها الإنسانية. تأمل في قوله تعالى: </a:t>
            </a:r>
            <a:r>
              <a:rPr lang="ar-IQ" sz="2800" b="1" dirty="0">
                <a:solidFill>
                  <a:schemeClr val="accent1">
                    <a:lumMod val="75000"/>
                  </a:schemeClr>
                </a:solidFill>
              </a:rPr>
              <a:t>{وَاشْتَعَلَ الرَّأْسُ شَيْباً}</a:t>
            </a:r>
            <a:r>
              <a:rPr lang="ar-IQ" sz="2800" b="1" dirty="0">
                <a:solidFill>
                  <a:schemeClr val="accent4"/>
                </a:solidFill>
              </a:rPr>
              <a:t>، تجد التعبير بالاشتعال يجعل الخيال يتصور أن للشيب حركة في الرأس كحركة اشتعال النار في الهشيم مما يضفي على النص الحياة والجمال.</a:t>
            </a:r>
          </a:p>
          <a:p>
            <a:pPr algn="just">
              <a:lnSpc>
                <a:spcPct val="150000"/>
              </a:lnSpc>
            </a:pPr>
            <a:r>
              <a:rPr lang="ar-IQ" sz="2800" b="1" dirty="0">
                <a:solidFill>
                  <a:schemeClr val="accent4"/>
                </a:solidFill>
              </a:rPr>
              <a:t>     وأما خلع الحياة على المواد الجامدة فمثاله قوله تعالى </a:t>
            </a:r>
            <a:r>
              <a:rPr lang="ar-IQ" sz="2800" b="1" dirty="0">
                <a:solidFill>
                  <a:schemeClr val="accent1">
                    <a:lumMod val="75000"/>
                  </a:schemeClr>
                </a:solidFill>
              </a:rPr>
              <a:t>{وَالصَّبْحِ إِذَا تَنَفَّسَ}، </a:t>
            </a:r>
            <a:r>
              <a:rPr lang="ar-IQ" sz="2800" b="1" dirty="0">
                <a:solidFill>
                  <a:schemeClr val="accent4"/>
                </a:solidFill>
              </a:rPr>
              <a:t>فالصبح مشهد معروف متكرر للناس، لكنه في التعبير القرآني كأنه شخص حي يتنفس كما يتنفس الأحياء. وكذا قوله تعالى </a:t>
            </a:r>
            <a:r>
              <a:rPr lang="ar-IQ" sz="2800" b="1" dirty="0">
                <a:solidFill>
                  <a:schemeClr val="accent1">
                    <a:lumMod val="75000"/>
                  </a:schemeClr>
                </a:solidFill>
              </a:rPr>
              <a:t>{</a:t>
            </a:r>
            <a:r>
              <a:rPr lang="ar-IQ" sz="2800" b="1" dirty="0" err="1">
                <a:solidFill>
                  <a:schemeClr val="accent1">
                    <a:lumMod val="75000"/>
                  </a:schemeClr>
                </a:solidFill>
              </a:rPr>
              <a:t>وَالَّيْلِ</a:t>
            </a:r>
            <a:r>
              <a:rPr lang="ar-IQ" sz="2800" b="1" dirty="0">
                <a:solidFill>
                  <a:schemeClr val="accent1">
                    <a:lumMod val="75000"/>
                  </a:schemeClr>
                </a:solidFill>
              </a:rPr>
              <a:t> إِذَا يَسْرِ}. </a:t>
            </a:r>
          </a:p>
        </p:txBody>
      </p:sp>
      <p:pic>
        <p:nvPicPr>
          <p:cNvPr id="4" name="صوت مسجّل">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39952" y="3429000"/>
            <a:ext cx="609600" cy="609600"/>
          </a:xfrm>
          <a:prstGeom prst="rect">
            <a:avLst/>
          </a:prstGeom>
        </p:spPr>
      </p:pic>
    </p:spTree>
    <p:extLst>
      <p:ext uri="{BB962C8B-B14F-4D97-AF65-F5344CB8AC3E}">
        <p14:creationId xmlns:p14="http://schemas.microsoft.com/office/powerpoint/2010/main" val="2478415968"/>
      </p:ext>
    </p:extLst>
  </p:cSld>
  <p:clrMapOvr>
    <a:masterClrMapping/>
  </p:clrMapOvr>
  <mc:AlternateContent xmlns:mc="http://schemas.openxmlformats.org/markup-compatibility/2006" xmlns:p14="http://schemas.microsoft.com/office/powerpoint/2010/main">
    <mc:Choice Requires="p14">
      <p:transition spd="slow" p14:dur="2000" advTm="1074"/>
    </mc:Choice>
    <mc:Fallback xmlns="">
      <p:transition spd="slow" advTm="1074"/>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5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807</TotalTime>
  <Words>1036</Words>
  <Application>Microsoft Office PowerPoint</Application>
  <PresentationFormat>عرض على الشاشة (3:4)‏</PresentationFormat>
  <Paragraphs>30</Paragraphs>
  <Slides>11</Slides>
  <Notes>0</Notes>
  <HiddenSlides>0</HiddenSlides>
  <MMClips>11</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ملتقى</vt:lpstr>
      <vt:lpstr>الإِعجاز البياني في القرآن</vt:lpstr>
      <vt:lpstr>  ثالثًا: الخصائص المتعلِّقة بالجملة القرآنيَّة وصياغتها</vt:lpstr>
      <vt:lpstr>   ومظاهر الإِعجاز في الجملة القرآنية كثيرة منها:    </vt:lpstr>
      <vt:lpstr>عرض تقديمي في PowerPoint</vt:lpstr>
      <vt:lpstr>عرض تقديمي في PowerPoint</vt:lpstr>
      <vt:lpstr>    الرابع : ضرب الأمثال في القرآن الكريم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Maher</cp:lastModifiedBy>
  <cp:revision>63</cp:revision>
  <dcterms:created xsi:type="dcterms:W3CDTF">2018-05-31T06:11:01Z</dcterms:created>
  <dcterms:modified xsi:type="dcterms:W3CDTF">2020-03-31T08:58:03Z</dcterms:modified>
</cp:coreProperties>
</file>