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81" r:id="rId3"/>
    <p:sldId id="259" r:id="rId4"/>
    <p:sldId id="260" r:id="rId5"/>
    <p:sldId id="258" r:id="rId6"/>
    <p:sldId id="283" r:id="rId7"/>
    <p:sldId id="261" r:id="rId8"/>
    <p:sldId id="264" r:id="rId9"/>
    <p:sldId id="265" r:id="rId10"/>
    <p:sldId id="282" r:id="rId11"/>
    <p:sldId id="257" r:id="rId1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22"/>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aximized" horzBarState="maximized">
    <p:restoredLeft sz="84380"/>
    <p:restoredTop sz="94660"/>
  </p:normalViewPr>
  <p:slideViewPr>
    <p:cSldViewPr>
      <p:cViewPr varScale="1">
        <p:scale>
          <a:sx n="74" d="100"/>
          <a:sy n="74" d="100"/>
        </p:scale>
        <p:origin x="-189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BC785460-0B29-41A4-8E37-CAD87AB9626C}" type="datetimeFigureOut">
              <a:rPr lang="ar-IQ" smtClean="0"/>
              <a:t>07/08/1441</a:t>
            </a:fld>
            <a:endParaRPr lang="ar-IQ" dirty="0"/>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ar-IQ" dirty="0"/>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A79C50E7-6B1E-4891-AB5E-3A2C79323788}" type="slidenum">
              <a:rPr lang="ar-IQ" smtClean="0"/>
              <a:t>‹#›</a:t>
            </a:fld>
            <a:endParaRPr lang="ar-IQ"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BC785460-0B29-41A4-8E37-CAD87AB9626C}" type="datetimeFigureOut">
              <a:rPr lang="ar-IQ" smtClean="0"/>
              <a:t>07/08/1441</a:t>
            </a:fld>
            <a:endParaRPr lang="ar-IQ" dirty="0"/>
          </a:p>
        </p:txBody>
      </p:sp>
      <p:sp>
        <p:nvSpPr>
          <p:cNvPr id="5" name="عنصر نائب للتذييل 4"/>
          <p:cNvSpPr>
            <a:spLocks noGrp="1"/>
          </p:cNvSpPr>
          <p:nvPr>
            <p:ph type="ftr" sz="quarter" idx="11"/>
          </p:nvPr>
        </p:nvSpPr>
        <p:spPr/>
        <p:txBody>
          <a:bodyPr/>
          <a:lstStyle>
            <a:extLst/>
          </a:lstStyle>
          <a:p>
            <a:endParaRPr lang="ar-IQ" dirty="0"/>
          </a:p>
        </p:txBody>
      </p:sp>
      <p:sp>
        <p:nvSpPr>
          <p:cNvPr id="6" name="عنصر نائب لرقم الشريحة 5"/>
          <p:cNvSpPr>
            <a:spLocks noGrp="1"/>
          </p:cNvSpPr>
          <p:nvPr>
            <p:ph type="sldNum" sz="quarter" idx="12"/>
          </p:nvPr>
        </p:nvSpPr>
        <p:spPr/>
        <p:txBody>
          <a:bodyPr/>
          <a:lstStyle>
            <a:extLst/>
          </a:lstStyle>
          <a:p>
            <a:fld id="{A79C50E7-6B1E-4891-AB5E-3A2C79323788}" type="slidenum">
              <a:rPr lang="ar-IQ" smtClean="0"/>
              <a:t>‹#›</a:t>
            </a:fld>
            <a:endParaRPr lang="ar-IQ"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BC785460-0B29-41A4-8E37-CAD87AB9626C}" type="datetimeFigureOut">
              <a:rPr lang="ar-IQ" smtClean="0"/>
              <a:t>07/08/1441</a:t>
            </a:fld>
            <a:endParaRPr lang="ar-IQ" dirty="0"/>
          </a:p>
        </p:txBody>
      </p:sp>
      <p:sp>
        <p:nvSpPr>
          <p:cNvPr id="5" name="عنصر نائب للتذييل 4"/>
          <p:cNvSpPr>
            <a:spLocks noGrp="1"/>
          </p:cNvSpPr>
          <p:nvPr>
            <p:ph type="ftr" sz="quarter" idx="11"/>
          </p:nvPr>
        </p:nvSpPr>
        <p:spPr/>
        <p:txBody>
          <a:bodyPr/>
          <a:lstStyle>
            <a:extLst/>
          </a:lstStyle>
          <a:p>
            <a:endParaRPr lang="ar-IQ" dirty="0"/>
          </a:p>
        </p:txBody>
      </p:sp>
      <p:sp>
        <p:nvSpPr>
          <p:cNvPr id="6" name="عنصر نائب لرقم الشريحة 5"/>
          <p:cNvSpPr>
            <a:spLocks noGrp="1"/>
          </p:cNvSpPr>
          <p:nvPr>
            <p:ph type="sldNum" sz="quarter" idx="12"/>
          </p:nvPr>
        </p:nvSpPr>
        <p:spPr/>
        <p:txBody>
          <a:bodyPr/>
          <a:lstStyle>
            <a:extLst/>
          </a:lstStyle>
          <a:p>
            <a:fld id="{A79C50E7-6B1E-4891-AB5E-3A2C79323788}" type="slidenum">
              <a:rPr lang="ar-IQ" smtClean="0"/>
              <a:t>‹#›</a:t>
            </a:fld>
            <a:endParaRPr lang="ar-IQ"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BC785460-0B29-41A4-8E37-CAD87AB9626C}" type="datetimeFigureOut">
              <a:rPr lang="ar-IQ" smtClean="0"/>
              <a:t>07/08/1441</a:t>
            </a:fld>
            <a:endParaRPr lang="ar-IQ" dirty="0"/>
          </a:p>
        </p:txBody>
      </p:sp>
      <p:sp>
        <p:nvSpPr>
          <p:cNvPr id="5" name="عنصر نائب للتذييل 4"/>
          <p:cNvSpPr>
            <a:spLocks noGrp="1"/>
          </p:cNvSpPr>
          <p:nvPr>
            <p:ph type="ftr" sz="quarter" idx="11"/>
          </p:nvPr>
        </p:nvSpPr>
        <p:spPr/>
        <p:txBody>
          <a:bodyPr/>
          <a:lstStyle>
            <a:extLst/>
          </a:lstStyle>
          <a:p>
            <a:endParaRPr lang="ar-IQ" dirty="0"/>
          </a:p>
        </p:txBody>
      </p:sp>
      <p:sp>
        <p:nvSpPr>
          <p:cNvPr id="6" name="عنصر نائب لرقم الشريحة 5"/>
          <p:cNvSpPr>
            <a:spLocks noGrp="1"/>
          </p:cNvSpPr>
          <p:nvPr>
            <p:ph type="sldNum" sz="quarter" idx="12"/>
          </p:nvPr>
        </p:nvSpPr>
        <p:spPr/>
        <p:txBody>
          <a:bodyPr/>
          <a:lstStyle>
            <a:extLst/>
          </a:lstStyle>
          <a:p>
            <a:fld id="{A79C50E7-6B1E-4891-AB5E-3A2C79323788}" type="slidenum">
              <a:rPr lang="ar-IQ" smtClean="0"/>
              <a:t>‹#›</a:t>
            </a:fld>
            <a:endParaRPr lang="ar-IQ" dirty="0"/>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BC785460-0B29-41A4-8E37-CAD87AB9626C}" type="datetimeFigureOut">
              <a:rPr lang="ar-IQ" smtClean="0"/>
              <a:t>07/08/1441</a:t>
            </a:fld>
            <a:endParaRPr lang="ar-IQ" dirty="0"/>
          </a:p>
        </p:txBody>
      </p:sp>
      <p:sp>
        <p:nvSpPr>
          <p:cNvPr id="5" name="عنصر نائب للتذييل 4"/>
          <p:cNvSpPr>
            <a:spLocks noGrp="1"/>
          </p:cNvSpPr>
          <p:nvPr>
            <p:ph type="ftr" sz="quarter" idx="11"/>
          </p:nvPr>
        </p:nvSpPr>
        <p:spPr/>
        <p:txBody>
          <a:bodyPr/>
          <a:lstStyle>
            <a:extLst/>
          </a:lstStyle>
          <a:p>
            <a:endParaRPr lang="ar-IQ" dirty="0"/>
          </a:p>
        </p:txBody>
      </p:sp>
      <p:sp>
        <p:nvSpPr>
          <p:cNvPr id="6" name="عنصر نائب لرقم الشريحة 5"/>
          <p:cNvSpPr>
            <a:spLocks noGrp="1"/>
          </p:cNvSpPr>
          <p:nvPr>
            <p:ph type="sldNum" sz="quarter" idx="12"/>
          </p:nvPr>
        </p:nvSpPr>
        <p:spPr/>
        <p:txBody>
          <a:bodyPr/>
          <a:lstStyle>
            <a:extLst/>
          </a:lstStyle>
          <a:p>
            <a:fld id="{A79C50E7-6B1E-4891-AB5E-3A2C79323788}" type="slidenum">
              <a:rPr lang="ar-IQ" smtClean="0"/>
              <a:t>‹#›</a:t>
            </a:fld>
            <a:endParaRPr lang="ar-IQ" dirty="0"/>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BC785460-0B29-41A4-8E37-CAD87AB9626C}" type="datetimeFigureOut">
              <a:rPr lang="ar-IQ" smtClean="0"/>
              <a:t>07/08/1441</a:t>
            </a:fld>
            <a:endParaRPr lang="ar-IQ" dirty="0"/>
          </a:p>
        </p:txBody>
      </p:sp>
      <p:sp>
        <p:nvSpPr>
          <p:cNvPr id="6" name="عنصر نائب للتذييل 5"/>
          <p:cNvSpPr>
            <a:spLocks noGrp="1"/>
          </p:cNvSpPr>
          <p:nvPr>
            <p:ph type="ftr" sz="quarter" idx="11"/>
          </p:nvPr>
        </p:nvSpPr>
        <p:spPr/>
        <p:txBody>
          <a:bodyPr/>
          <a:lstStyle>
            <a:extLst/>
          </a:lstStyle>
          <a:p>
            <a:endParaRPr lang="ar-IQ" dirty="0"/>
          </a:p>
        </p:txBody>
      </p:sp>
      <p:sp>
        <p:nvSpPr>
          <p:cNvPr id="7" name="عنصر نائب لرقم الشريحة 6"/>
          <p:cNvSpPr>
            <a:spLocks noGrp="1"/>
          </p:cNvSpPr>
          <p:nvPr>
            <p:ph type="sldNum" sz="quarter" idx="12"/>
          </p:nvPr>
        </p:nvSpPr>
        <p:spPr/>
        <p:txBody>
          <a:bodyPr/>
          <a:lstStyle>
            <a:extLst/>
          </a:lstStyle>
          <a:p>
            <a:fld id="{A79C50E7-6B1E-4891-AB5E-3A2C79323788}" type="slidenum">
              <a:rPr lang="ar-IQ" smtClean="0"/>
              <a:t>‹#›</a:t>
            </a:fld>
            <a:endParaRPr lang="ar-IQ" dirty="0"/>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BC785460-0B29-41A4-8E37-CAD87AB9626C}" type="datetimeFigureOut">
              <a:rPr lang="ar-IQ" smtClean="0"/>
              <a:t>07/08/1441</a:t>
            </a:fld>
            <a:endParaRPr lang="ar-IQ" dirty="0"/>
          </a:p>
        </p:txBody>
      </p:sp>
      <p:sp>
        <p:nvSpPr>
          <p:cNvPr id="8" name="عنصر نائب للتذييل 7"/>
          <p:cNvSpPr>
            <a:spLocks noGrp="1"/>
          </p:cNvSpPr>
          <p:nvPr>
            <p:ph type="ftr" sz="quarter" idx="11"/>
          </p:nvPr>
        </p:nvSpPr>
        <p:spPr/>
        <p:txBody>
          <a:bodyPr/>
          <a:lstStyle>
            <a:extLst/>
          </a:lstStyle>
          <a:p>
            <a:endParaRPr lang="ar-IQ" dirty="0"/>
          </a:p>
        </p:txBody>
      </p:sp>
      <p:sp>
        <p:nvSpPr>
          <p:cNvPr id="9" name="عنصر نائب لرقم الشريحة 8"/>
          <p:cNvSpPr>
            <a:spLocks noGrp="1"/>
          </p:cNvSpPr>
          <p:nvPr>
            <p:ph type="sldNum" sz="quarter" idx="12"/>
          </p:nvPr>
        </p:nvSpPr>
        <p:spPr/>
        <p:txBody>
          <a:bodyPr/>
          <a:lstStyle>
            <a:extLst/>
          </a:lstStyle>
          <a:p>
            <a:fld id="{A79C50E7-6B1E-4891-AB5E-3A2C79323788}" type="slidenum">
              <a:rPr lang="ar-IQ" smtClean="0"/>
              <a:t>‹#›</a:t>
            </a:fld>
            <a:endParaRPr lang="ar-IQ"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fld id="{BC785460-0B29-41A4-8E37-CAD87AB9626C}" type="datetimeFigureOut">
              <a:rPr lang="ar-IQ" smtClean="0"/>
              <a:t>07/08/1441</a:t>
            </a:fld>
            <a:endParaRPr lang="ar-IQ" dirty="0"/>
          </a:p>
        </p:txBody>
      </p:sp>
      <p:sp>
        <p:nvSpPr>
          <p:cNvPr id="4" name="عنصر نائب للتذييل 3"/>
          <p:cNvSpPr>
            <a:spLocks noGrp="1"/>
          </p:cNvSpPr>
          <p:nvPr>
            <p:ph type="ftr" sz="quarter" idx="11"/>
          </p:nvPr>
        </p:nvSpPr>
        <p:spPr/>
        <p:txBody>
          <a:bodyPr/>
          <a:lstStyle>
            <a:extLst/>
          </a:lstStyle>
          <a:p>
            <a:endParaRPr lang="ar-IQ" dirty="0"/>
          </a:p>
        </p:txBody>
      </p:sp>
      <p:sp>
        <p:nvSpPr>
          <p:cNvPr id="5" name="عنصر نائب لرقم الشريحة 4"/>
          <p:cNvSpPr>
            <a:spLocks noGrp="1"/>
          </p:cNvSpPr>
          <p:nvPr>
            <p:ph type="sldNum" sz="quarter" idx="12"/>
          </p:nvPr>
        </p:nvSpPr>
        <p:spPr/>
        <p:txBody>
          <a:bodyPr/>
          <a:lstStyle>
            <a:extLst/>
          </a:lstStyle>
          <a:p>
            <a:fld id="{A79C50E7-6B1E-4891-AB5E-3A2C79323788}" type="slidenum">
              <a:rPr lang="ar-IQ" smtClean="0"/>
              <a:t>‹#›</a:t>
            </a:fld>
            <a:endParaRPr lang="ar-IQ" dirty="0"/>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BC785460-0B29-41A4-8E37-CAD87AB9626C}" type="datetimeFigureOut">
              <a:rPr lang="ar-IQ" smtClean="0"/>
              <a:t>07/08/1441</a:t>
            </a:fld>
            <a:endParaRPr lang="ar-IQ" dirty="0"/>
          </a:p>
        </p:txBody>
      </p:sp>
      <p:sp>
        <p:nvSpPr>
          <p:cNvPr id="3" name="عنصر نائب للتذييل 2"/>
          <p:cNvSpPr>
            <a:spLocks noGrp="1"/>
          </p:cNvSpPr>
          <p:nvPr>
            <p:ph type="ftr" sz="quarter" idx="11"/>
          </p:nvPr>
        </p:nvSpPr>
        <p:spPr/>
        <p:txBody>
          <a:bodyPr/>
          <a:lstStyle>
            <a:extLst/>
          </a:lstStyle>
          <a:p>
            <a:endParaRPr lang="ar-IQ" dirty="0"/>
          </a:p>
        </p:txBody>
      </p:sp>
      <p:sp>
        <p:nvSpPr>
          <p:cNvPr id="4" name="عنصر نائب لرقم الشريحة 3"/>
          <p:cNvSpPr>
            <a:spLocks noGrp="1"/>
          </p:cNvSpPr>
          <p:nvPr>
            <p:ph type="sldNum" sz="quarter" idx="12"/>
          </p:nvPr>
        </p:nvSpPr>
        <p:spPr/>
        <p:txBody>
          <a:bodyPr/>
          <a:lstStyle>
            <a:extLst/>
          </a:lstStyle>
          <a:p>
            <a:fld id="{A79C50E7-6B1E-4891-AB5E-3A2C79323788}" type="slidenum">
              <a:rPr lang="ar-IQ" smtClean="0"/>
              <a:t>‹#›</a:t>
            </a:fld>
            <a:endParaRPr lang="ar-IQ"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fld id="{BC785460-0B29-41A4-8E37-CAD87AB9626C}" type="datetimeFigureOut">
              <a:rPr lang="ar-IQ" smtClean="0"/>
              <a:t>07/08/1441</a:t>
            </a:fld>
            <a:endParaRPr lang="ar-IQ" dirty="0"/>
          </a:p>
        </p:txBody>
      </p:sp>
      <p:sp>
        <p:nvSpPr>
          <p:cNvPr id="6" name="عنصر نائب للتذييل 5"/>
          <p:cNvSpPr>
            <a:spLocks noGrp="1"/>
          </p:cNvSpPr>
          <p:nvPr>
            <p:ph type="ftr" sz="quarter" idx="11"/>
          </p:nvPr>
        </p:nvSpPr>
        <p:spPr/>
        <p:txBody>
          <a:bodyPr/>
          <a:lstStyle>
            <a:extLst/>
          </a:lstStyle>
          <a:p>
            <a:endParaRPr lang="ar-IQ" dirty="0"/>
          </a:p>
        </p:txBody>
      </p:sp>
      <p:sp>
        <p:nvSpPr>
          <p:cNvPr id="7" name="عنصر نائب لرقم الشريحة 6"/>
          <p:cNvSpPr>
            <a:spLocks noGrp="1"/>
          </p:cNvSpPr>
          <p:nvPr>
            <p:ph type="sldNum" sz="quarter" idx="12"/>
          </p:nvPr>
        </p:nvSpPr>
        <p:spPr/>
        <p:txBody>
          <a:bodyPr/>
          <a:lstStyle>
            <a:extLst/>
          </a:lstStyle>
          <a:p>
            <a:fld id="{A79C50E7-6B1E-4891-AB5E-3A2C79323788}" type="slidenum">
              <a:rPr lang="ar-IQ" smtClean="0"/>
              <a:t>‹#›</a:t>
            </a:fld>
            <a:endParaRPr lang="ar-IQ"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dirty="0" smtClean="0"/>
              <a:t>انقر فوق الأيقونة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BC785460-0B29-41A4-8E37-CAD87AB9626C}" type="datetimeFigureOut">
              <a:rPr lang="ar-IQ" smtClean="0"/>
              <a:t>07/08/1441</a:t>
            </a:fld>
            <a:endParaRPr lang="ar-IQ" dirty="0"/>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IQ" dirty="0"/>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A79C50E7-6B1E-4891-AB5E-3A2C79323788}" type="slidenum">
              <a:rPr lang="ar-IQ" smtClean="0"/>
              <a:t>‹#›</a:t>
            </a:fld>
            <a:endParaRPr lang="ar-IQ" dirty="0"/>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شكل حر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مثلث قائم الزاوية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شكل حر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شكل حر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مثلث قائم الزاوية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C785460-0B29-41A4-8E37-CAD87AB9626C}" type="datetimeFigureOut">
              <a:rPr lang="ar-IQ" smtClean="0"/>
              <a:t>07/08/1441</a:t>
            </a:fld>
            <a:endParaRPr lang="ar-IQ" dirty="0"/>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IQ" dirty="0"/>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79C50E7-6B1E-4891-AB5E-3A2C79323788}" type="slidenum">
              <a:rPr lang="ar-IQ" smtClean="0"/>
              <a:t>‹#›</a:t>
            </a:fld>
            <a:endParaRPr lang="ar-IQ"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32656"/>
            <a:ext cx="7772400" cy="1224136"/>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IQ"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الإِعجاز </a:t>
            </a:r>
            <a:r>
              <a:rPr lang="ar-IQ"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البياني في القرآن</a:t>
            </a:r>
          </a:p>
        </p:txBody>
      </p:sp>
      <p:sp>
        <p:nvSpPr>
          <p:cNvPr id="3" name="عنوان فرعي 2"/>
          <p:cNvSpPr>
            <a:spLocks noGrp="1"/>
          </p:cNvSpPr>
          <p:nvPr>
            <p:ph type="subTitle" idx="1"/>
          </p:nvPr>
        </p:nvSpPr>
        <p:spPr>
          <a:xfrm>
            <a:off x="685800" y="1700808"/>
            <a:ext cx="7772400" cy="3312368"/>
          </a:xfrm>
          <a:ln>
            <a:solidFill>
              <a:srgbClr val="00B050"/>
            </a:solidFill>
          </a:ln>
        </p:spPr>
        <p:style>
          <a:lnRef idx="1">
            <a:schemeClr val="accent4"/>
          </a:lnRef>
          <a:fillRef idx="2">
            <a:schemeClr val="accent4"/>
          </a:fillRef>
          <a:effectRef idx="1">
            <a:schemeClr val="accent4"/>
          </a:effectRef>
          <a:fontRef idx="minor">
            <a:schemeClr val="dk1"/>
          </a:fontRef>
        </p:style>
        <p:txBody>
          <a:bodyPr/>
          <a:lstStyle/>
          <a:p>
            <a:pPr algn="ctr">
              <a:lnSpc>
                <a:spcPct val="150000"/>
              </a:lnSpc>
            </a:pPr>
            <a:r>
              <a:rPr lang="ar-IQ" b="1" dirty="0" smtClean="0">
                <a:solidFill>
                  <a:srgbClr val="0070C0"/>
                </a:solidFill>
              </a:rPr>
              <a:t>محاضرة مقدمة لطلبة المرحلة الرابعة – قسم علوم القرآن</a:t>
            </a:r>
          </a:p>
          <a:p>
            <a:pPr algn="ctr">
              <a:lnSpc>
                <a:spcPct val="150000"/>
              </a:lnSpc>
            </a:pPr>
            <a:r>
              <a:rPr lang="ar-IQ" b="1" dirty="0" smtClean="0">
                <a:solidFill>
                  <a:srgbClr val="0070C0"/>
                </a:solidFill>
              </a:rPr>
              <a:t>(المحاضرة  الثالثة)</a:t>
            </a:r>
          </a:p>
          <a:p>
            <a:pPr algn="ctr">
              <a:lnSpc>
                <a:spcPct val="150000"/>
              </a:lnSpc>
            </a:pPr>
            <a:r>
              <a:rPr lang="ar-IQ" b="1" dirty="0" smtClean="0">
                <a:solidFill>
                  <a:srgbClr val="0070C0"/>
                </a:solidFill>
              </a:rPr>
              <a:t>كلية التربية للبنات – جامعة بغداد </a:t>
            </a:r>
          </a:p>
          <a:p>
            <a:pPr algn="ctr">
              <a:lnSpc>
                <a:spcPct val="150000"/>
              </a:lnSpc>
            </a:pPr>
            <a:r>
              <a:rPr lang="ar-IQ" sz="3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إعداد  أ. م. د. بان حميد فرحان </a:t>
            </a:r>
            <a:endParaRPr lang="ar-IQ" sz="32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427984" y="5229200"/>
            <a:ext cx="609600" cy="609600"/>
          </a:xfrm>
          <a:prstGeom prst="rect">
            <a:avLst/>
          </a:prstGeom>
        </p:spPr>
      </p:pic>
    </p:spTree>
    <p:extLst>
      <p:ext uri="{BB962C8B-B14F-4D97-AF65-F5344CB8AC3E}">
        <p14:creationId xmlns:p14="http://schemas.microsoft.com/office/powerpoint/2010/main" val="1438542038"/>
      </p:ext>
    </p:extLst>
  </p:cSld>
  <p:clrMapOvr>
    <a:masterClrMapping/>
  </p:clrMapOvr>
  <mc:AlternateContent xmlns:mc="http://schemas.openxmlformats.org/markup-compatibility/2006" xmlns:p14="http://schemas.microsoft.com/office/powerpoint/2010/main">
    <mc:Choice Requires="p14">
      <p:transition spd="slow" p14:dur="2000" advTm="28182"/>
    </mc:Choice>
    <mc:Fallback xmlns="">
      <p:transition spd="slow" advTm="28182"/>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31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548680"/>
            <a:ext cx="8496944" cy="6001643"/>
          </a:xfrm>
          <a:prstGeom prst="rect">
            <a:avLst/>
          </a:prstGeom>
        </p:spPr>
        <p:txBody>
          <a:bodyPr wrap="square">
            <a:spAutoFit/>
          </a:bodyPr>
          <a:lstStyle/>
          <a:p>
            <a:pPr algn="just">
              <a:lnSpc>
                <a:spcPct val="150000"/>
              </a:lnSpc>
            </a:pPr>
            <a:r>
              <a:rPr lang="ar-IQ" sz="3200" b="1" dirty="0" smtClean="0">
                <a:solidFill>
                  <a:schemeClr val="accent2"/>
                </a:solidFill>
              </a:rPr>
              <a:t>2 </a:t>
            </a:r>
            <a:r>
              <a:rPr lang="ar-IQ" sz="3200" b="1" dirty="0">
                <a:solidFill>
                  <a:schemeClr val="accent2"/>
                </a:solidFill>
              </a:rPr>
              <a:t>- </a:t>
            </a:r>
            <a:r>
              <a:rPr lang="ar-IQ" sz="3200" b="1" dirty="0">
                <a:solidFill>
                  <a:schemeClr val="accent4"/>
                </a:solidFill>
              </a:rPr>
              <a:t>إذا طال الكلام وخشي تناسي الأول أعيد ثانياً تجديداً لعهده، كقوله تعالى: </a:t>
            </a:r>
            <a:r>
              <a:rPr lang="ar-IQ" sz="3200" b="1" dirty="0">
                <a:solidFill>
                  <a:schemeClr val="accent2"/>
                </a:solidFill>
              </a:rPr>
              <a:t>{أَفَرَءَيْتُمُ النَّارَ الَّتِي تُورُونَ} </a:t>
            </a:r>
            <a:r>
              <a:rPr lang="ar-IQ" sz="3200" b="1" dirty="0">
                <a:solidFill>
                  <a:schemeClr val="accent4"/>
                </a:solidFill>
              </a:rPr>
              <a:t>وقوله تعالى في نفس السورة </a:t>
            </a:r>
            <a:r>
              <a:rPr lang="ar-IQ" sz="3200" b="1" dirty="0">
                <a:solidFill>
                  <a:schemeClr val="accent2"/>
                </a:solidFill>
              </a:rPr>
              <a:t>{ثُمَّ إِنَّ رَبَّكَ لِلَّذِينَ هَاجَرُواْ مِن بَعْدِمَا فُتِنُواْ ثُمَّ جَاهَدُواْ وَصَبَرُواْ إِنَّ رَبَّكَ مِن بَعْدِهَا لَغَفُورٌ رَّحِيمٌ}. </a:t>
            </a:r>
            <a:r>
              <a:rPr lang="ar-IQ" sz="3200" b="1" dirty="0">
                <a:solidFill>
                  <a:schemeClr val="accent4"/>
                </a:solidFill>
              </a:rPr>
              <a:t>وغيرها من الأمثلة كثير. </a:t>
            </a:r>
          </a:p>
          <a:p>
            <a:pPr algn="just">
              <a:lnSpc>
                <a:spcPct val="150000"/>
              </a:lnSpc>
            </a:pPr>
            <a:r>
              <a:rPr lang="ar-IQ" sz="3200" b="1" dirty="0">
                <a:solidFill>
                  <a:schemeClr val="accent2"/>
                </a:solidFill>
              </a:rPr>
              <a:t>3 - </a:t>
            </a:r>
            <a:r>
              <a:rPr lang="ar-IQ" sz="3200" b="1" dirty="0">
                <a:solidFill>
                  <a:schemeClr val="accent4"/>
                </a:solidFill>
              </a:rPr>
              <a:t>بيان إعجاز القرآن للعرب فإن من عجز عن الإِتيان بالمعنى بصورة واحدة فإنه يعجز من باب أولى عن الإِتيان بالمعنى الواحد بصور وقوالب لفظية غاية في الفصاحة والبيان.</a:t>
            </a:r>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39552" y="5589240"/>
            <a:ext cx="609600" cy="609600"/>
          </a:xfrm>
          <a:prstGeom prst="rect">
            <a:avLst/>
          </a:prstGeom>
        </p:spPr>
      </p:pic>
    </p:spTree>
    <p:extLst>
      <p:ext uri="{BB962C8B-B14F-4D97-AF65-F5344CB8AC3E}">
        <p14:creationId xmlns:p14="http://schemas.microsoft.com/office/powerpoint/2010/main" val="2040487734"/>
      </p:ext>
    </p:extLst>
  </p:cSld>
  <p:clrMapOvr>
    <a:masterClrMapping/>
  </p:clrMapOvr>
  <mc:AlternateContent xmlns:mc="http://schemas.openxmlformats.org/markup-compatibility/2006" xmlns:p14="http://schemas.microsoft.com/office/powerpoint/2010/main">
    <mc:Choice Requires="p14">
      <p:transition spd="slow" p14:dur="2000" advTm="1074"/>
    </mc:Choice>
    <mc:Fallback xmlns="">
      <p:transition spd="slow" advTm="1074"/>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59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476672"/>
            <a:ext cx="8363272" cy="5530619"/>
          </a:xfrm>
        </p:spPr>
        <p:txBody>
          <a:bodyPr>
            <a:normAutofit fontScale="77500" lnSpcReduction="20000"/>
          </a:bodyPr>
          <a:lstStyle/>
          <a:p>
            <a:pPr algn="just">
              <a:lnSpc>
                <a:spcPct val="150000"/>
              </a:lnSpc>
            </a:pPr>
            <a:r>
              <a:rPr lang="ar-IQ" sz="3600" dirty="0">
                <a:solidFill>
                  <a:schemeClr val="accent5"/>
                </a:solidFill>
              </a:rPr>
              <a:t>4 </a:t>
            </a:r>
            <a:r>
              <a:rPr lang="ar-IQ" sz="3600" b="1" dirty="0">
                <a:solidFill>
                  <a:schemeClr val="accent5"/>
                </a:solidFill>
              </a:rPr>
              <a:t>- </a:t>
            </a:r>
            <a:r>
              <a:rPr lang="ar-IQ" sz="3300" b="1" dirty="0"/>
              <a:t>إفادة معنى جديد فإن بعض الآيات تكررت في كتاب الله وفي كل مرة تكون متعلقة بما قبلها، كقوله تعالى: </a:t>
            </a:r>
            <a:r>
              <a:rPr lang="ar-IQ" sz="3300" b="1" dirty="0">
                <a:solidFill>
                  <a:schemeClr val="accent5"/>
                </a:solidFill>
              </a:rPr>
              <a:t>{</a:t>
            </a:r>
            <a:r>
              <a:rPr lang="ar-IQ" sz="3300" b="1" dirty="0" err="1">
                <a:solidFill>
                  <a:schemeClr val="accent5"/>
                </a:solidFill>
              </a:rPr>
              <a:t>فَبِأَىِّ</a:t>
            </a:r>
            <a:r>
              <a:rPr lang="ar-IQ" sz="3300" b="1" dirty="0">
                <a:solidFill>
                  <a:schemeClr val="accent5"/>
                </a:solidFill>
              </a:rPr>
              <a:t> ءَالآءِ رَبِّكُمَا تُكَذِّبَانِ} </a:t>
            </a:r>
            <a:r>
              <a:rPr lang="ar-IQ" sz="3300" b="1" dirty="0"/>
              <a:t>كررت هذه الآية في سورة الرحمن إحدى وثلاثين مرة، ثمان مرات عقيب آيات فيها تعداد عجائب خلق الله وبدائع صنعه ومبدأ الخلق ومعادهم فناسب ذكر الآلاء عقيب كل ذلك. ثم تلتها سبع آيات فيها ذكر النار وأهوال يوم القيامة، فحسن ذكر الآلاء عقيبها لأن في صرف المؤمن عن عذاب النار أكبر نعمة، وبعد هذه السبع ثمان آيات في وصف الجنتين وأهلهما ونعيمهم فيهما فحسن أن يذكر عقيبها نعم الله على المؤمنين أن وفقوا للعمل الصالح فاستحقوا الجنتين، ثم بعد ذلك ثمان آيات للجنتين اللتين دونهما، ومن استحقها بتوفيق الله ناسب ذكر نعمة الله عليه. </a:t>
            </a:r>
          </a:p>
          <a:p>
            <a:pPr algn="just">
              <a:lnSpc>
                <a:spcPct val="150000"/>
              </a:lnSpc>
            </a:pPr>
            <a:endParaRPr lang="ar-IQ" dirty="0"/>
          </a:p>
        </p:txBody>
      </p:sp>
      <p:pic>
        <p:nvPicPr>
          <p:cNvPr id="3"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051720" y="5373216"/>
            <a:ext cx="609600" cy="609600"/>
          </a:xfrm>
          <a:prstGeom prst="rect">
            <a:avLst/>
          </a:prstGeom>
        </p:spPr>
      </p:pic>
    </p:spTree>
    <p:extLst>
      <p:ext uri="{BB962C8B-B14F-4D97-AF65-F5344CB8AC3E}">
        <p14:creationId xmlns:p14="http://schemas.microsoft.com/office/powerpoint/2010/main" val="3033582281"/>
      </p:ext>
    </p:extLst>
  </p:cSld>
  <p:clrMapOvr>
    <a:masterClrMapping/>
  </p:clrMapOvr>
  <mc:AlternateContent xmlns:mc="http://schemas.openxmlformats.org/markup-compatibility/2006" xmlns:p14="http://schemas.microsoft.com/office/powerpoint/2010/main">
    <mc:Choice Requires="p14">
      <p:transition spd="slow" p14:dur="2000" advTm="5722"/>
    </mc:Choice>
    <mc:Fallback xmlns="">
      <p:transition spd="slow" advTm="5722"/>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79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1196752"/>
            <a:ext cx="8229600" cy="4968552"/>
          </a:xfrm>
        </p:spPr>
        <p:txBody>
          <a:bodyPr>
            <a:normAutofit fontScale="70000" lnSpcReduction="20000"/>
          </a:bodyPr>
          <a:lstStyle/>
          <a:p>
            <a:pPr marL="109728" indent="0" algn="just">
              <a:lnSpc>
                <a:spcPct val="150000"/>
              </a:lnSpc>
              <a:buNone/>
            </a:pPr>
            <a:r>
              <a:rPr lang="ar-IQ" sz="3200" b="1" dirty="0">
                <a:solidFill>
                  <a:srgbClr val="002060"/>
                </a:solidFill>
              </a:rPr>
              <a:t>من خصائص الأسلوب القرآني الإِيجاز وهو التعبير عن المعاني الكثيرة بألفاظ قليلة تؤدي الغرض من غير إخلال بالمعنى.</a:t>
            </a:r>
          </a:p>
          <a:p>
            <a:pPr marL="109728" indent="0" algn="just">
              <a:lnSpc>
                <a:spcPct val="150000"/>
              </a:lnSpc>
              <a:buNone/>
            </a:pPr>
            <a:r>
              <a:rPr lang="ar-IQ" sz="3200" b="1" u="sng" dirty="0">
                <a:solidFill>
                  <a:srgbClr val="FF0000"/>
                </a:solidFill>
              </a:rPr>
              <a:t>والإِيجاز نوعان: </a:t>
            </a:r>
            <a:r>
              <a:rPr lang="ar-IQ" sz="3200" b="1" dirty="0" smtClean="0">
                <a:solidFill>
                  <a:srgbClr val="FF0000"/>
                </a:solidFill>
              </a:rPr>
              <a:t>     إيجاز </a:t>
            </a:r>
            <a:r>
              <a:rPr lang="ar-IQ" sz="3200" b="1" dirty="0">
                <a:solidFill>
                  <a:srgbClr val="FF0000"/>
                </a:solidFill>
              </a:rPr>
              <a:t>حذف </a:t>
            </a:r>
            <a:r>
              <a:rPr lang="ar-IQ" sz="3200" b="1" dirty="0" smtClean="0">
                <a:solidFill>
                  <a:srgbClr val="FF0000"/>
                </a:solidFill>
              </a:rPr>
              <a:t>    </a:t>
            </a:r>
            <a:r>
              <a:rPr lang="ar-IQ" sz="3200" b="1" u="sng" dirty="0" smtClean="0">
                <a:solidFill>
                  <a:srgbClr val="FF0000"/>
                </a:solidFill>
              </a:rPr>
              <a:t> </a:t>
            </a:r>
            <a:r>
              <a:rPr lang="ar-IQ" sz="5100" b="1" u="sng" dirty="0" smtClean="0">
                <a:solidFill>
                  <a:srgbClr val="FF0000"/>
                </a:solidFill>
              </a:rPr>
              <a:t> و </a:t>
            </a:r>
            <a:r>
              <a:rPr lang="ar-IQ" sz="5100" b="1" dirty="0" smtClean="0">
                <a:solidFill>
                  <a:srgbClr val="FF0000"/>
                </a:solidFill>
              </a:rPr>
              <a:t>     </a:t>
            </a:r>
            <a:r>
              <a:rPr lang="ar-IQ" sz="3200" b="1" dirty="0" smtClean="0">
                <a:solidFill>
                  <a:srgbClr val="FF0000"/>
                </a:solidFill>
              </a:rPr>
              <a:t>إيجاز </a:t>
            </a:r>
            <a:r>
              <a:rPr lang="ar-IQ" sz="3200" b="1" dirty="0">
                <a:solidFill>
                  <a:srgbClr val="FF0000"/>
                </a:solidFill>
              </a:rPr>
              <a:t>قصر.</a:t>
            </a:r>
          </a:p>
          <a:p>
            <a:pPr marL="109728" indent="0" algn="just">
              <a:lnSpc>
                <a:spcPct val="150000"/>
              </a:lnSpc>
              <a:buNone/>
            </a:pPr>
            <a:r>
              <a:rPr lang="ar-IQ" sz="3200" b="1" dirty="0">
                <a:solidFill>
                  <a:srgbClr val="002060"/>
                </a:solidFill>
              </a:rPr>
              <a:t>     أما </a:t>
            </a:r>
            <a:r>
              <a:rPr lang="ar-IQ" sz="3200" b="1" u="sng" dirty="0">
                <a:solidFill>
                  <a:schemeClr val="accent6">
                    <a:lumMod val="75000"/>
                  </a:schemeClr>
                </a:solidFill>
              </a:rPr>
              <a:t>إيجاز الحذف </a:t>
            </a:r>
            <a:r>
              <a:rPr lang="ar-IQ" sz="3200" b="1" dirty="0">
                <a:solidFill>
                  <a:srgbClr val="002060"/>
                </a:solidFill>
              </a:rPr>
              <a:t>فهو: إسقاط كلمة للاجتزاء عنها بدلالة غيرها من الحال أو فحوى الكلام.</a:t>
            </a:r>
          </a:p>
          <a:p>
            <a:pPr marL="109728" indent="0" algn="just">
              <a:lnSpc>
                <a:spcPct val="150000"/>
              </a:lnSpc>
              <a:buNone/>
            </a:pPr>
            <a:r>
              <a:rPr lang="ar-IQ" sz="3200" b="1" dirty="0">
                <a:solidFill>
                  <a:srgbClr val="002060"/>
                </a:solidFill>
              </a:rPr>
              <a:t>     ومن أمثلة إيجاز الحذف قوله تعالى: {</a:t>
            </a:r>
            <a:r>
              <a:rPr lang="ar-IQ" sz="3200" b="1" dirty="0">
                <a:solidFill>
                  <a:schemeClr val="accent1"/>
                </a:solidFill>
              </a:rPr>
              <a:t>وَسْئَلِ الْقَرْيَةَ</a:t>
            </a:r>
            <a:r>
              <a:rPr lang="ar-IQ" sz="3200" b="1" dirty="0">
                <a:solidFill>
                  <a:srgbClr val="002060"/>
                </a:solidFill>
              </a:rPr>
              <a:t>} فإن الآية تشير إلى شيوع القول في أهل القرية، وأن القرية كلها تكلمت في ذلك، وقوله تعالى: {</a:t>
            </a:r>
            <a:r>
              <a:rPr lang="ar-IQ" sz="3200" b="1" dirty="0">
                <a:solidFill>
                  <a:schemeClr val="accent1">
                    <a:lumMod val="75000"/>
                  </a:schemeClr>
                </a:solidFill>
              </a:rPr>
              <a:t>وَلَوْ أَنَّ قُرْءَانًا سُيِّرَتْ بِهِ الْجِبَالُ أَوْ قُطِّعَتْ بِهِ الأَرْضُ أَوْ كُلِّمَ بِهِ الْمَوْتَى</a:t>
            </a:r>
            <a:r>
              <a:rPr lang="ar-IQ" sz="3200" b="1" dirty="0">
                <a:solidFill>
                  <a:srgbClr val="002060"/>
                </a:solidFill>
              </a:rPr>
              <a:t>}، ففي هذه الآية إيجاز حذف وهو حذف الجواب كأنه قيل لكان هذا القرآن كذا وكذا... والحذف هنا أبلغ من الذكر لأن النَفْس تذهب كل مذهب في القصد من الجواب، ولو ذكر الجواب لقصر على الوجه الذي تضمنه البيان.</a:t>
            </a:r>
          </a:p>
          <a:p>
            <a:pPr marL="109728" indent="0" algn="just">
              <a:lnSpc>
                <a:spcPct val="150000"/>
              </a:lnSpc>
              <a:buNone/>
            </a:pPr>
            <a:endParaRPr lang="ar-IQ" sz="3200" b="1" i="1" u="sng" dirty="0">
              <a:solidFill>
                <a:srgbClr val="7030A0"/>
              </a:solidFill>
            </a:endParaRPr>
          </a:p>
        </p:txBody>
      </p:sp>
      <p:sp>
        <p:nvSpPr>
          <p:cNvPr id="3" name="عنوان 2"/>
          <p:cNvSpPr>
            <a:spLocks noGrp="1"/>
          </p:cNvSpPr>
          <p:nvPr>
            <p:ph type="title"/>
          </p:nvPr>
        </p:nvSpPr>
        <p:spPr>
          <a:xfrm>
            <a:off x="457200" y="274638"/>
            <a:ext cx="8229600" cy="994122"/>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IQ" sz="4400" cap="all" dirty="0">
                <a:ln w="0">
                  <a:solidFill>
                    <a:schemeClr val="accent1">
                      <a:lumMod val="5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الخامس : الإِيجاز في القرآن الكريم </a:t>
            </a:r>
            <a:endParaRPr lang="ar-IQ"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6"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657600" y="6165304"/>
            <a:ext cx="609600" cy="609600"/>
          </a:xfrm>
          <a:prstGeom prst="rect">
            <a:avLst/>
          </a:prstGeom>
        </p:spPr>
      </p:pic>
    </p:spTree>
    <p:extLst>
      <p:ext uri="{BB962C8B-B14F-4D97-AF65-F5344CB8AC3E}">
        <p14:creationId xmlns:p14="http://schemas.microsoft.com/office/powerpoint/2010/main" val="3234973318"/>
      </p:ext>
    </p:extLst>
  </p:cSld>
  <p:clrMapOvr>
    <a:masterClrMapping/>
  </p:clrMapOvr>
  <mc:AlternateContent xmlns:mc="http://schemas.openxmlformats.org/markup-compatibility/2006" xmlns:p14="http://schemas.microsoft.com/office/powerpoint/2010/main">
    <mc:Choice Requires="p14">
      <p:transition spd="slow" p14:dur="2000" advTm="312"/>
    </mc:Choice>
    <mc:Fallback xmlns="">
      <p:transition spd="slow" advTm="312"/>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407"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269891"/>
            <a:ext cx="8604572" cy="5632311"/>
          </a:xfrm>
          <a:prstGeom prst="rect">
            <a:avLst/>
          </a:prstGeom>
        </p:spPr>
        <p:txBody>
          <a:bodyPr wrap="square">
            <a:spAutoFit/>
          </a:bodyPr>
          <a:lstStyle/>
          <a:p>
            <a:pPr algn="just">
              <a:lnSpc>
                <a:spcPct val="150000"/>
              </a:lnSpc>
            </a:pPr>
            <a:r>
              <a:rPr lang="ar-IQ" sz="2400" dirty="0">
                <a:solidFill>
                  <a:schemeClr val="accent5"/>
                </a:solidFill>
              </a:rPr>
              <a:t> </a:t>
            </a:r>
            <a:r>
              <a:rPr lang="ar-IQ" sz="2400" b="1" dirty="0">
                <a:solidFill>
                  <a:schemeClr val="accent5"/>
                </a:solidFill>
              </a:rPr>
              <a:t> وأما إيجاز القصر</a:t>
            </a:r>
            <a:r>
              <a:rPr lang="ar-IQ" sz="2400" b="1" dirty="0">
                <a:solidFill>
                  <a:schemeClr val="accent4">
                    <a:lumMod val="75000"/>
                  </a:schemeClr>
                </a:solidFill>
              </a:rPr>
              <a:t> فهو: بُنْيَةُ الكلام على تقليل اللفظ وتكثير المعنى من غير حذف وله أمثلة كثيرة في القرآن حتى لا تكاد تخلو منه سورة أو جزء سورة. ومن أمثلة إيجاز القصر:</a:t>
            </a:r>
          </a:p>
          <a:p>
            <a:pPr algn="just">
              <a:lnSpc>
                <a:spcPct val="150000"/>
              </a:lnSpc>
            </a:pPr>
            <a:r>
              <a:rPr lang="ar-IQ" sz="2400" b="1" dirty="0">
                <a:solidFill>
                  <a:schemeClr val="accent4">
                    <a:lumMod val="75000"/>
                  </a:schemeClr>
                </a:solidFill>
              </a:rPr>
              <a:t>قوله تعالى</a:t>
            </a:r>
            <a:r>
              <a:rPr lang="ar-IQ" sz="2400" b="1" dirty="0">
                <a:solidFill>
                  <a:schemeClr val="accent5"/>
                </a:solidFill>
              </a:rPr>
              <a:t>: {إِنَّ فِرْعَوْنَ عَلا فِي الأَرْضِ وَجَعَلَ أَهْلَهَا شِيَعًا يَسْتَضْعِفُ طَآئِفَةً مِّنْهُمْ يُذَبِّحُ أَبْنَاءَهُمْ وَيَسْتَحْىِ نِسَآءَهُمْ إِنَّهُ كَانَ مِنَ الْمُفْسِدِينَ}. </a:t>
            </a:r>
            <a:r>
              <a:rPr lang="ar-IQ" sz="2400" b="1" dirty="0">
                <a:solidFill>
                  <a:schemeClr val="accent4">
                    <a:lumMod val="75000"/>
                  </a:schemeClr>
                </a:solidFill>
              </a:rPr>
              <a:t>وهي تشتمل على جملة وتفصيل وتفسير: ذكر العلو في الأرض باستضعاف الخلق  بذبح الولدان وسبي النساء، وإذا تحكم في هذين الأمرين، فما ظنك بما دونهما ؟ لأن النفوس لا تطمئن على هذا الظلم والقلوب لا تقر على هذا الجور. ثم ذكر الفاصلة التي أوغلت في التأكيد، وكفت في التظليم، وردت آخر الكلام على أوله وعطفت عجزه على </a:t>
            </a:r>
            <a:r>
              <a:rPr lang="ar-IQ" sz="2400" b="1" dirty="0" smtClean="0">
                <a:solidFill>
                  <a:schemeClr val="accent4">
                    <a:lumMod val="75000"/>
                  </a:schemeClr>
                </a:solidFill>
              </a:rPr>
              <a:t>صدره</a:t>
            </a:r>
            <a:r>
              <a:rPr lang="ar-IQ" sz="2400" b="1" dirty="0" smtClean="0">
                <a:solidFill>
                  <a:schemeClr val="accent4"/>
                </a:solidFill>
              </a:rPr>
              <a:t>.</a:t>
            </a:r>
            <a:endParaRPr lang="ar-IQ" sz="2400" b="1" dirty="0">
              <a:solidFill>
                <a:schemeClr val="accent4"/>
              </a:solidFill>
            </a:endParaRPr>
          </a:p>
          <a:p>
            <a:pPr algn="just">
              <a:lnSpc>
                <a:spcPct val="150000"/>
              </a:lnSpc>
            </a:pPr>
            <a:endParaRPr lang="ar-IQ" sz="2400" b="1" dirty="0">
              <a:solidFill>
                <a:schemeClr val="accent4"/>
              </a:solidFill>
            </a:endParaRPr>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5597402"/>
            <a:ext cx="609600" cy="609600"/>
          </a:xfrm>
          <a:prstGeom prst="rect">
            <a:avLst/>
          </a:prstGeom>
        </p:spPr>
      </p:pic>
    </p:spTree>
    <p:extLst>
      <p:ext uri="{BB962C8B-B14F-4D97-AF65-F5344CB8AC3E}">
        <p14:creationId xmlns:p14="http://schemas.microsoft.com/office/powerpoint/2010/main" val="3110808975"/>
      </p:ext>
    </p:extLst>
  </p:cSld>
  <p:clrMapOvr>
    <a:masterClrMapping/>
  </p:clrMapOvr>
  <mc:AlternateContent xmlns:mc="http://schemas.openxmlformats.org/markup-compatibility/2006" xmlns:p14="http://schemas.microsoft.com/office/powerpoint/2010/main">
    <mc:Choice Requires="p14">
      <p:transition spd="slow" p14:dur="2000" advTm="1418"/>
    </mc:Choice>
    <mc:Fallback xmlns="">
      <p:transition spd="slow" advTm="1418"/>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223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399552"/>
            <a:ext cx="8208912" cy="7879080"/>
          </a:xfrm>
          <a:prstGeom prst="rect">
            <a:avLst/>
          </a:prstGeom>
        </p:spPr>
        <p:txBody>
          <a:bodyPr wrap="square">
            <a:spAutoFit/>
          </a:bodyPr>
          <a:lstStyle/>
          <a:p>
            <a:pPr algn="just"/>
            <a:r>
              <a:rPr lang="ar-IQ" sz="3200" b="1" dirty="0" smtClean="0">
                <a:solidFill>
                  <a:schemeClr val="accent4">
                    <a:lumMod val="75000"/>
                  </a:schemeClr>
                </a:solidFill>
              </a:rPr>
              <a:t>ومن </a:t>
            </a:r>
            <a:r>
              <a:rPr lang="ar-IQ" sz="3200" b="1" dirty="0">
                <a:solidFill>
                  <a:schemeClr val="accent4">
                    <a:lumMod val="75000"/>
                  </a:schemeClr>
                </a:solidFill>
              </a:rPr>
              <a:t>أمثلة إيجاز القصر، قوله تعالى: </a:t>
            </a:r>
            <a:r>
              <a:rPr lang="ar-IQ" sz="3200" b="1" dirty="0">
                <a:solidFill>
                  <a:schemeClr val="accent5"/>
                </a:solidFill>
              </a:rPr>
              <a:t>{وَلَكُمْ فِي الْقِصَاصِ حَيَاةٌ} </a:t>
            </a:r>
            <a:r>
              <a:rPr lang="ar-IQ" sz="3200" b="1" dirty="0">
                <a:solidFill>
                  <a:schemeClr val="accent4">
                    <a:lumMod val="75000"/>
                  </a:schemeClr>
                </a:solidFill>
              </a:rPr>
              <a:t>وقد كان العرب يستحسنون بل يعجبون بحكمة قالوها ويعتبرونها قمة البلاغة لما فيها من إيجاز وهي قولهم</a:t>
            </a:r>
            <a:r>
              <a:rPr lang="ar-IQ" sz="3200" b="1" dirty="0">
                <a:solidFill>
                  <a:schemeClr val="accent5"/>
                </a:solidFill>
              </a:rPr>
              <a:t> ((القتل أنفى للقتل</a:t>
            </a:r>
            <a:r>
              <a:rPr lang="ar-IQ" sz="3200" b="1" dirty="0" smtClean="0">
                <a:solidFill>
                  <a:schemeClr val="accent5"/>
                </a:solidFill>
              </a:rPr>
              <a:t>)).</a:t>
            </a:r>
            <a:endParaRPr lang="ar-IQ" sz="3200" b="1" dirty="0">
              <a:solidFill>
                <a:schemeClr val="accent5"/>
              </a:solidFill>
            </a:endParaRPr>
          </a:p>
          <a:p>
            <a:pPr algn="just"/>
            <a:r>
              <a:rPr lang="ar-IQ" sz="3200" b="1" dirty="0">
                <a:solidFill>
                  <a:schemeClr val="accent4">
                    <a:lumMod val="75000"/>
                  </a:schemeClr>
                </a:solidFill>
              </a:rPr>
              <a:t>وقوله تعالى: </a:t>
            </a:r>
            <a:r>
              <a:rPr lang="ar-IQ" sz="3200" b="1" dirty="0">
                <a:solidFill>
                  <a:schemeClr val="accent5"/>
                </a:solidFill>
              </a:rPr>
              <a:t>{وَلَكُمْ فِي الْقِصَاصِ حَيَاةٌ} </a:t>
            </a:r>
            <a:r>
              <a:rPr lang="ar-IQ" sz="3200" b="1" dirty="0">
                <a:solidFill>
                  <a:schemeClr val="accent4">
                    <a:lumMod val="75000"/>
                  </a:schemeClr>
                </a:solidFill>
              </a:rPr>
              <a:t>يفوق ما استحسنه العرب من أربعة </a:t>
            </a:r>
            <a:r>
              <a:rPr lang="ar-IQ" sz="3200" b="1" dirty="0" smtClean="0">
                <a:solidFill>
                  <a:schemeClr val="accent4">
                    <a:lumMod val="75000"/>
                  </a:schemeClr>
                </a:solidFill>
              </a:rPr>
              <a:t>أوجه  هي :</a:t>
            </a:r>
          </a:p>
          <a:p>
            <a:pPr algn="just"/>
            <a:endParaRPr lang="ar-IQ" sz="3200" b="1" dirty="0">
              <a:solidFill>
                <a:schemeClr val="accent4">
                  <a:lumMod val="75000"/>
                </a:schemeClr>
              </a:solidFill>
            </a:endParaRPr>
          </a:p>
          <a:p>
            <a:pPr algn="just"/>
            <a:r>
              <a:rPr lang="ar-IQ" sz="3200" b="1" dirty="0">
                <a:solidFill>
                  <a:srgbClr val="C00000"/>
                </a:solidFill>
              </a:rPr>
              <a:t>الأول: إن الآية أكثر فائدة، ففيها من المعاني والفوائد ما في قولهم (</a:t>
            </a:r>
            <a:r>
              <a:rPr lang="ar-IQ" sz="3200" b="1" dirty="0">
                <a:solidFill>
                  <a:srgbClr val="00B050"/>
                </a:solidFill>
              </a:rPr>
              <a:t>القتل أنفى للقتل</a:t>
            </a:r>
            <a:r>
              <a:rPr lang="ar-IQ" sz="3200" b="1" dirty="0">
                <a:solidFill>
                  <a:srgbClr val="C00000"/>
                </a:solidFill>
              </a:rPr>
              <a:t>) وزيادة المعاني الحسنة </a:t>
            </a:r>
            <a:r>
              <a:rPr lang="ar-IQ" sz="3200" b="1" dirty="0" err="1">
                <a:solidFill>
                  <a:srgbClr val="C00000"/>
                </a:solidFill>
              </a:rPr>
              <a:t>الاتية</a:t>
            </a:r>
            <a:r>
              <a:rPr lang="ar-IQ" sz="3200" b="1" dirty="0">
                <a:solidFill>
                  <a:srgbClr val="C00000"/>
                </a:solidFill>
              </a:rPr>
              <a:t>:</a:t>
            </a:r>
          </a:p>
          <a:p>
            <a:pPr algn="just"/>
            <a:endParaRPr lang="ar-IQ" sz="3200" b="1" dirty="0">
              <a:solidFill>
                <a:srgbClr val="C00000"/>
              </a:solidFill>
            </a:endParaRPr>
          </a:p>
          <a:p>
            <a:endParaRPr lang="ar-IQ" sz="2800" b="1" dirty="0" smtClean="0">
              <a:solidFill>
                <a:schemeClr val="accent4">
                  <a:lumMod val="75000"/>
                </a:schemeClr>
              </a:solidFill>
            </a:endParaRPr>
          </a:p>
          <a:p>
            <a:endParaRPr lang="ar-IQ" sz="2800" b="1" dirty="0"/>
          </a:p>
          <a:p>
            <a:endParaRPr lang="ar-IQ" sz="2800" b="1" dirty="0" smtClean="0"/>
          </a:p>
          <a:p>
            <a:endParaRPr lang="ar-IQ" sz="2800" b="1" dirty="0"/>
          </a:p>
          <a:p>
            <a:endParaRPr lang="ar-IQ" sz="2800" b="1" dirty="0" smtClean="0"/>
          </a:p>
          <a:p>
            <a:endParaRPr lang="ar-IQ" sz="2800" b="1" dirty="0"/>
          </a:p>
          <a:p>
            <a:endParaRPr lang="ar-IQ" dirty="0"/>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044938" y="5157192"/>
            <a:ext cx="609600" cy="609600"/>
          </a:xfrm>
          <a:prstGeom prst="rect">
            <a:avLst/>
          </a:prstGeom>
        </p:spPr>
      </p:pic>
    </p:spTree>
    <p:extLst>
      <p:ext uri="{BB962C8B-B14F-4D97-AF65-F5344CB8AC3E}">
        <p14:creationId xmlns:p14="http://schemas.microsoft.com/office/powerpoint/2010/main" val="2187645301"/>
      </p:ext>
    </p:extLst>
  </p:cSld>
  <p:clrMapOvr>
    <a:masterClrMapping/>
  </p:clrMapOvr>
  <mc:AlternateContent xmlns:mc="http://schemas.openxmlformats.org/markup-compatibility/2006" xmlns:p14="http://schemas.microsoft.com/office/powerpoint/2010/main">
    <mc:Choice Requires="p14">
      <p:transition spd="slow" p14:dur="2000" advTm="1145"/>
    </mc:Choice>
    <mc:Fallback xmlns="">
      <p:transition spd="slow" advTm="1145"/>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641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3" y="188640"/>
            <a:ext cx="8443788" cy="6555641"/>
          </a:xfrm>
          <a:prstGeom prst="rect">
            <a:avLst/>
          </a:prstGeom>
        </p:spPr>
        <p:txBody>
          <a:bodyPr wrap="square">
            <a:spAutoFit/>
          </a:bodyPr>
          <a:lstStyle/>
          <a:p>
            <a:pPr algn="just">
              <a:lnSpc>
                <a:spcPct val="150000"/>
              </a:lnSpc>
            </a:pPr>
            <a:r>
              <a:rPr lang="ar-IQ" sz="2800" dirty="0" smtClean="0">
                <a:solidFill>
                  <a:schemeClr val="accent1">
                    <a:lumMod val="75000"/>
                  </a:schemeClr>
                </a:solidFill>
              </a:rPr>
              <a:t>أ </a:t>
            </a:r>
            <a:r>
              <a:rPr lang="ar-IQ" sz="2800" dirty="0">
                <a:solidFill>
                  <a:schemeClr val="accent1">
                    <a:lumMod val="75000"/>
                  </a:schemeClr>
                </a:solidFill>
              </a:rPr>
              <a:t>– </a:t>
            </a:r>
            <a:r>
              <a:rPr lang="ar-IQ" sz="2800" b="1" dirty="0">
                <a:solidFill>
                  <a:schemeClr val="bg2">
                    <a:lumMod val="50000"/>
                  </a:schemeClr>
                </a:solidFill>
              </a:rPr>
              <a:t>إبانة العدل بذكر كلمة القصاص وأن القتل ليس تشفياً من المقتول.</a:t>
            </a:r>
          </a:p>
          <a:p>
            <a:pPr algn="just">
              <a:lnSpc>
                <a:spcPct val="150000"/>
              </a:lnSpc>
            </a:pPr>
            <a:r>
              <a:rPr lang="ar-IQ" sz="2800" b="1" dirty="0">
                <a:solidFill>
                  <a:schemeClr val="accent1">
                    <a:lumMod val="75000"/>
                  </a:schemeClr>
                </a:solidFill>
              </a:rPr>
              <a:t>ب – </a:t>
            </a:r>
            <a:r>
              <a:rPr lang="ar-IQ" sz="2800" b="1" dirty="0">
                <a:solidFill>
                  <a:schemeClr val="bg2">
                    <a:lumMod val="50000"/>
                  </a:schemeClr>
                </a:solidFill>
              </a:rPr>
              <a:t>الترغيب في القصاص بذكر الحياة وجعلها نتيجة له.</a:t>
            </a:r>
          </a:p>
          <a:p>
            <a:pPr algn="just">
              <a:lnSpc>
                <a:spcPct val="150000"/>
              </a:lnSpc>
            </a:pPr>
            <a:r>
              <a:rPr lang="ar-IQ" sz="2800" b="1" dirty="0">
                <a:solidFill>
                  <a:schemeClr val="accent1">
                    <a:lumMod val="75000"/>
                  </a:schemeClr>
                </a:solidFill>
              </a:rPr>
              <a:t>جـ - </a:t>
            </a:r>
            <a:r>
              <a:rPr lang="ar-IQ" sz="2800" b="1" dirty="0">
                <a:solidFill>
                  <a:schemeClr val="bg2">
                    <a:lumMod val="50000"/>
                  </a:schemeClr>
                </a:solidFill>
              </a:rPr>
              <a:t>القصاص يشمل النفس والأعضاء بخلاف لفظ القتل، فإنه قاصر على النفس</a:t>
            </a:r>
            <a:r>
              <a:rPr lang="ar-IQ" sz="2800" dirty="0" smtClean="0">
                <a:solidFill>
                  <a:schemeClr val="bg2">
                    <a:lumMod val="50000"/>
                  </a:schemeClr>
                </a:solidFill>
              </a:rPr>
              <a:t>.</a:t>
            </a:r>
          </a:p>
          <a:p>
            <a:pPr algn="just">
              <a:lnSpc>
                <a:spcPct val="150000"/>
              </a:lnSpc>
            </a:pPr>
            <a:r>
              <a:rPr lang="ar-IQ" sz="2800" b="1" dirty="0">
                <a:solidFill>
                  <a:schemeClr val="tx2">
                    <a:lumMod val="75000"/>
                  </a:schemeClr>
                </a:solidFill>
              </a:rPr>
              <a:t>ثم إن مفاد الآية مستقيم على إطلاقه لأن الإنسان إذا علم أن اعتداءه على الآخرين يوجب القصاص منه ارتدع عن قتلهم أو جرحهم فكان ذلك سبب حياته وحياة من أراد قتله. أما الحكمة فإن مفادها غير مستقيم على إطلاقه، فليس كل قتل أنفى للقتل كما تقول، بل إن القتل عدواناً أدعى للقتل وليس أنفى له.</a:t>
            </a:r>
          </a:p>
          <a:p>
            <a:pPr algn="just">
              <a:lnSpc>
                <a:spcPct val="150000"/>
              </a:lnSpc>
            </a:pPr>
            <a:endParaRPr lang="ar-IQ" sz="2800" dirty="0"/>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962400" y="5517232"/>
            <a:ext cx="609600" cy="609600"/>
          </a:xfrm>
          <a:prstGeom prst="rect">
            <a:avLst/>
          </a:prstGeom>
        </p:spPr>
      </p:pic>
    </p:spTree>
    <p:extLst>
      <p:ext uri="{BB962C8B-B14F-4D97-AF65-F5344CB8AC3E}">
        <p14:creationId xmlns:p14="http://schemas.microsoft.com/office/powerpoint/2010/main" val="2902168199"/>
      </p:ext>
    </p:extLst>
  </p:cSld>
  <p:clrMapOvr>
    <a:masterClrMapping/>
  </p:clrMapOvr>
  <mc:AlternateContent xmlns:mc="http://schemas.openxmlformats.org/markup-compatibility/2006" xmlns:p14="http://schemas.microsoft.com/office/powerpoint/2010/main">
    <mc:Choice Requires="p14">
      <p:transition spd="slow" p14:dur="2000" advTm="4215"/>
    </mc:Choice>
    <mc:Fallback xmlns="">
      <p:transition spd="slow" advTm="4215"/>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683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548680"/>
            <a:ext cx="8496944" cy="5909310"/>
          </a:xfrm>
          <a:prstGeom prst="rect">
            <a:avLst/>
          </a:prstGeom>
        </p:spPr>
        <p:txBody>
          <a:bodyPr wrap="square">
            <a:spAutoFit/>
          </a:bodyPr>
          <a:lstStyle/>
          <a:p>
            <a:pPr algn="just">
              <a:lnSpc>
                <a:spcPct val="150000"/>
              </a:lnSpc>
            </a:pPr>
            <a:r>
              <a:rPr lang="ar-IQ" sz="2800" b="1" dirty="0">
                <a:solidFill>
                  <a:schemeClr val="accent2"/>
                </a:solidFill>
              </a:rPr>
              <a:t>الثاني: </a:t>
            </a:r>
            <a:r>
              <a:rPr lang="ar-IQ" sz="2800" b="1" dirty="0">
                <a:solidFill>
                  <a:srgbClr val="00B050"/>
                </a:solidFill>
              </a:rPr>
              <a:t>الآية أوجز عبارة، فإن قوله تعالى: {الْقِصَاصِ حَيَاةٌ} تتكون من عشرة أحرف، أما قولهم</a:t>
            </a:r>
            <a:r>
              <a:rPr lang="ar-IQ" sz="2800" b="1" dirty="0">
                <a:solidFill>
                  <a:schemeClr val="accent2"/>
                </a:solidFill>
              </a:rPr>
              <a:t> ((القتل أنفى للقتل)) </a:t>
            </a:r>
            <a:r>
              <a:rPr lang="ar-IQ" sz="2800" b="1" dirty="0">
                <a:solidFill>
                  <a:srgbClr val="00B050"/>
                </a:solidFill>
              </a:rPr>
              <a:t>فيتكون من أربعة عشر حرفاً.</a:t>
            </a:r>
          </a:p>
          <a:p>
            <a:pPr algn="just">
              <a:lnSpc>
                <a:spcPct val="150000"/>
              </a:lnSpc>
            </a:pPr>
            <a:r>
              <a:rPr lang="ar-IQ" sz="2800" b="1" dirty="0">
                <a:solidFill>
                  <a:schemeClr val="accent2"/>
                </a:solidFill>
              </a:rPr>
              <a:t>الثالث: </a:t>
            </a:r>
            <a:r>
              <a:rPr lang="ar-IQ" sz="2800" b="1" dirty="0">
                <a:solidFill>
                  <a:srgbClr val="00B050"/>
                </a:solidFill>
              </a:rPr>
              <a:t>الآية لا تكرار فيها بخلاف حكمة العرب ففيها تكرار لفظ القتل.</a:t>
            </a:r>
          </a:p>
          <a:p>
            <a:pPr algn="just">
              <a:lnSpc>
                <a:spcPct val="150000"/>
              </a:lnSpc>
            </a:pPr>
            <a:r>
              <a:rPr lang="ar-IQ" sz="2800" b="1" dirty="0">
                <a:solidFill>
                  <a:schemeClr val="accent2"/>
                </a:solidFill>
              </a:rPr>
              <a:t>الرابع: </a:t>
            </a:r>
            <a:r>
              <a:rPr lang="ar-IQ" sz="2800" b="1" dirty="0">
                <a:solidFill>
                  <a:srgbClr val="00B050"/>
                </a:solidFill>
              </a:rPr>
              <a:t>الآية أحسن تأليفاً لملاءمة حروفها بعضها بعضاً، يقول الرماني: "وأما الحسن بتأليف الحروف المتلائمة فهو مدرك بالحس وموجود في اللفظ، فإن الخروج من الفاء إلى اللام أعدل من الخروج من اللام إلى الهمزة، لبعد الهمزة عن اللام. وكذلك الخروج من الصاد إلى الحاء أعدل من الخروج من الألف إلى </a:t>
            </a:r>
            <a:r>
              <a:rPr lang="ar-IQ" sz="2800" b="1" dirty="0" smtClean="0">
                <a:solidFill>
                  <a:srgbClr val="00B050"/>
                </a:solidFill>
              </a:rPr>
              <a:t>اللام».</a:t>
            </a:r>
            <a:endParaRPr lang="ar-IQ" sz="2800" b="1" dirty="0">
              <a:solidFill>
                <a:schemeClr val="accent2"/>
              </a:solidFill>
            </a:endParaRPr>
          </a:p>
        </p:txBody>
      </p:sp>
      <p:pic>
        <p:nvPicPr>
          <p:cNvPr id="5"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657600" y="5848390"/>
            <a:ext cx="609600" cy="609600"/>
          </a:xfrm>
          <a:prstGeom prst="rect">
            <a:avLst/>
          </a:prstGeom>
        </p:spPr>
      </p:pic>
    </p:spTree>
    <p:extLst>
      <p:ext uri="{BB962C8B-B14F-4D97-AF65-F5344CB8AC3E}">
        <p14:creationId xmlns:p14="http://schemas.microsoft.com/office/powerpoint/2010/main" val="4043134566"/>
      </p:ext>
    </p:extLst>
  </p:cSld>
  <p:clrMapOvr>
    <a:masterClrMapping/>
  </p:clrMapOvr>
  <mc:AlternateContent xmlns:mc="http://schemas.openxmlformats.org/markup-compatibility/2006" xmlns:p14="http://schemas.microsoft.com/office/powerpoint/2010/main">
    <mc:Choice Requires="p14">
      <p:transition spd="slow" p14:dur="2000" advTm="1074"/>
    </mc:Choice>
    <mc:Fallback xmlns="">
      <p:transition spd="slow" advTm="1074"/>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655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908720"/>
            <a:ext cx="8229600" cy="5098571"/>
          </a:xfrm>
        </p:spPr>
        <p:txBody>
          <a:bodyPr>
            <a:normAutofit fontScale="85000" lnSpcReduction="20000"/>
          </a:bodyPr>
          <a:lstStyle/>
          <a:p>
            <a:pPr marL="109728" indent="0" algn="just">
              <a:lnSpc>
                <a:spcPct val="150000"/>
              </a:lnSpc>
              <a:buNone/>
            </a:pPr>
            <a:r>
              <a:rPr lang="ar-IQ" sz="3200" b="1" dirty="0" smtClean="0">
                <a:solidFill>
                  <a:srgbClr val="002060"/>
                </a:solidFill>
              </a:rPr>
              <a:t>    </a:t>
            </a:r>
            <a:r>
              <a:rPr lang="ar-IQ" sz="3200" b="1" dirty="0">
                <a:solidFill>
                  <a:srgbClr val="002060"/>
                </a:solidFill>
              </a:rPr>
              <a:t>وهو من أساليب الفصاحة في اللغة العربية لما ينطوي عليه من فوائد في الكلام. فإن كلام البلغاء لا يتكرر عبثاً وإنما لفوائد ومعان جديدة. ولما كان هذا حال كلام العرب، فكلام الله أولى بذلك فإنك لا ترى كلمة أو آية تكررت إلا لحكمة وفائدة. (وقد تحدثنا عن التكرار في حديثنا عن </a:t>
            </a:r>
            <a:r>
              <a:rPr lang="ar-IQ" sz="3200" b="1" dirty="0" smtClean="0">
                <a:solidFill>
                  <a:srgbClr val="002060"/>
                </a:solidFill>
              </a:rPr>
              <a:t>الأسلوب </a:t>
            </a:r>
            <a:r>
              <a:rPr lang="ar-IQ" sz="3200" b="1" dirty="0">
                <a:solidFill>
                  <a:srgbClr val="002060"/>
                </a:solidFill>
              </a:rPr>
              <a:t>القرآني).</a:t>
            </a:r>
          </a:p>
          <a:p>
            <a:pPr marL="109728" indent="0" algn="just">
              <a:lnSpc>
                <a:spcPct val="150000"/>
              </a:lnSpc>
              <a:buNone/>
            </a:pPr>
            <a:r>
              <a:rPr lang="ar-IQ" sz="3200" b="1" dirty="0">
                <a:solidFill>
                  <a:srgbClr val="002060"/>
                </a:solidFill>
              </a:rPr>
              <a:t>وقد استعمل التكرار في القرآن جرياً على عادة العرب في كلامهم، وأهم فوائد التكرار في القرآن فهي:</a:t>
            </a:r>
          </a:p>
          <a:p>
            <a:pPr marL="109728" indent="0" algn="just">
              <a:lnSpc>
                <a:spcPct val="150000"/>
              </a:lnSpc>
              <a:buNone/>
            </a:pPr>
            <a:r>
              <a:rPr lang="ar-IQ" sz="3200" b="1" dirty="0">
                <a:solidFill>
                  <a:schemeClr val="accent1">
                    <a:lumMod val="75000"/>
                  </a:schemeClr>
                </a:solidFill>
              </a:rPr>
              <a:t>1 - تقرير المعنى وتوكيده، فإن الكلام إذا تكرر تقرر. وقد ظهر هذا الأمر في المواطن التالية: </a:t>
            </a:r>
          </a:p>
          <a:p>
            <a:pPr marL="109728" indent="0" algn="just">
              <a:lnSpc>
                <a:spcPct val="150000"/>
              </a:lnSpc>
              <a:buNone/>
            </a:pPr>
            <a:endParaRPr lang="ar-IQ" sz="3200" b="1" i="1" u="sng" dirty="0">
              <a:solidFill>
                <a:srgbClr val="7030A0"/>
              </a:solidFill>
            </a:endParaRPr>
          </a:p>
        </p:txBody>
      </p:sp>
      <p:sp>
        <p:nvSpPr>
          <p:cNvPr id="3" name="عنوان 2"/>
          <p:cNvSpPr>
            <a:spLocks noGrp="1"/>
          </p:cNvSpPr>
          <p:nvPr>
            <p:ph type="title"/>
          </p:nvPr>
        </p:nvSpPr>
        <p:spPr>
          <a:xfrm>
            <a:off x="457200" y="116631"/>
            <a:ext cx="8166100" cy="1261407"/>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IQ" sz="4000" cap="all" dirty="0">
                <a:ln w="0">
                  <a:solidFill>
                    <a:schemeClr val="accent1">
                      <a:lumMod val="5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ar-IQ" sz="4000" cap="all" dirty="0">
                <a:ln w="0">
                  <a:solidFill>
                    <a:schemeClr val="accent1">
                      <a:lumMod val="5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ar-IQ" sz="4000" cap="all" dirty="0">
                <a:ln w="0">
                  <a:solidFill>
                    <a:schemeClr val="accent1">
                      <a:lumMod val="5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ar-IQ" sz="4000" cap="all" dirty="0" smtClean="0">
                <a:ln w="0">
                  <a:solidFill>
                    <a:schemeClr val="accent1">
                      <a:lumMod val="5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السادس: </a:t>
            </a:r>
            <a:r>
              <a:rPr lang="ar-IQ" sz="4000" cap="all" dirty="0">
                <a:ln w="0">
                  <a:solidFill>
                    <a:schemeClr val="accent1">
                      <a:lumMod val="5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التكرار في القرآن الكريم</a:t>
            </a:r>
            <a:br>
              <a:rPr lang="ar-IQ" sz="4000" cap="all" dirty="0">
                <a:ln w="0">
                  <a:solidFill>
                    <a:schemeClr val="accent1">
                      <a:lumMod val="5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ar-IQ" sz="4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ar-IQ" sz="4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ar-IQ"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endParaRPr lang="ar-IQ"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5589240"/>
            <a:ext cx="609600" cy="609600"/>
          </a:xfrm>
          <a:prstGeom prst="rect">
            <a:avLst/>
          </a:prstGeom>
        </p:spPr>
      </p:pic>
    </p:spTree>
    <p:extLst>
      <p:ext uri="{BB962C8B-B14F-4D97-AF65-F5344CB8AC3E}">
        <p14:creationId xmlns:p14="http://schemas.microsoft.com/office/powerpoint/2010/main" val="1158097449"/>
      </p:ext>
    </p:extLst>
  </p:cSld>
  <p:clrMapOvr>
    <a:masterClrMapping/>
  </p:clrMapOvr>
  <mc:AlternateContent xmlns:mc="http://schemas.openxmlformats.org/markup-compatibility/2006" xmlns:p14="http://schemas.microsoft.com/office/powerpoint/2010/main">
    <mc:Choice Requires="p14">
      <p:transition spd="slow" p14:dur="2000" advTm="312"/>
    </mc:Choice>
    <mc:Fallback xmlns="">
      <p:transition spd="slow" advTm="312"/>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61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49790" y="0"/>
            <a:ext cx="8046364" cy="6001643"/>
          </a:xfrm>
          <a:prstGeom prst="rect">
            <a:avLst/>
          </a:prstGeom>
        </p:spPr>
        <p:txBody>
          <a:bodyPr wrap="square">
            <a:spAutoFit/>
          </a:bodyPr>
          <a:lstStyle/>
          <a:p>
            <a:pPr>
              <a:lnSpc>
                <a:spcPct val="150000"/>
              </a:lnSpc>
            </a:pPr>
            <a:r>
              <a:rPr lang="ar-IQ" sz="3200" b="1" dirty="0">
                <a:solidFill>
                  <a:schemeClr val="accent2"/>
                </a:solidFill>
              </a:rPr>
              <a:t>أ – </a:t>
            </a:r>
            <a:r>
              <a:rPr lang="ar-IQ" sz="3200" b="1" dirty="0">
                <a:solidFill>
                  <a:schemeClr val="accent4"/>
                </a:solidFill>
              </a:rPr>
              <a:t>في الآيات المسوقة للوعيد والتهديد، كقوله تعالى: </a:t>
            </a:r>
            <a:r>
              <a:rPr lang="ar-IQ" sz="3200" b="1" dirty="0">
                <a:solidFill>
                  <a:schemeClr val="accent2"/>
                </a:solidFill>
              </a:rPr>
              <a:t>{كَلا سَوْفَ تَعْلَمُونَ * ثُمَّ كَلا سَوْفَ تَعْلَمُونَ}، </a:t>
            </a:r>
            <a:r>
              <a:rPr lang="ar-IQ" sz="3200" b="1" dirty="0">
                <a:solidFill>
                  <a:schemeClr val="accent4"/>
                </a:solidFill>
              </a:rPr>
              <a:t>وقوله تعالى</a:t>
            </a:r>
            <a:r>
              <a:rPr lang="ar-IQ" sz="3200" b="1" dirty="0">
                <a:solidFill>
                  <a:schemeClr val="accent2"/>
                </a:solidFill>
              </a:rPr>
              <a:t>: {وَمَآ أَدْرَاكَ مَا يَوْمُ الدِّينِ * ثُمَّ مَآ أَدْرَاكَ مَا يَوْمُ الدِّينِ}.</a:t>
            </a:r>
          </a:p>
          <a:p>
            <a:pPr>
              <a:lnSpc>
                <a:spcPct val="150000"/>
              </a:lnSpc>
            </a:pPr>
            <a:r>
              <a:rPr lang="ar-IQ" sz="3200" b="1" dirty="0">
                <a:solidFill>
                  <a:schemeClr val="accent2"/>
                </a:solidFill>
              </a:rPr>
              <a:t>ب – </a:t>
            </a:r>
            <a:r>
              <a:rPr lang="ar-IQ" sz="3200" b="1" dirty="0">
                <a:solidFill>
                  <a:schemeClr val="accent4"/>
                </a:solidFill>
              </a:rPr>
              <a:t>في الآيات المسوقة في مقام التعظيم والتهويل أو التعجب، كقوله تعالى: </a:t>
            </a:r>
            <a:r>
              <a:rPr lang="ar-IQ" sz="3200" b="1" dirty="0">
                <a:solidFill>
                  <a:schemeClr val="accent2"/>
                </a:solidFill>
              </a:rPr>
              <a:t>{الْقَارِعَةُ مَا الْقَارِعَةُ}، وقوله تعالى: {</a:t>
            </a:r>
            <a:r>
              <a:rPr lang="ar-IQ" sz="3200" b="1" dirty="0" err="1">
                <a:solidFill>
                  <a:schemeClr val="accent2"/>
                </a:solidFill>
              </a:rPr>
              <a:t>الْحَآقَّةُ</a:t>
            </a:r>
            <a:r>
              <a:rPr lang="ar-IQ" sz="3200" b="1" dirty="0">
                <a:solidFill>
                  <a:schemeClr val="accent2"/>
                </a:solidFill>
              </a:rPr>
              <a:t> * مَا </a:t>
            </a:r>
            <a:r>
              <a:rPr lang="ar-IQ" sz="3200" b="1" dirty="0" err="1">
                <a:solidFill>
                  <a:schemeClr val="accent2"/>
                </a:solidFill>
              </a:rPr>
              <a:t>الْحَآقَّةُ</a:t>
            </a:r>
            <a:r>
              <a:rPr lang="ar-IQ" sz="3200" b="1" dirty="0">
                <a:solidFill>
                  <a:schemeClr val="accent4"/>
                </a:solidFill>
              </a:rPr>
              <a:t>}، وقوله تعالى: </a:t>
            </a:r>
            <a:r>
              <a:rPr lang="ar-IQ" sz="3200" b="1" dirty="0">
                <a:solidFill>
                  <a:schemeClr val="accent2"/>
                </a:solidFill>
              </a:rPr>
              <a:t>{إِنَّآ أَنزَلْنَاهُ فِي لَيْلَةِ الْقَدْرِ * وَمَآ أَدْرَاكَ مَا لَيْلَةُ الْقَدْرِ}</a:t>
            </a:r>
            <a:r>
              <a:rPr lang="ar-IQ" sz="3200" b="1" dirty="0">
                <a:solidFill>
                  <a:schemeClr val="accent4"/>
                </a:solidFill>
              </a:rPr>
              <a:t>وقوله تعالى: </a:t>
            </a:r>
            <a:r>
              <a:rPr lang="ar-IQ" sz="3200" b="1" dirty="0">
                <a:solidFill>
                  <a:schemeClr val="accent2"/>
                </a:solidFill>
              </a:rPr>
              <a:t>{فَقُتِلَ كَيْفَ قَدَّرَ * ثُمَّ قُتِلَ كَيْفَ قَدَّرَ</a:t>
            </a:r>
            <a:r>
              <a:rPr lang="ar-IQ" sz="3200" b="1" dirty="0" smtClean="0">
                <a:solidFill>
                  <a:schemeClr val="accent2"/>
                </a:solidFill>
              </a:rPr>
              <a:t>}.</a:t>
            </a:r>
            <a:endParaRPr lang="ar-IQ" sz="3200" b="1" dirty="0">
              <a:solidFill>
                <a:schemeClr val="accent2"/>
              </a:solidFill>
            </a:endParaRPr>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851920" y="5589240"/>
            <a:ext cx="609600" cy="609600"/>
          </a:xfrm>
          <a:prstGeom prst="rect">
            <a:avLst/>
          </a:prstGeom>
        </p:spPr>
      </p:pic>
    </p:spTree>
    <p:extLst>
      <p:ext uri="{BB962C8B-B14F-4D97-AF65-F5344CB8AC3E}">
        <p14:creationId xmlns:p14="http://schemas.microsoft.com/office/powerpoint/2010/main" val="3723969320"/>
      </p:ext>
    </p:extLst>
  </p:cSld>
  <p:clrMapOvr>
    <a:masterClrMapping/>
  </p:clrMapOvr>
  <mc:AlternateContent xmlns:mc="http://schemas.openxmlformats.org/markup-compatibility/2006" xmlns:p14="http://schemas.microsoft.com/office/powerpoint/2010/main">
    <mc:Choice Requires="p14">
      <p:transition spd="slow" p14:dur="2000" advTm="835"/>
    </mc:Choice>
    <mc:Fallback xmlns="">
      <p:transition spd="slow" advTm="835"/>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00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548680"/>
            <a:ext cx="8496944" cy="5183150"/>
          </a:xfrm>
          <a:prstGeom prst="rect">
            <a:avLst/>
          </a:prstGeom>
        </p:spPr>
        <p:txBody>
          <a:bodyPr wrap="square">
            <a:spAutoFit/>
          </a:bodyPr>
          <a:lstStyle/>
          <a:p>
            <a:pPr algn="just">
              <a:lnSpc>
                <a:spcPct val="150000"/>
              </a:lnSpc>
            </a:pPr>
            <a:r>
              <a:rPr lang="ar-IQ" sz="2800" b="1" dirty="0" smtClean="0">
                <a:solidFill>
                  <a:schemeClr val="accent2"/>
                </a:solidFill>
              </a:rPr>
              <a:t>جـ </a:t>
            </a:r>
            <a:r>
              <a:rPr lang="ar-IQ" sz="2800" b="1" dirty="0">
                <a:solidFill>
                  <a:schemeClr val="accent2"/>
                </a:solidFill>
              </a:rPr>
              <a:t>- </a:t>
            </a:r>
            <a:r>
              <a:rPr lang="ar-IQ" sz="2800" b="1" dirty="0">
                <a:solidFill>
                  <a:schemeClr val="accent4"/>
                </a:solidFill>
              </a:rPr>
              <a:t>في الآيات المسوقة في التنبيه على ما ينفي التهمة حتى يتلقى الكلام بالقبول، كقوله تعالى</a:t>
            </a:r>
            <a:r>
              <a:rPr lang="ar-IQ" sz="2800" b="1" dirty="0">
                <a:solidFill>
                  <a:schemeClr val="accent2"/>
                </a:solidFill>
              </a:rPr>
              <a:t>: {وَقَالَ الَّذِي ءَامَنَ </a:t>
            </a:r>
            <a:r>
              <a:rPr lang="ar-IQ" sz="2800" b="1" dirty="0" smtClean="0">
                <a:solidFill>
                  <a:schemeClr val="accent2"/>
                </a:solidFill>
              </a:rPr>
              <a:t>يَا قَوْمِ </a:t>
            </a:r>
            <a:r>
              <a:rPr lang="ar-IQ" sz="2800" b="1" dirty="0">
                <a:solidFill>
                  <a:schemeClr val="accent2"/>
                </a:solidFill>
              </a:rPr>
              <a:t>اتَّبِعُونِ أَهْدِكُمْ سَبِيلَ الرَّشَادِ * </a:t>
            </a:r>
            <a:r>
              <a:rPr lang="ar-IQ" sz="2800" b="1" dirty="0" smtClean="0">
                <a:solidFill>
                  <a:schemeClr val="accent2"/>
                </a:solidFill>
              </a:rPr>
              <a:t>يَا قَوْمِ </a:t>
            </a:r>
            <a:r>
              <a:rPr lang="ar-IQ" sz="2800" b="1" dirty="0">
                <a:solidFill>
                  <a:schemeClr val="accent2"/>
                </a:solidFill>
              </a:rPr>
              <a:t>إِنَّمَا هَذِهِ الْحَيَاةُ الدُّنْيَا مَتَاعٌ وَإِنَّ الأَخِرَةَ هِيَ دَارُ الْقَرَارِ}.</a:t>
            </a:r>
          </a:p>
          <a:p>
            <a:pPr algn="just">
              <a:lnSpc>
                <a:spcPct val="150000"/>
              </a:lnSpc>
            </a:pPr>
            <a:r>
              <a:rPr lang="ar-IQ" sz="2800" b="1" dirty="0">
                <a:solidFill>
                  <a:schemeClr val="accent2"/>
                </a:solidFill>
              </a:rPr>
              <a:t>د –</a:t>
            </a:r>
            <a:r>
              <a:rPr lang="ar-IQ" sz="2800" b="1" dirty="0">
                <a:solidFill>
                  <a:schemeClr val="accent4"/>
                </a:solidFill>
              </a:rPr>
              <a:t> في الآيات المسوقة في مقام الاتعاظ، كقوله تعالى: </a:t>
            </a:r>
            <a:r>
              <a:rPr lang="ar-IQ" sz="2800" b="1" dirty="0">
                <a:solidFill>
                  <a:schemeClr val="accent2"/>
                </a:solidFill>
              </a:rPr>
              <a:t>{فَكَيْفَ كَانَ عَذَابِي وَنُذُرِ}، </a:t>
            </a:r>
            <a:r>
              <a:rPr lang="ar-IQ" sz="2800" b="1" dirty="0">
                <a:solidFill>
                  <a:schemeClr val="accent4"/>
                </a:solidFill>
              </a:rPr>
              <a:t>وقوله تعالى: </a:t>
            </a:r>
            <a:r>
              <a:rPr lang="ar-IQ" sz="2800" b="1" dirty="0">
                <a:solidFill>
                  <a:schemeClr val="accent2"/>
                </a:solidFill>
              </a:rPr>
              <a:t>{وَلَقَدْ يَسَّرْنَا الْقُرْءَانَ لِلذِّكْرِ}.</a:t>
            </a:r>
          </a:p>
          <a:p>
            <a:pPr algn="just">
              <a:lnSpc>
                <a:spcPct val="150000"/>
              </a:lnSpc>
            </a:pPr>
            <a:r>
              <a:rPr lang="ar-IQ" sz="2800" b="1" dirty="0">
                <a:solidFill>
                  <a:schemeClr val="accent2"/>
                </a:solidFill>
              </a:rPr>
              <a:t>هـ - </a:t>
            </a:r>
            <a:r>
              <a:rPr lang="ar-IQ" sz="2800" b="1" dirty="0">
                <a:solidFill>
                  <a:schemeClr val="accent4"/>
                </a:solidFill>
              </a:rPr>
              <a:t>في الآيات المسوقة في مقام إنعام الله على عباده وبيان قدرته كقوله تعالى: </a:t>
            </a:r>
            <a:r>
              <a:rPr lang="ar-IQ" sz="2800" b="1" dirty="0">
                <a:solidFill>
                  <a:schemeClr val="accent2"/>
                </a:solidFill>
              </a:rPr>
              <a:t>{أَفَرَءَيْتُم مَّا تُمْنُونَ} </a:t>
            </a:r>
            <a:r>
              <a:rPr lang="ar-IQ" sz="2800" b="1" dirty="0">
                <a:solidFill>
                  <a:schemeClr val="accent4"/>
                </a:solidFill>
              </a:rPr>
              <a:t>وقوله: </a:t>
            </a:r>
            <a:r>
              <a:rPr lang="ar-IQ" sz="2800" b="1" dirty="0">
                <a:solidFill>
                  <a:schemeClr val="accent2"/>
                </a:solidFill>
              </a:rPr>
              <a:t>{أَفَرَءَيْتُم مَّا تَحْرُثُونَ}، </a:t>
            </a:r>
            <a:r>
              <a:rPr lang="ar-IQ" sz="2800" b="1" dirty="0">
                <a:solidFill>
                  <a:schemeClr val="accent4"/>
                </a:solidFill>
              </a:rPr>
              <a:t>وقوله:</a:t>
            </a:r>
            <a:r>
              <a:rPr lang="ar-IQ" sz="2800" b="1" dirty="0">
                <a:solidFill>
                  <a:schemeClr val="accent2"/>
                </a:solidFill>
              </a:rPr>
              <a:t> {أَفَرَءَيْتُمُ </a:t>
            </a:r>
            <a:r>
              <a:rPr lang="ar-IQ" sz="2800" b="1" dirty="0" err="1">
                <a:solidFill>
                  <a:schemeClr val="accent2"/>
                </a:solidFill>
              </a:rPr>
              <a:t>الْمَآءَ</a:t>
            </a:r>
            <a:r>
              <a:rPr lang="ar-IQ" sz="2800" b="1" dirty="0">
                <a:solidFill>
                  <a:schemeClr val="accent2"/>
                </a:solidFill>
              </a:rPr>
              <a:t> الَّذِي تَشْرَبُونَ}.</a:t>
            </a:r>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5122230"/>
            <a:ext cx="609600" cy="609600"/>
          </a:xfrm>
          <a:prstGeom prst="rect">
            <a:avLst/>
          </a:prstGeom>
        </p:spPr>
      </p:pic>
    </p:spTree>
    <p:extLst>
      <p:ext uri="{BB962C8B-B14F-4D97-AF65-F5344CB8AC3E}">
        <p14:creationId xmlns:p14="http://schemas.microsoft.com/office/powerpoint/2010/main" val="2478415968"/>
      </p:ext>
    </p:extLst>
  </p:cSld>
  <p:clrMapOvr>
    <a:masterClrMapping/>
  </p:clrMapOvr>
  <mc:AlternateContent xmlns:mc="http://schemas.openxmlformats.org/markup-compatibility/2006" xmlns:p14="http://schemas.microsoft.com/office/powerpoint/2010/main">
    <mc:Choice Requires="p14">
      <p:transition spd="slow" p14:dur="2000" advTm="1074"/>
    </mc:Choice>
    <mc:Fallback xmlns="">
      <p:transition spd="slow" advTm="1074"/>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99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لتقى">
  <a:themeElements>
    <a:clrScheme name="دبوس تثبيت">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حركة">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2544</TotalTime>
  <Words>1093</Words>
  <Application>Microsoft Office PowerPoint</Application>
  <PresentationFormat>عرض على الشاشة (3:4)‏</PresentationFormat>
  <Paragraphs>41</Paragraphs>
  <Slides>11</Slides>
  <Notes>0</Notes>
  <HiddenSlides>0</HiddenSlides>
  <MMClips>11</MMClips>
  <ScaleCrop>false</ScaleCrop>
  <HeadingPairs>
    <vt:vector size="4" baseType="variant">
      <vt:variant>
        <vt:lpstr>نسق</vt:lpstr>
      </vt:variant>
      <vt:variant>
        <vt:i4>1</vt:i4>
      </vt:variant>
      <vt:variant>
        <vt:lpstr>عناوين الشرائح</vt:lpstr>
      </vt:variant>
      <vt:variant>
        <vt:i4>11</vt:i4>
      </vt:variant>
    </vt:vector>
  </HeadingPairs>
  <TitlesOfParts>
    <vt:vector size="12" baseType="lpstr">
      <vt:lpstr>ملتقى</vt:lpstr>
      <vt:lpstr>الإِعجاز البياني في القرآن</vt:lpstr>
      <vt:lpstr> الخامس : الإِيجاز في القرآن الكريم </vt:lpstr>
      <vt:lpstr>عرض تقديمي في PowerPoint</vt:lpstr>
      <vt:lpstr>عرض تقديمي في PowerPoint</vt:lpstr>
      <vt:lpstr>عرض تقديمي في PowerPoint</vt:lpstr>
      <vt:lpstr>عرض تقديمي في PowerPoint</vt:lpstr>
      <vt:lpstr>    السادس: التكرار في القرآن الكريم   </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Maher</cp:lastModifiedBy>
  <cp:revision>66</cp:revision>
  <dcterms:created xsi:type="dcterms:W3CDTF">2018-05-31T06:11:01Z</dcterms:created>
  <dcterms:modified xsi:type="dcterms:W3CDTF">2020-04-01T14:41:45Z</dcterms:modified>
</cp:coreProperties>
</file>