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36" r:id="rId1"/>
  </p:sldMasterIdLst>
  <p:sldIdLst>
    <p:sldId id="256" r:id="rId2"/>
    <p:sldId id="257" r:id="rId3"/>
    <p:sldId id="258" r:id="rId4"/>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37" d="100"/>
          <a:sy n="37" d="100"/>
        </p:scale>
        <p:origin x="-846"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10" name="مثلث قائم الزاوية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عنوان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ar-SA" smtClean="0"/>
              <a:t>انقر لتحرير نمط العنوان الرئيسي</a:t>
            </a:r>
            <a:endParaRPr kumimoji="0" lang="en-US"/>
          </a:p>
        </p:txBody>
      </p:sp>
      <p:sp>
        <p:nvSpPr>
          <p:cNvPr id="17" name="عنوان فرعي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ar-SA" smtClean="0"/>
              <a:t>انقر لتحرير نمط العنوان الثانوي الرئيسي</a:t>
            </a:r>
            <a:endParaRPr kumimoji="0" lang="en-US"/>
          </a:p>
        </p:txBody>
      </p:sp>
      <p:grpSp>
        <p:nvGrpSpPr>
          <p:cNvPr id="2" name="مجموعة 1"/>
          <p:cNvGrpSpPr/>
          <p:nvPr/>
        </p:nvGrpSpPr>
        <p:grpSpPr>
          <a:xfrm>
            <a:off x="-3765" y="4953000"/>
            <a:ext cx="9147765" cy="1912088"/>
            <a:chOff x="-3765" y="4832896"/>
            <a:chExt cx="9147765" cy="2032192"/>
          </a:xfrm>
        </p:grpSpPr>
        <p:sp>
          <p:nvSpPr>
            <p:cNvPr id="7" name="شكل حر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شكل حر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شكل حر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رابط مستقيم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عنصر نائب للتاريخ 29"/>
          <p:cNvSpPr>
            <a:spLocks noGrp="1"/>
          </p:cNvSpPr>
          <p:nvPr>
            <p:ph type="dt" sz="half" idx="10"/>
          </p:nvPr>
        </p:nvSpPr>
        <p:spPr/>
        <p:txBody>
          <a:bodyPr/>
          <a:lstStyle>
            <a:lvl1pPr>
              <a:defRPr>
                <a:solidFill>
                  <a:srgbClr val="FFFFFF"/>
                </a:solidFill>
              </a:defRPr>
            </a:lvl1pPr>
            <a:extLst/>
          </a:lstStyle>
          <a:p>
            <a:fld id="{EF912986-8BBD-4B0A-A54B-6758472DCC56}" type="datetimeFigureOut">
              <a:rPr lang="ar-IQ" smtClean="0"/>
              <a:t>28/08/1441</a:t>
            </a:fld>
            <a:endParaRPr lang="ar-IQ"/>
          </a:p>
        </p:txBody>
      </p:sp>
      <p:sp>
        <p:nvSpPr>
          <p:cNvPr id="19" name="عنصر نائب للتذييل 18"/>
          <p:cNvSpPr>
            <a:spLocks noGrp="1"/>
          </p:cNvSpPr>
          <p:nvPr>
            <p:ph type="ftr" sz="quarter" idx="11"/>
          </p:nvPr>
        </p:nvSpPr>
        <p:spPr/>
        <p:txBody>
          <a:bodyPr/>
          <a:lstStyle>
            <a:lvl1pPr>
              <a:defRPr>
                <a:solidFill>
                  <a:schemeClr val="accent1">
                    <a:tint val="20000"/>
                  </a:schemeClr>
                </a:solidFill>
              </a:defRPr>
            </a:lvl1pPr>
            <a:extLst/>
          </a:lstStyle>
          <a:p>
            <a:endParaRPr lang="ar-IQ"/>
          </a:p>
        </p:txBody>
      </p:sp>
      <p:sp>
        <p:nvSpPr>
          <p:cNvPr id="27" name="عنصر نائب لرقم الشريحة 26"/>
          <p:cNvSpPr>
            <a:spLocks noGrp="1"/>
          </p:cNvSpPr>
          <p:nvPr>
            <p:ph type="sldNum" sz="quarter" idx="12"/>
          </p:nvPr>
        </p:nvSpPr>
        <p:spPr/>
        <p:txBody>
          <a:bodyPr/>
          <a:lstStyle>
            <a:lvl1pPr>
              <a:defRPr>
                <a:solidFill>
                  <a:srgbClr val="FFFFFF"/>
                </a:solidFill>
              </a:defRPr>
            </a:lvl1pPr>
            <a:extLst/>
          </a:lstStyle>
          <a:p>
            <a:fld id="{B6761966-6237-4522-B065-289EC46B07EA}" type="slidenum">
              <a:rPr lang="ar-IQ" smtClean="0"/>
              <a:t>‹#›</a:t>
            </a:fld>
            <a:endParaRPr lang="ar-IQ"/>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1481329"/>
            <a:ext cx="8229600" cy="4386071"/>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844013" y="274640"/>
            <a:ext cx="1777470" cy="5592761"/>
          </a:xfrm>
        </p:spPr>
        <p:txBody>
          <a:bodyPr vert="eaVert"/>
          <a:lstStyle>
            <a:extLst/>
          </a:lstStyle>
          <a:p>
            <a:r>
              <a:rPr kumimoji="0" lang="ar-SA" smtClean="0"/>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274641"/>
            <a:ext cx="6324600" cy="5592760"/>
          </a:xfrm>
        </p:spPr>
        <p:txBody>
          <a:bodyPr vert="eaVert"/>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7" name="عنوان 6"/>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ar-SA" smtClean="0"/>
              <a:t>انقر لتحرير أنماط النص الرئيسي</a:t>
            </a:r>
          </a:p>
        </p:txBody>
      </p:sp>
      <p:sp>
        <p:nvSpPr>
          <p:cNvPr id="4" name="عنصر نائب للتاريخ 3"/>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5" name="عنصر نائب للتذييل 4"/>
          <p:cNvSpPr>
            <a:spLocks noGrp="1"/>
          </p:cNvSpPr>
          <p:nvPr>
            <p:ph type="ftr" sz="quarter" idx="11"/>
          </p:nvPr>
        </p:nvSpPr>
        <p:spPr/>
        <p:txBody>
          <a:bodyPr/>
          <a:lstStyle>
            <a:extLst/>
          </a:lstStyle>
          <a:p>
            <a:endParaRPr lang="ar-IQ"/>
          </a:p>
        </p:txBody>
      </p:sp>
      <p:sp>
        <p:nvSpPr>
          <p:cNvPr id="6" name="عنصر نائب لرقم الشريحة 5"/>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7" name="شارة رتبة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شارة رتبة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bg>
      <p:bgRef idx="1002">
        <a:schemeClr val="bg1"/>
      </p:bgRef>
    </p:bg>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عنصر نائب للمحتوى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p:txBody>
          <a:bodyPr/>
          <a:lstStyle>
            <a:extLst/>
          </a:lstStyle>
          <a:p>
            <a:endParaRPr lang="ar-IQ"/>
          </a:p>
        </p:txBody>
      </p:sp>
      <p:sp>
        <p:nvSpPr>
          <p:cNvPr id="7" name="عنصر نائب لرقم الشريحة 6"/>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8" name="عنوان 7"/>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bg>
      <p:bgRef idx="1003">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8229600" cy="1143000"/>
          </a:xfrm>
        </p:spPr>
        <p:txBody>
          <a:bodyPr anchor="ctr"/>
          <a:lstStyle>
            <a:lvl1pPr>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4" name="عنصر نائب للنص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ar-SA" smtClean="0"/>
              <a:t>انقر لتحرير أنماط النص الرئيسي</a:t>
            </a:r>
          </a:p>
        </p:txBody>
      </p:sp>
      <p:sp>
        <p:nvSpPr>
          <p:cNvPr id="5" name="عنصر نائب للمحتوى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عنصر نائب للمحتوى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عنصر نائب للتاريخ 6"/>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8" name="عنصر نائب للتذييل 7"/>
          <p:cNvSpPr>
            <a:spLocks noGrp="1"/>
          </p:cNvSpPr>
          <p:nvPr>
            <p:ph type="ftr" sz="quarter" idx="11"/>
          </p:nvPr>
        </p:nvSpPr>
        <p:spPr/>
        <p:txBody>
          <a:bodyPr/>
          <a:lstStyle>
            <a:extLst/>
          </a:lstStyle>
          <a:p>
            <a:endParaRPr lang="ar-IQ"/>
          </a:p>
        </p:txBody>
      </p:sp>
      <p:sp>
        <p:nvSpPr>
          <p:cNvPr id="9" name="عنصر نائب لرقم الشريحة 8"/>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bg>
      <p:bgRef idx="1002">
        <a:schemeClr val="bg1"/>
      </p:bgRef>
    </p:bg>
    <p:spTree>
      <p:nvGrpSpPr>
        <p:cNvPr id="1" name=""/>
        <p:cNvGrpSpPr/>
        <p:nvPr/>
      </p:nvGrpSpPr>
      <p:grpSpPr>
        <a:xfrm>
          <a:off x="0" y="0"/>
          <a:ext cx="0" cy="0"/>
          <a:chOff x="0" y="0"/>
          <a:chExt cx="0" cy="0"/>
        </a:xfrm>
      </p:grpSpPr>
      <p:sp>
        <p:nvSpPr>
          <p:cNvPr id="3" name="عنصر نائب للتاريخ 2"/>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4" name="عنصر نائب للتذييل 3"/>
          <p:cNvSpPr>
            <a:spLocks noGrp="1"/>
          </p:cNvSpPr>
          <p:nvPr>
            <p:ph type="ftr" sz="quarter" idx="11"/>
          </p:nvPr>
        </p:nvSpPr>
        <p:spPr/>
        <p:txBody>
          <a:bodyPr/>
          <a:lstStyle>
            <a:extLst/>
          </a:lstStyle>
          <a:p>
            <a:endParaRPr lang="ar-IQ"/>
          </a:p>
        </p:txBody>
      </p:sp>
      <p:sp>
        <p:nvSpPr>
          <p:cNvPr id="5" name="عنصر نائب لرقم الشريحة 4"/>
          <p:cNvSpPr>
            <a:spLocks noGrp="1"/>
          </p:cNvSpPr>
          <p:nvPr>
            <p:ph type="sldNum" sz="quarter" idx="12"/>
          </p:nvPr>
        </p:nvSpPr>
        <p:spPr/>
        <p:txBody>
          <a:bodyPr/>
          <a:lstStyle>
            <a:extLst/>
          </a:lstStyle>
          <a:p>
            <a:fld id="{B6761966-6237-4522-B065-289EC46B07EA}" type="slidenum">
              <a:rPr lang="ar-IQ" smtClean="0"/>
              <a:t>‹#›</a:t>
            </a:fld>
            <a:endParaRPr lang="ar-IQ"/>
          </a:p>
        </p:txBody>
      </p:sp>
      <p:sp>
        <p:nvSpPr>
          <p:cNvPr id="6" name="عنوان 5"/>
          <p:cNvSpPr>
            <a:spLocks noGrp="1"/>
          </p:cNvSpPr>
          <p:nvPr>
            <p:ph type="title"/>
          </p:nvPr>
        </p:nvSpPr>
        <p:spPr/>
        <p:txBody>
          <a:bodyPr rtlCol="0"/>
          <a:lstStyle>
            <a:extLst/>
          </a:lstStyle>
          <a:p>
            <a:r>
              <a:rPr kumimoji="0" lang="ar-SA" smtClean="0"/>
              <a:t>انقر لتحرير نمط العنوان الرئيسي</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extLst/>
          </a:lstStyle>
          <a:p>
            <a:fld id="{EF912986-8BBD-4B0A-A54B-6758472DCC56}" type="datetimeFigureOut">
              <a:rPr lang="ar-IQ" smtClean="0"/>
              <a:t>28/08/1441</a:t>
            </a:fld>
            <a:endParaRPr lang="ar-IQ"/>
          </a:p>
        </p:txBody>
      </p:sp>
      <p:sp>
        <p:nvSpPr>
          <p:cNvPr id="3" name="عنصر نائب للتذييل 2"/>
          <p:cNvSpPr>
            <a:spLocks noGrp="1"/>
          </p:cNvSpPr>
          <p:nvPr>
            <p:ph type="ftr" sz="quarter" idx="11"/>
          </p:nvPr>
        </p:nvSpPr>
        <p:spPr/>
        <p:txBody>
          <a:bodyPr/>
          <a:lstStyle>
            <a:extLst/>
          </a:lstStyle>
          <a:p>
            <a:endParaRPr lang="ar-IQ"/>
          </a:p>
        </p:txBody>
      </p:sp>
      <p:sp>
        <p:nvSpPr>
          <p:cNvPr id="4" name="عنصر نائب لرقم الشريحة 3"/>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bg>
      <p:bgRef idx="1003">
        <a:schemeClr val="bg1"/>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ar-SA" smtClean="0"/>
              <a:t>انقر لتحرير نمط العنوان الرئيسي</a:t>
            </a:r>
            <a:endParaRPr kumimoji="0" lang="en-US"/>
          </a:p>
        </p:txBody>
      </p:sp>
      <p:sp>
        <p:nvSpPr>
          <p:cNvPr id="3" name="عنصر نائب للنص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ar-SA" smtClean="0"/>
              <a:t>انقر لتحرير أنماط النص الرئيسي</a:t>
            </a:r>
          </a:p>
        </p:txBody>
      </p:sp>
      <p:sp>
        <p:nvSpPr>
          <p:cNvPr id="4" name="عنصر نائب للمحتوى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عنصر نائب للتاريخ 4"/>
          <p:cNvSpPr>
            <a:spLocks noGrp="1"/>
          </p:cNvSpPr>
          <p:nvPr>
            <p:ph type="dt" sz="half" idx="10"/>
          </p:nvPr>
        </p:nvSpPr>
        <p:spPr>
          <a:xfrm>
            <a:off x="6727032" y="6407944"/>
            <a:ext cx="1920240" cy="365760"/>
          </a:xfrm>
        </p:spPr>
        <p:txBody>
          <a:bodyPr/>
          <a:lstStyle>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p:txBody>
          <a:bodyPr/>
          <a:lstStyle>
            <a:extLst/>
          </a:lstStyle>
          <a:p>
            <a:endParaRPr lang="ar-IQ"/>
          </a:p>
        </p:txBody>
      </p:sp>
      <p:sp>
        <p:nvSpPr>
          <p:cNvPr id="7" name="عنصر نائب لرقم الشريحة 6"/>
          <p:cNvSpPr>
            <a:spLocks noGrp="1"/>
          </p:cNvSpPr>
          <p:nvPr>
            <p:ph type="sldNum" sz="quarter" idx="12"/>
          </p:nvPr>
        </p:nvSpPr>
        <p:spPr/>
        <p:txBody>
          <a:bodyPr/>
          <a:lstStyle>
            <a:extLst/>
          </a:lstStyle>
          <a:p>
            <a:fld id="{B6761966-6237-4522-B065-289EC46B07EA}" type="slidenum">
              <a:rPr lang="ar-IQ" smtClean="0"/>
              <a:t>‹#›</a:t>
            </a:fld>
            <a:endParaRPr lang="ar-IQ"/>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bg>
      <p:bgRef idx="1002">
        <a:schemeClr val="bg1"/>
      </p:bgRef>
    </p:bg>
    <p:spTree>
      <p:nvGrpSpPr>
        <p:cNvPr id="1" name=""/>
        <p:cNvGrpSpPr/>
        <p:nvPr/>
      </p:nvGrpSpPr>
      <p:grpSpPr>
        <a:xfrm>
          <a:off x="0" y="0"/>
          <a:ext cx="0" cy="0"/>
          <a:chOff x="0" y="0"/>
          <a:chExt cx="0" cy="0"/>
        </a:xfrm>
      </p:grpSpPr>
      <p:sp>
        <p:nvSpPr>
          <p:cNvPr id="4" name="عنصر نائب للنص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ar-SA" smtClean="0"/>
              <a:t>انقر لتحرير أنماط النص الرئيسي</a:t>
            </a:r>
          </a:p>
        </p:txBody>
      </p:sp>
      <p:sp>
        <p:nvSpPr>
          <p:cNvPr id="3" name="عنصر نائب للصورة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ar-SA" smtClean="0"/>
              <a:t>انقر فوق الأيقونة لإضافة صورة</a:t>
            </a:r>
            <a:endParaRPr kumimoji="0" lang="en-US" dirty="0"/>
          </a:p>
        </p:txBody>
      </p:sp>
      <p:sp>
        <p:nvSpPr>
          <p:cNvPr id="5" name="عنصر نائب للتاريخ 4"/>
          <p:cNvSpPr>
            <a:spLocks noGrp="1"/>
          </p:cNvSpPr>
          <p:nvPr>
            <p:ph type="dt" sz="half" idx="10"/>
          </p:nvPr>
        </p:nvSpPr>
        <p:spPr/>
        <p:txBody>
          <a:bodyPr/>
          <a:lstStyle>
            <a:lvl1pPr>
              <a:defRPr>
                <a:solidFill>
                  <a:schemeClr val="tx1"/>
                </a:solidFill>
              </a:defRPr>
            </a:lvl1pPr>
            <a:extLst/>
          </a:lstStyle>
          <a:p>
            <a:fld id="{EF912986-8BBD-4B0A-A54B-6758472DCC56}" type="datetimeFigureOut">
              <a:rPr lang="ar-IQ" smtClean="0"/>
              <a:t>28/08/1441</a:t>
            </a:fld>
            <a:endParaRPr lang="ar-IQ"/>
          </a:p>
        </p:txBody>
      </p:sp>
      <p:sp>
        <p:nvSpPr>
          <p:cNvPr id="6" name="عنصر نائب للتذييل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ar-IQ"/>
          </a:p>
        </p:txBody>
      </p:sp>
      <p:sp>
        <p:nvSpPr>
          <p:cNvPr id="7" name="عنصر نائب لرقم الشريحة 6"/>
          <p:cNvSpPr>
            <a:spLocks noGrp="1"/>
          </p:cNvSpPr>
          <p:nvPr>
            <p:ph type="sldNum" sz="quarter" idx="12"/>
          </p:nvPr>
        </p:nvSpPr>
        <p:spPr/>
        <p:txBody>
          <a:bodyPr/>
          <a:lstStyle>
            <a:lvl1pPr>
              <a:defRPr>
                <a:solidFill>
                  <a:schemeClr val="tx1"/>
                </a:solidFill>
              </a:defRPr>
            </a:lvl1pPr>
            <a:extLst/>
          </a:lstStyle>
          <a:p>
            <a:fld id="{B6761966-6237-4522-B065-289EC46B07EA}" type="slidenum">
              <a:rPr lang="ar-IQ" smtClean="0"/>
              <a:t>‹#›</a:t>
            </a:fld>
            <a:endParaRPr lang="ar-IQ"/>
          </a:p>
        </p:txBody>
      </p:sp>
      <p:sp>
        <p:nvSpPr>
          <p:cNvPr id="2" name="عنوان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ar-SA" smtClean="0"/>
              <a:t>انقر لتحرير نمط العنوان الرئيسي</a:t>
            </a:r>
            <a:endParaRPr kumimoji="0" lang="en-US"/>
          </a:p>
        </p:txBody>
      </p:sp>
      <p:sp>
        <p:nvSpPr>
          <p:cNvPr id="8" name="شكل حر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شكل حر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مثلث قائم الزاوية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رابط مستقيم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شارة رتبة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شارة رتبة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شكل حر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شكل حر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مثلث قائم الزاوية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رابط مستقيم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عنصر نائب للعنوان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ar-SA" smtClean="0"/>
              <a:t>انقر لتحرير نمط العنوان الرئيسي</a:t>
            </a:r>
            <a:endParaRPr kumimoji="0" lang="en-US"/>
          </a:p>
        </p:txBody>
      </p:sp>
      <p:sp>
        <p:nvSpPr>
          <p:cNvPr id="30" name="عنصر نائب للنص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عنصر نائب للتاريخ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EF912986-8BBD-4B0A-A54B-6758472DCC56}" type="datetimeFigureOut">
              <a:rPr lang="ar-IQ" smtClean="0"/>
              <a:t>28/08/1441</a:t>
            </a:fld>
            <a:endParaRPr lang="ar-IQ"/>
          </a:p>
        </p:txBody>
      </p:sp>
      <p:sp>
        <p:nvSpPr>
          <p:cNvPr id="22" name="عنصر نائب للتذييل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ar-IQ"/>
          </a:p>
        </p:txBody>
      </p:sp>
      <p:sp>
        <p:nvSpPr>
          <p:cNvPr id="18" name="عنصر نائب لرقم الشريحة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761966-6237-4522-B065-289EC46B07EA}"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3568" y="908720"/>
            <a:ext cx="7772400" cy="1470025"/>
          </a:xfrm>
        </p:spPr>
        <p:txBody>
          <a:bodyPr/>
          <a:lstStyle/>
          <a:p>
            <a:pPr algn="ctr"/>
            <a:r>
              <a:rPr lang="ar-IQ" dirty="0" smtClean="0">
                <a:solidFill>
                  <a:schemeClr val="accent5">
                    <a:lumMod val="60000"/>
                    <a:lumOff val="40000"/>
                  </a:schemeClr>
                </a:solidFill>
              </a:rPr>
              <a:t>الإِعجاز التاريخي في القرآن</a:t>
            </a:r>
            <a:endParaRPr lang="ar-IQ" dirty="0">
              <a:solidFill>
                <a:schemeClr val="accent5">
                  <a:lumMod val="60000"/>
                  <a:lumOff val="40000"/>
                </a:schemeClr>
              </a:solidFill>
            </a:endParaRPr>
          </a:p>
        </p:txBody>
      </p:sp>
      <p:sp>
        <p:nvSpPr>
          <p:cNvPr id="3" name="عنوان فرعي 2"/>
          <p:cNvSpPr>
            <a:spLocks noGrp="1"/>
          </p:cNvSpPr>
          <p:nvPr>
            <p:ph type="subTitle" idx="1"/>
          </p:nvPr>
        </p:nvSpPr>
        <p:spPr>
          <a:xfrm>
            <a:off x="1371600" y="2492896"/>
            <a:ext cx="6400800" cy="2376264"/>
          </a:xfrm>
        </p:spPr>
        <p:txBody>
          <a:bodyPr>
            <a:normAutofit fontScale="92500" lnSpcReduction="10000"/>
          </a:bodyPr>
          <a:lstStyle/>
          <a:p>
            <a:pPr algn="ctr"/>
            <a:r>
              <a:rPr lang="ar-IQ" sz="3200" b="1" dirty="0" smtClean="0">
                <a:solidFill>
                  <a:schemeClr val="accent2">
                    <a:lumMod val="60000"/>
                    <a:lumOff val="40000"/>
                  </a:schemeClr>
                </a:solidFill>
              </a:rPr>
              <a:t>محاضرة مقدمة لطلبة المرحلة الرابعة  - قسم علوم </a:t>
            </a:r>
            <a:r>
              <a:rPr lang="ar-IQ" sz="3200" b="1" dirty="0" smtClean="0">
                <a:solidFill>
                  <a:schemeClr val="accent2">
                    <a:lumMod val="60000"/>
                    <a:lumOff val="40000"/>
                  </a:schemeClr>
                </a:solidFill>
              </a:rPr>
              <a:t>القرآن(1)</a:t>
            </a:r>
            <a:endParaRPr lang="ar-IQ" sz="3200" b="1" dirty="0" smtClean="0">
              <a:solidFill>
                <a:schemeClr val="accent2">
                  <a:lumMod val="60000"/>
                  <a:lumOff val="40000"/>
                </a:schemeClr>
              </a:solidFill>
            </a:endParaRPr>
          </a:p>
          <a:p>
            <a:pPr algn="ctr"/>
            <a:r>
              <a:rPr lang="ar-IQ" sz="3200" b="1" dirty="0" smtClean="0">
                <a:solidFill>
                  <a:schemeClr val="accent2">
                    <a:lumMod val="60000"/>
                    <a:lumOff val="40000"/>
                  </a:schemeClr>
                </a:solidFill>
              </a:rPr>
              <a:t>كلية التربية للبنات – جامعة بغداد</a:t>
            </a:r>
          </a:p>
          <a:p>
            <a:pPr algn="ctr"/>
            <a:r>
              <a:rPr lang="ar-IQ" sz="3200" b="1" dirty="0" smtClean="0">
                <a:solidFill>
                  <a:schemeClr val="accent2">
                    <a:lumMod val="60000"/>
                    <a:lumOff val="40000"/>
                  </a:schemeClr>
                </a:solidFill>
              </a:rPr>
              <a:t>إعداد   أ.م. د . بان حميد فرحان</a:t>
            </a:r>
          </a:p>
          <a:p>
            <a:pPr algn="ctr"/>
            <a:r>
              <a:rPr lang="ar-IQ" sz="3200" b="1" dirty="0" smtClean="0">
                <a:solidFill>
                  <a:schemeClr val="accent2">
                    <a:lumMod val="60000"/>
                    <a:lumOff val="40000"/>
                  </a:schemeClr>
                </a:solidFill>
              </a:rPr>
              <a:t>أستاذة الأدب الإسلامي والنقد العربي</a:t>
            </a:r>
          </a:p>
          <a:p>
            <a:endParaRPr lang="ar-IQ"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04732911"/>
      </p:ext>
    </p:extLst>
  </p:cSld>
  <p:clrMapOvr>
    <a:masterClrMapping/>
  </p:clrMapOvr>
  <mc:AlternateContent xmlns:mc="http://schemas.openxmlformats.org/markup-compatibility/2006" xmlns:p14="http://schemas.microsoft.com/office/powerpoint/2010/main">
    <mc:Choice Requires="p14">
      <p:transition spd="slow" p14:dur="2000" advTm="13626"/>
    </mc:Choice>
    <mc:Fallback xmlns="">
      <p:transition spd="slow" advTm="13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404664"/>
            <a:ext cx="8640960" cy="5262979"/>
          </a:xfrm>
          <a:prstGeom prst="rect">
            <a:avLst/>
          </a:prstGeom>
        </p:spPr>
        <p:txBody>
          <a:bodyPr wrap="square">
            <a:spAutoFit/>
          </a:bodyPr>
          <a:lstStyle/>
          <a:p>
            <a:pPr algn="just"/>
            <a:r>
              <a:rPr lang="ar-IQ" sz="2800" dirty="0" smtClean="0">
                <a:latin typeface="Simplified Arabic" pitchFamily="18" charset="-78"/>
                <a:cs typeface="Simplified Arabic" pitchFamily="18" charset="-78"/>
              </a:rPr>
              <a:t>اهتمَّ القرآن الكريم بسرد تاريخ الأمم السابقة؛ إمعانًا في تحديه للمعارضين له؛ فيُخْبِرُ عن حياة أُنَاس عاشوا من آلاف السنين بصورة مُوَثَّقة، وبِدِقَّة متناهية، لا يَصِلُ إليها المؤرِّخون مهما أُوتوا من أدلَّة مادِّيَّة.</a:t>
            </a:r>
          </a:p>
          <a:p>
            <a:pPr algn="just"/>
            <a:endParaRPr lang="ar-IQ" sz="2800" dirty="0" smtClean="0">
              <a:latin typeface="Simplified Arabic" pitchFamily="18" charset="-78"/>
              <a:cs typeface="Simplified Arabic" pitchFamily="18" charset="-78"/>
            </a:endParaRPr>
          </a:p>
          <a:p>
            <a:pPr algn="just"/>
            <a:r>
              <a:rPr lang="ar-IQ" sz="2800" dirty="0" smtClean="0">
                <a:latin typeface="Simplified Arabic" pitchFamily="18" charset="-78"/>
                <a:cs typeface="Simplified Arabic" pitchFamily="18" charset="-78"/>
              </a:rPr>
              <a:t>     وقد نوَّع القرآن الكريم في عرض تاريخ الأمم السابقة، وأوضح أن الحكمة من هذه القصص أكبر أَثَرًا، وأشمل حكمة من مجرَّد التسلية ومَلْءِ الفراغ؛ لذا قال تعالى: {لَقَدْ كَانَ فِي قَصَصِهِمْ عِبْرَةٌ لأُولِي الأَلْبَابِ مَا كَانَ حَدِيثًا يُفْتَرَى وَلَكِنْ تَصْدِيقَ الَّذِي بَيْنَ يَدَيْهِ وَتَفْصِيلَ كُلِّ شَيْءٍ وَهُدًى وَرَحْمَةً لِقَوْمٍ يُؤْمِنُونَ}.                                                                  </a:t>
            </a:r>
          </a:p>
          <a:p>
            <a:pPr algn="just"/>
            <a:r>
              <a:rPr lang="ar-IQ" sz="2800" dirty="0" smtClean="0">
                <a:latin typeface="Simplified Arabic" pitchFamily="18" charset="-78"/>
                <a:cs typeface="Simplified Arabic" pitchFamily="18" charset="-78"/>
              </a:rPr>
              <a:t>فالإعجاز التاريخي -كما ذكره السيوطي- هو ما انطوى عليه من أخبار القرون السالفة والأمم البائدة، والشرائع الدائرة ممَّا كان لا يَعْلَمُ منه القصَّة الواحدة إلاَّ الفذُّ من أحبار أهل الكتاب، الذي قطع عمره في تعلُّم ذلك، فيورده رسول الله على وجهه، ويأتي به على نصِّه، وهو أُمِّيٌّ لا يقرأ ولا يكتب.</a:t>
            </a:r>
            <a:endParaRPr lang="ar-IQ" sz="2800" dirty="0">
              <a:latin typeface="Simplified Arabic" pitchFamily="18" charset="-78"/>
              <a:cs typeface="Simplified Arabic" pitchFamily="18" charset="-78"/>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3299176"/>
      </p:ext>
    </p:extLst>
  </p:cSld>
  <p:clrMapOvr>
    <a:masterClrMapping/>
  </p:clrMapOvr>
  <mc:AlternateContent xmlns:mc="http://schemas.openxmlformats.org/markup-compatibility/2006" xmlns:p14="http://schemas.microsoft.com/office/powerpoint/2010/main">
    <mc:Choice Requires="p14">
      <p:transition spd="slow" p14:dur="2000" advTm="174371"/>
    </mc:Choice>
    <mc:Fallback xmlns="">
      <p:transition spd="slow" advTm="1743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sz="half" idx="1"/>
          </p:nvPr>
        </p:nvSpPr>
        <p:spPr>
          <a:xfrm>
            <a:off x="0" y="1052736"/>
            <a:ext cx="3672408" cy="5073427"/>
          </a:xfrm>
        </p:spPr>
        <p:txBody>
          <a:bodyPr>
            <a:normAutofit/>
          </a:bodyPr>
          <a:lstStyle/>
          <a:p>
            <a:endParaRPr lang="ar-IQ" dirty="0"/>
          </a:p>
        </p:txBody>
      </p:sp>
      <p:sp>
        <p:nvSpPr>
          <p:cNvPr id="4" name="عنصر نائب للمحتوى 3"/>
          <p:cNvSpPr>
            <a:spLocks noGrp="1"/>
          </p:cNvSpPr>
          <p:nvPr>
            <p:ph sz="half" idx="2"/>
          </p:nvPr>
        </p:nvSpPr>
        <p:spPr>
          <a:xfrm>
            <a:off x="3672408" y="1052736"/>
            <a:ext cx="5652120" cy="5805264"/>
          </a:xfrm>
        </p:spPr>
        <p:txBody>
          <a:bodyPr>
            <a:noAutofit/>
          </a:bodyPr>
          <a:lstStyle/>
          <a:p>
            <a:pPr algn="just"/>
            <a:r>
              <a:rPr lang="ar-IQ" sz="2400" dirty="0" smtClean="0"/>
              <a:t> 	</a:t>
            </a:r>
            <a:r>
              <a:rPr lang="ar-IQ" sz="3600" b="1" dirty="0" smtClean="0">
                <a:solidFill>
                  <a:srgbClr val="FF0000"/>
                </a:solidFill>
              </a:rPr>
              <a:t>قصة نوح</a:t>
            </a:r>
            <a:endParaRPr lang="ar-IQ" sz="3600" b="1" dirty="0" smtClean="0"/>
          </a:p>
          <a:p>
            <a:pPr algn="just"/>
            <a:r>
              <a:rPr lang="ar-IQ" sz="2400" dirty="0" smtClean="0"/>
              <a:t>     </a:t>
            </a:r>
            <a:r>
              <a:rPr lang="ar-IQ" sz="2200" dirty="0" smtClean="0">
                <a:latin typeface="Simplified Arabic" pitchFamily="18" charset="-78"/>
                <a:cs typeface="Simplified Arabic" pitchFamily="18" charset="-78"/>
              </a:rPr>
              <a:t>فلنتأمَّل قصة نوح عليه السلام على سبيل المثال؛ وقد جاءت مفصَّلة - بداية من دعوته لقومه ألف سنة إلاَّ خمسين عامًا، ومرورًا برحلة التكذيب الكبيرة التي قادها كبراء قومه، وكذلك قلَّة المؤمنين به، وصناعة السفينة، وركوب المؤمنين، وقصة الطوفان العظيم، وغرق ابنه وزوجته، واستقرار الأمر بعد ذلك لنوح ومن آمن معه - كيف علم رسول الله كل هذه التفاصيل التي جاءت أطراف منها في كتب أهل الكتاب، ولم تأتِ أطراف أخرى منها، ولكن رسول الله محمدًا أخبر بها على وجه اليقين؛ لذلك يختم ربنا قصة نوح عليه السلام بقوله: {تِلْكَ مِنْ أَنْبَاءِ الْغَيْبِ نُوحِيهَا إِلَيْكَ مَا كُنْتَ تَعْلَمُهَا أَنْتَ وَلاَ قَوْمُكَ مِنْ قَبْلِ هَذَا فَاصْبِرْ إِنَّ الْعَاقِبَةَ لِلْمُتَّقِينَ}. فهذا التاريخ المُحْكَم في قصَّة من جملة قصص القرآن الكريم؛ يُدَلِّل على أنَّ القرآن الكريم مُعْجِزٌ في توثيقه التاريخي، ويُبنى عليه فائدة تقوم على تأديب النفوس، وسياسة الجماعات. </a:t>
            </a:r>
            <a:endParaRPr lang="ar-IQ" sz="2200" dirty="0">
              <a:latin typeface="Simplified Arabic" pitchFamily="18" charset="-78"/>
              <a:cs typeface="Simplified Arabic" pitchFamily="18" charset="-78"/>
            </a:endParaRPr>
          </a:p>
        </p:txBody>
      </p:sp>
      <p:sp>
        <p:nvSpPr>
          <p:cNvPr id="2" name="عنوان 1"/>
          <p:cNvSpPr>
            <a:spLocks noGrp="1"/>
          </p:cNvSpPr>
          <p:nvPr>
            <p:ph type="title"/>
          </p:nvPr>
        </p:nvSpPr>
        <p:spPr>
          <a:xfrm>
            <a:off x="0" y="0"/>
            <a:ext cx="9144000" cy="1143000"/>
          </a:xfrm>
        </p:spPr>
        <p:txBody>
          <a:bodyPr>
            <a:noAutofit/>
          </a:bodyPr>
          <a:lstStyle/>
          <a:p>
            <a:pPr algn="r"/>
            <a:r>
              <a:rPr lang="ar-IQ" sz="4000" dirty="0" smtClean="0"/>
              <a:t>من القصص التي عرضها القرآن على سبيل المثال لا الحصر هي:</a:t>
            </a:r>
            <a:endParaRPr lang="ar-IQ" sz="4000" dirty="0"/>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52736"/>
            <a:ext cx="370790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7742547"/>
      </p:ext>
    </p:extLst>
  </p:cSld>
  <p:clrMapOvr>
    <a:masterClrMapping/>
  </p:clrMapOvr>
  <mc:AlternateContent xmlns:mc="http://schemas.openxmlformats.org/markup-compatibility/2006" xmlns:p14="http://schemas.microsoft.com/office/powerpoint/2010/main">
    <mc:Choice Requires="p14">
      <p:transition spd="slow" p14:dur="2000" advTm="117670"/>
    </mc:Choice>
    <mc:Fallback xmlns="">
      <p:transition spd="slow" advTm="1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ملتقى">
  <a:themeElements>
    <a:clrScheme name="ملتقى">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ملتقى">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ملتقى">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205</TotalTime>
  <Words>199</Words>
  <Application>Microsoft Office PowerPoint</Application>
  <PresentationFormat>عرض على الشاشة (3:4)‏</PresentationFormat>
  <Paragraphs>12</Paragraphs>
  <Slides>3</Slides>
  <Notes>0</Notes>
  <HiddenSlides>0</HiddenSlides>
  <MMClips>3</MMClips>
  <ScaleCrop>false</ScaleCrop>
  <HeadingPairs>
    <vt:vector size="4" baseType="variant">
      <vt:variant>
        <vt:lpstr>نسق</vt:lpstr>
      </vt:variant>
      <vt:variant>
        <vt:i4>1</vt:i4>
      </vt:variant>
      <vt:variant>
        <vt:lpstr>عناوين الشرائح</vt:lpstr>
      </vt:variant>
      <vt:variant>
        <vt:i4>3</vt:i4>
      </vt:variant>
    </vt:vector>
  </HeadingPairs>
  <TitlesOfParts>
    <vt:vector size="4" baseType="lpstr">
      <vt:lpstr>ملتقى</vt:lpstr>
      <vt:lpstr>الإِعجاز التاريخي في القرآن</vt:lpstr>
      <vt:lpstr>عرض تقديمي في PowerPoint</vt:lpstr>
      <vt:lpstr>من القصص التي عرضها القرآن على سبيل المثال لا الحصر هي:</vt:lpstr>
    </vt:vector>
  </TitlesOfParts>
  <Company>SACC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الإِعجاز التاريخي في القرآن</dc:title>
  <dc:creator>Maher</dc:creator>
  <cp:lastModifiedBy>Maher</cp:lastModifiedBy>
  <cp:revision>15</cp:revision>
  <dcterms:created xsi:type="dcterms:W3CDTF">2020-04-21T04:55:45Z</dcterms:created>
  <dcterms:modified xsi:type="dcterms:W3CDTF">2020-04-21T09:03:02Z</dcterms:modified>
</cp:coreProperties>
</file>