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80" r:id="rId1"/>
  </p:sldMasterIdLst>
  <p:sldIdLst>
    <p:sldId id="273" r:id="rId2"/>
    <p:sldId id="271" r:id="rId3"/>
    <p:sldId id="272" r:id="rId4"/>
    <p:sldId id="268" r:id="rId5"/>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86936" autoAdjust="0"/>
  </p:normalViewPr>
  <p:slideViewPr>
    <p:cSldViewPr>
      <p:cViewPr varScale="1">
        <p:scale>
          <a:sx n="64" d="100"/>
          <a:sy n="64" d="100"/>
        </p:scale>
        <p:origin x="-155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عنوان 28"/>
          <p:cNvSpPr>
            <a:spLocks noGrp="1"/>
          </p:cNvSpPr>
          <p:nvPr>
            <p:ph type="ctrTitle"/>
          </p:nvPr>
        </p:nvSpPr>
        <p:spPr>
          <a:xfrm>
            <a:off x="381000" y="4853411"/>
            <a:ext cx="8458200" cy="1222375"/>
          </a:xfrm>
        </p:spPr>
        <p:txBody>
          <a:bodyPr anchor="t"/>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16" name="عنصر نائب للتاريخ 15"/>
          <p:cNvSpPr>
            <a:spLocks noGrp="1"/>
          </p:cNvSpPr>
          <p:nvPr>
            <p:ph type="dt" sz="half" idx="10"/>
          </p:nvPr>
        </p:nvSpPr>
        <p:spPr/>
        <p:txBody>
          <a:bodyPr/>
          <a:lstStyle/>
          <a:p>
            <a:fld id="{BAFB1671-27A1-4521-93F3-9CB983F7FB21}" type="datetimeFigureOut">
              <a:rPr lang="ar-IQ" smtClean="0"/>
              <a:t>29/08/1441</a:t>
            </a:fld>
            <a:endParaRPr lang="ar-IQ"/>
          </a:p>
        </p:txBody>
      </p:sp>
      <p:sp>
        <p:nvSpPr>
          <p:cNvPr id="2" name="عنصر نائب للتذييل 1"/>
          <p:cNvSpPr>
            <a:spLocks noGrp="1"/>
          </p:cNvSpPr>
          <p:nvPr>
            <p:ph type="ftr" sz="quarter" idx="11"/>
          </p:nvPr>
        </p:nvSpPr>
        <p:spPr/>
        <p:txBody>
          <a:bodyPr/>
          <a:lstStyle/>
          <a:p>
            <a:endParaRPr lang="ar-IQ"/>
          </a:p>
        </p:txBody>
      </p:sp>
      <p:sp>
        <p:nvSpPr>
          <p:cNvPr id="15" name="عنصر نائب لرقم الشريحة 14"/>
          <p:cNvSpPr>
            <a:spLocks noGrp="1"/>
          </p:cNvSpPr>
          <p:nvPr>
            <p:ph type="sldNum" sz="quarter" idx="12"/>
          </p:nvPr>
        </p:nvSpPr>
        <p:spPr>
          <a:xfrm>
            <a:off x="8229600" y="6473952"/>
            <a:ext cx="758952" cy="246888"/>
          </a:xfrm>
        </p:spPr>
        <p:txBody>
          <a:bodyPr/>
          <a:lstStyle/>
          <a:p>
            <a:fld id="{094087E6-81A4-4550-87AE-210C8BB16166}"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549276"/>
            <a:ext cx="18288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549276"/>
            <a:ext cx="62484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2" name="عنوان 21"/>
          <p:cNvSpPr>
            <a:spLocks noGrp="1"/>
          </p:cNvSpPr>
          <p:nvPr>
            <p:ph type="title"/>
          </p:nvPr>
        </p:nvSpPr>
        <p:spPr/>
        <p:txBody>
          <a:bodyPr/>
          <a:lstStyle/>
          <a:p>
            <a:r>
              <a:rPr kumimoji="0" lang="ar-SA" smtClean="0"/>
              <a:t>انقر لتحرير نمط العنوان الرئيسي</a:t>
            </a:r>
            <a:endParaRPr kumimoji="0" lang="en-US"/>
          </a:p>
        </p:txBody>
      </p:sp>
      <p:sp>
        <p:nvSpPr>
          <p:cNvPr id="27" name="عنصر نائب للمحتوى 26"/>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عنصر نائب للتاريخ 24"/>
          <p:cNvSpPr>
            <a:spLocks noGrp="1"/>
          </p:cNvSpPr>
          <p:nvPr>
            <p:ph type="dt" sz="half" idx="10"/>
          </p:nvPr>
        </p:nvSpPr>
        <p:spPr/>
        <p:txBody>
          <a:bodyPr/>
          <a:lstStyle/>
          <a:p>
            <a:fld id="{BAFB1671-27A1-4521-93F3-9CB983F7FB21}" type="datetimeFigureOut">
              <a:rPr lang="ar-IQ" smtClean="0"/>
              <a:t>29/08/1441</a:t>
            </a:fld>
            <a:endParaRPr lang="ar-IQ"/>
          </a:p>
        </p:txBody>
      </p:sp>
      <p:sp>
        <p:nvSpPr>
          <p:cNvPr id="19" name="عنصر نائب للتذييل 18"/>
          <p:cNvSpPr>
            <a:spLocks noGrp="1"/>
          </p:cNvSpPr>
          <p:nvPr>
            <p:ph type="ftr" sz="quarter" idx="11"/>
          </p:nvPr>
        </p:nvSpPr>
        <p:spPr>
          <a:xfrm>
            <a:off x="3581400" y="76200"/>
            <a:ext cx="2895600" cy="288925"/>
          </a:xfrm>
        </p:spPr>
        <p:txBody>
          <a:bodyPr/>
          <a:lstStyle/>
          <a:p>
            <a:endParaRPr lang="ar-IQ"/>
          </a:p>
        </p:txBody>
      </p:sp>
      <p:sp>
        <p:nvSpPr>
          <p:cNvPr id="16" name="عنصر نائب لرقم الشريحة 15"/>
          <p:cNvSpPr>
            <a:spLocks noGrp="1"/>
          </p:cNvSpPr>
          <p:nvPr>
            <p:ph type="sldNum" sz="quarter" idx="12"/>
          </p:nvPr>
        </p:nvSpPr>
        <p:spPr>
          <a:xfrm>
            <a:off x="8229600" y="6473952"/>
            <a:ext cx="758952" cy="246888"/>
          </a:xfrm>
        </p:spPr>
        <p:txBody>
          <a:bodyPr/>
          <a:lstStyle/>
          <a:p>
            <a:fld id="{094087E6-81A4-4550-87AE-210C8BB16166}"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3">
        <a:schemeClr val="bg2"/>
      </p:bgRef>
    </p:bg>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عنصر نائب للنص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19" name="عنصر نائب للتاريخ 18"/>
          <p:cNvSpPr>
            <a:spLocks noGrp="1"/>
          </p:cNvSpPr>
          <p:nvPr>
            <p:ph type="dt" sz="half" idx="10"/>
          </p:nvPr>
        </p:nvSpPr>
        <p:spPr/>
        <p:txBody>
          <a:bodyPr/>
          <a:lstStyle/>
          <a:p>
            <a:fld id="{BAFB1671-27A1-4521-93F3-9CB983F7FB21}" type="datetimeFigureOut">
              <a:rPr lang="ar-IQ" smtClean="0"/>
              <a:t>29/08/1441</a:t>
            </a:fld>
            <a:endParaRPr lang="ar-IQ"/>
          </a:p>
        </p:txBody>
      </p:sp>
      <p:sp>
        <p:nvSpPr>
          <p:cNvPr id="11" name="عنصر نائب للتذييل 10"/>
          <p:cNvSpPr>
            <a:spLocks noGrp="1"/>
          </p:cNvSpPr>
          <p:nvPr>
            <p:ph type="ftr" sz="quarter" idx="11"/>
          </p:nvPr>
        </p:nvSpPr>
        <p:spPr/>
        <p:txBody>
          <a:bodyPr/>
          <a:lstStyle/>
          <a:p>
            <a:endParaRPr lang="ar-IQ"/>
          </a:p>
        </p:txBody>
      </p:sp>
      <p:sp>
        <p:nvSpPr>
          <p:cNvPr id="16" name="عنصر نائب لرقم الشريحة 15"/>
          <p:cNvSpPr>
            <a:spLocks noGrp="1"/>
          </p:cNvSpPr>
          <p:nvPr>
            <p:ph type="sldNum" sz="quarter" idx="12"/>
          </p:nvPr>
        </p:nvSpPr>
        <p:spPr/>
        <p:txBody>
          <a:bodyPr/>
          <a:lstStyle/>
          <a:p>
            <a:fld id="{094087E6-81A4-4550-87AE-210C8BB16166}" type="slidenum">
              <a:rPr lang="ar-IQ" smtClean="0"/>
              <a:t>‹#›</a:t>
            </a:fld>
            <a:endParaRPr lang="ar-IQ"/>
          </a:p>
        </p:txBody>
      </p:sp>
      <p:sp>
        <p:nvSpPr>
          <p:cNvPr id="8" name="عنوان 7"/>
          <p:cNvSpPr>
            <a:spLocks noGrp="1"/>
          </p:cNvSpPr>
          <p:nvPr>
            <p:ph type="title"/>
          </p:nvPr>
        </p:nvSpPr>
        <p:spPr>
          <a:xfrm>
            <a:off x="180475" y="2947085"/>
            <a:ext cx="8686800" cy="1184825"/>
          </a:xfrm>
        </p:spPr>
        <p:txBody>
          <a:bodyPr rtlCol="0" anchor="t"/>
          <a:lstStyle>
            <a:lvl1pPr algn="r">
              <a:defRPr/>
            </a:lvl1pPr>
          </a:lstStyle>
          <a:p>
            <a:r>
              <a:rPr kumimoji="0" lang="ar-SA" smtClean="0"/>
              <a:t>انقر لتحرير نمط العنوان الرئيسي</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0" name="عنوان 19"/>
          <p:cNvSpPr>
            <a:spLocks noGrp="1"/>
          </p:cNvSpPr>
          <p:nvPr>
            <p:ph type="title"/>
          </p:nvPr>
        </p:nvSpPr>
        <p:spPr>
          <a:xfrm>
            <a:off x="301752" y="457200"/>
            <a:ext cx="8686800" cy="841248"/>
          </a:xfrm>
        </p:spPr>
        <p:txBody>
          <a:bodyPr/>
          <a:lstStyle/>
          <a:p>
            <a:r>
              <a:rPr kumimoji="0" lang="ar-SA" smtClean="0"/>
              <a:t>انقر لتحرير نمط العنوان الرئيسي</a:t>
            </a:r>
            <a:endParaRPr kumimoji="0" lang="en-US"/>
          </a:p>
        </p:txBody>
      </p:sp>
      <p:sp>
        <p:nvSpPr>
          <p:cNvPr id="14" name="عنصر نائب للمحتوى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1" name="عنصر نائب للتاريخ 20"/>
          <p:cNvSpPr>
            <a:spLocks noGrp="1"/>
          </p:cNvSpPr>
          <p:nvPr>
            <p:ph type="dt" sz="half" idx="10"/>
          </p:nvPr>
        </p:nvSpPr>
        <p:spPr/>
        <p:txBody>
          <a:bodyPr/>
          <a:lstStyle/>
          <a:p>
            <a:fld id="{BAFB1671-27A1-4521-93F3-9CB983F7FB21}" type="datetimeFigureOut">
              <a:rPr lang="ar-IQ" smtClean="0"/>
              <a:t>29/08/1441</a:t>
            </a:fld>
            <a:endParaRPr lang="ar-IQ"/>
          </a:p>
        </p:txBody>
      </p:sp>
      <p:sp>
        <p:nvSpPr>
          <p:cNvPr id="10" name="عنصر نائب للتذييل 9"/>
          <p:cNvSpPr>
            <a:spLocks noGrp="1"/>
          </p:cNvSpPr>
          <p:nvPr>
            <p:ph type="ftr" sz="quarter" idx="11"/>
          </p:nvPr>
        </p:nvSpPr>
        <p:spPr/>
        <p:txBody>
          <a:bodyPr/>
          <a:lstStyle/>
          <a:p>
            <a:endParaRPr lang="ar-IQ"/>
          </a:p>
        </p:txBody>
      </p:sp>
      <p:sp>
        <p:nvSpPr>
          <p:cNvPr id="31" name="عنصر نائب لرقم الشريحة 30"/>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9" name="عنوان 28"/>
          <p:cNvSpPr>
            <a:spLocks noGrp="1"/>
          </p:cNvSpPr>
          <p:nvPr>
            <p:ph type="title"/>
          </p:nvPr>
        </p:nvSpPr>
        <p:spPr>
          <a:xfrm>
            <a:off x="304800" y="5410200"/>
            <a:ext cx="8610600" cy="882650"/>
          </a:xfrm>
        </p:spPr>
        <p:txBody>
          <a:bodyPr anchor="ctr"/>
          <a:lstStyle>
            <a:lvl1pPr>
              <a:defRPr/>
            </a:lvl1p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25" name="عنصر نائب للنص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8" name="عنصر نائب للمحتوى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0" name="عنصر نائب للتاريخ 9"/>
          <p:cNvSpPr>
            <a:spLocks noGrp="1"/>
          </p:cNvSpPr>
          <p:nvPr>
            <p:ph type="dt" sz="half" idx="10"/>
          </p:nvPr>
        </p:nvSpPr>
        <p:spPr/>
        <p:txBody>
          <a:bodyPr/>
          <a:lstStyle/>
          <a:p>
            <a:fld id="{BAFB1671-27A1-4521-93F3-9CB983F7FB21}" type="datetimeFigureOut">
              <a:rPr lang="ar-IQ" smtClean="0"/>
              <a:t>29/08/1441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a:xfrm>
            <a:off x="8229600" y="6477000"/>
            <a:ext cx="762000" cy="246888"/>
          </a:xfrm>
        </p:spPr>
        <p:txBody>
          <a:bodyPr/>
          <a:lstStyle/>
          <a:p>
            <a:fld id="{094087E6-81A4-4550-87AE-210C8BB16166}" type="slidenum">
              <a:rPr lang="ar-IQ" smtClean="0"/>
              <a:t>‹#›</a:t>
            </a:fld>
            <a:endParaRPr lang="ar-IQ"/>
          </a:p>
        </p:txBody>
      </p:sp>
      <p:sp>
        <p:nvSpPr>
          <p:cNvPr id="11" name="رابط مستقيم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30" name="عنوان 29"/>
          <p:cNvSpPr>
            <a:spLocks noGrp="1"/>
          </p:cNvSpPr>
          <p:nvPr>
            <p:ph type="title"/>
          </p:nvPr>
        </p:nvSpPr>
        <p:spPr>
          <a:xfrm>
            <a:off x="301752" y="457200"/>
            <a:ext cx="8686800" cy="841248"/>
          </a:xfrm>
        </p:spPr>
        <p:txBody>
          <a:bodyPr/>
          <a:lstStyle/>
          <a:p>
            <a:r>
              <a:rPr kumimoji="0" lang="ar-SA" smtClean="0"/>
              <a:t>انقر لتحرير نمط العنوان الرئيسي</a:t>
            </a:r>
            <a:endParaRPr kumimoji="0" lang="en-US"/>
          </a:p>
        </p:txBody>
      </p:sp>
      <p:sp>
        <p:nvSpPr>
          <p:cNvPr id="12" name="عنصر نائب للتاريخ 11"/>
          <p:cNvSpPr>
            <a:spLocks noGrp="1"/>
          </p:cNvSpPr>
          <p:nvPr>
            <p:ph type="dt" sz="half" idx="10"/>
          </p:nvPr>
        </p:nvSpPr>
        <p:spPr/>
        <p:txBody>
          <a:bodyPr/>
          <a:lstStyle/>
          <a:p>
            <a:fld id="{BAFB1671-27A1-4521-93F3-9CB983F7FB21}" type="datetimeFigureOut">
              <a:rPr lang="ar-IQ" smtClean="0"/>
              <a:t>29/08/1441</a:t>
            </a:fld>
            <a:endParaRPr lang="ar-IQ"/>
          </a:p>
        </p:txBody>
      </p:sp>
      <p:sp>
        <p:nvSpPr>
          <p:cNvPr id="21" name="عنصر نائب للتذييل 20"/>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p>
            <a:fld id="{BAFB1671-27A1-4521-93F3-9CB983F7FB21}" type="datetimeFigureOut">
              <a:rPr lang="ar-IQ" smtClean="0"/>
              <a:t>29/08/1441</a:t>
            </a:fld>
            <a:endParaRPr lang="ar-IQ"/>
          </a:p>
        </p:txBody>
      </p:sp>
      <p:sp>
        <p:nvSpPr>
          <p:cNvPr id="24" name="عنصر نائب للتذييل 23"/>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8" name="رابط مستقيم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عنوان 11"/>
          <p:cNvSpPr>
            <a:spLocks noGrp="1"/>
          </p:cNvSpPr>
          <p:nvPr>
            <p:ph type="title"/>
          </p:nvPr>
        </p:nvSpPr>
        <p:spPr>
          <a:xfrm>
            <a:off x="457200" y="5486400"/>
            <a:ext cx="8458200" cy="520700"/>
          </a:xfrm>
        </p:spPr>
        <p:txBody>
          <a:bodyPr anchor="ctr"/>
          <a:lstStyle>
            <a:lvl1pPr algn="l">
              <a:buNone/>
              <a:defRPr sz="2000" b="1"/>
            </a:lvl1pPr>
          </a:lstStyle>
          <a:p>
            <a:r>
              <a:rPr kumimoji="0" lang="ar-SA" smtClean="0"/>
              <a:t>انقر لتحرير نمط العنوان الرئيسي</a:t>
            </a:r>
            <a:endParaRPr kumimoji="0" lang="en-US"/>
          </a:p>
        </p:txBody>
      </p:sp>
      <p:sp>
        <p:nvSpPr>
          <p:cNvPr id="26" name="عنصر نائب للنص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14" name="عنصر نائب للمحتوى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عنصر نائب للتاريخ 24"/>
          <p:cNvSpPr>
            <a:spLocks noGrp="1"/>
          </p:cNvSpPr>
          <p:nvPr>
            <p:ph type="dt" sz="half" idx="10"/>
          </p:nvPr>
        </p:nvSpPr>
        <p:spPr/>
        <p:txBody>
          <a:bodyPr/>
          <a:lstStyle/>
          <a:p>
            <a:fld id="{BAFB1671-27A1-4521-93F3-9CB983F7FB21}" type="datetimeFigureOut">
              <a:rPr lang="ar-IQ" smtClean="0"/>
              <a:t>29/08/1441</a:t>
            </a:fld>
            <a:endParaRPr lang="ar-IQ"/>
          </a:p>
        </p:txBody>
      </p:sp>
      <p:sp>
        <p:nvSpPr>
          <p:cNvPr id="29" name="عنصر نائب للتذييل 28"/>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13" name="عنصر نائب للصورة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7" name="عنصر نائب للتاريخ 6"/>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31" name="عنصر نائب لرقم الشريحة 30"/>
          <p:cNvSpPr>
            <a:spLocks noGrp="1"/>
          </p:cNvSpPr>
          <p:nvPr>
            <p:ph type="sldNum" sz="quarter" idx="12"/>
          </p:nvPr>
        </p:nvSpPr>
        <p:spPr/>
        <p:txBody>
          <a:bodyPr/>
          <a:lstStyle/>
          <a:p>
            <a:fld id="{094087E6-81A4-4550-87AE-210C8BB16166}" type="slidenum">
              <a:rPr lang="ar-IQ" smtClean="0"/>
              <a:t>‹#›</a:t>
            </a:fld>
            <a:endParaRPr lang="ar-IQ"/>
          </a:p>
        </p:txBody>
      </p:sp>
      <p:sp>
        <p:nvSpPr>
          <p:cNvPr id="17" name="عنوان 16"/>
          <p:cNvSpPr>
            <a:spLocks noGrp="1"/>
          </p:cNvSpPr>
          <p:nvPr>
            <p:ph type="title"/>
          </p:nvPr>
        </p:nvSpPr>
        <p:spPr>
          <a:xfrm>
            <a:off x="381000" y="4993760"/>
            <a:ext cx="5867400" cy="522288"/>
          </a:xfrm>
        </p:spPr>
        <p:txBody>
          <a:bodyPr anchor="ctr"/>
          <a:lstStyle>
            <a:lvl1pPr algn="l">
              <a:buNone/>
              <a:defRPr sz="2000" b="1"/>
            </a:lvl1pPr>
          </a:lstStyle>
          <a:p>
            <a:r>
              <a:rPr kumimoji="0" lang="ar-SA" smtClean="0"/>
              <a:t>انقر لتحرير نمط العنوان الرئيسي</a:t>
            </a:r>
            <a:endParaRPr kumimoji="0" lang="en-US"/>
          </a:p>
        </p:txBody>
      </p:sp>
      <p:sp>
        <p:nvSpPr>
          <p:cNvPr id="26" name="عنصر نائب للنص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عنصر نائب للنص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1" name="عنصر نائب للتاريخ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AFB1671-27A1-4521-93F3-9CB983F7FB21}" type="datetimeFigureOut">
              <a:rPr lang="ar-IQ" smtClean="0"/>
              <a:t>29/08/1441</a:t>
            </a:fld>
            <a:endParaRPr lang="ar-IQ"/>
          </a:p>
        </p:txBody>
      </p:sp>
      <p:sp>
        <p:nvSpPr>
          <p:cNvPr id="28" name="عنصر نائب للتذييل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ar-IQ"/>
          </a:p>
        </p:txBody>
      </p:sp>
      <p:sp>
        <p:nvSpPr>
          <p:cNvPr id="5" name="عنصر نائب لرقم الشريحة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94087E6-81A4-4550-87AE-210C8BB16166}" type="slidenum">
              <a:rPr lang="ar-IQ" smtClean="0"/>
              <a:t>‹#›</a:t>
            </a:fld>
            <a:endParaRPr lang="ar-IQ"/>
          </a:p>
        </p:txBody>
      </p:sp>
      <p:sp>
        <p:nvSpPr>
          <p:cNvPr id="10" name="عنصر نائب للعنوان 9"/>
          <p:cNvSpPr>
            <a:spLocks noGrp="1"/>
          </p:cNvSpPr>
          <p:nvPr>
            <p:ph type="title"/>
          </p:nvPr>
        </p:nvSpPr>
        <p:spPr>
          <a:xfrm>
            <a:off x="304800" y="457200"/>
            <a:ext cx="8686800" cy="838200"/>
          </a:xfrm>
          <a:prstGeom prst="rect">
            <a:avLst/>
          </a:prstGeom>
        </p:spPr>
        <p:txBody>
          <a:bodyPr vert="horz" anchor="ctr">
            <a:normAutofit/>
          </a:bodyPr>
          <a:lstStyle/>
          <a:p>
            <a:r>
              <a:rPr kumimoji="0" lang="ar-SA" smtClean="0"/>
              <a:t>انقر لتحرير نمط العنوان الرئيسي</a:t>
            </a:r>
            <a:endParaRPr kumimoji="0" lang="en-US"/>
          </a:p>
        </p:txBody>
      </p:sp>
      <p:sp>
        <p:nvSpPr>
          <p:cNvPr id="9" name="رابط مستقيم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رابط مستقيم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04664"/>
            <a:ext cx="8496944"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8678845"/>
      </p:ext>
    </p:extLst>
  </p:cSld>
  <p:clrMapOvr>
    <a:masterClrMapping/>
  </p:clrMapOvr>
  <mc:AlternateContent xmlns:mc="http://schemas.openxmlformats.org/markup-compatibility/2006">
    <mc:Choice xmlns:p14="http://schemas.microsoft.com/office/powerpoint/2010/main" Requires="p14">
      <p:transition spd="slow" p14:dur="2000" advTm="15790"/>
    </mc:Choice>
    <mc:Fallback>
      <p:transition spd="slow" advTm="15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483768" y="457200"/>
            <a:ext cx="6504784" cy="841248"/>
          </a:xfrm>
        </p:spPr>
        <p:txBody>
          <a:bodyPr>
            <a:normAutofit fontScale="90000"/>
          </a:bodyPr>
          <a:lstStyle/>
          <a:p>
            <a:pPr algn="r"/>
            <a:r>
              <a:rPr lang="ar-IQ" b="1" dirty="0" smtClean="0">
                <a:solidFill>
                  <a:srgbClr val="C00000"/>
                </a:solidFill>
              </a:rPr>
              <a:t>الامتناع عن الجماع وقت الحيض </a:t>
            </a:r>
            <a:endParaRPr lang="ar-IQ" b="1" dirty="0">
              <a:solidFill>
                <a:srgbClr val="C00000"/>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0"/>
            <a:ext cx="2448272"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2979765" y="1321409"/>
            <a:ext cx="6048672" cy="830997"/>
          </a:xfrm>
          <a:prstGeom prst="rect">
            <a:avLst/>
          </a:prstGeom>
        </p:spPr>
        <p:txBody>
          <a:bodyPr wrap="square">
            <a:spAutoFit/>
          </a:bodyPr>
          <a:lstStyle/>
          <a:p>
            <a:pPr algn="just"/>
            <a:r>
              <a:rPr lang="ar-IQ" sz="2400" b="1" dirty="0" smtClean="0">
                <a:solidFill>
                  <a:srgbClr val="7030A0"/>
                </a:solidFill>
              </a:rPr>
              <a:t>ويسألونك عن المحيض قل هو أذىً فاعتزلوا النساء في المحيض) البقرة/ </a:t>
            </a:r>
            <a:r>
              <a:rPr lang="ar-IQ" dirty="0" smtClean="0"/>
              <a:t>222</a:t>
            </a:r>
            <a:endParaRPr lang="ar-IQ" dirty="0"/>
          </a:p>
        </p:txBody>
      </p:sp>
      <p:sp>
        <p:nvSpPr>
          <p:cNvPr id="4" name="مستطيل 3"/>
          <p:cNvSpPr/>
          <p:nvPr/>
        </p:nvSpPr>
        <p:spPr>
          <a:xfrm>
            <a:off x="395536" y="2551837"/>
            <a:ext cx="8424936" cy="3600986"/>
          </a:xfrm>
          <a:prstGeom prst="rect">
            <a:avLst/>
          </a:prstGeom>
        </p:spPr>
        <p:txBody>
          <a:bodyPr wrap="square">
            <a:spAutoFit/>
          </a:bodyPr>
          <a:lstStyle/>
          <a:p>
            <a:pPr algn="just">
              <a:lnSpc>
                <a:spcPct val="150000"/>
              </a:lnSpc>
            </a:pPr>
            <a:r>
              <a:rPr lang="ar-IQ" sz="2800" b="1" dirty="0" smtClean="0">
                <a:solidFill>
                  <a:srgbClr val="0070C0"/>
                </a:solidFill>
              </a:rPr>
              <a:t>يجب الامتناع عن جماع المرأة الحائض لأن جماعها يؤدي إلى اشتداد النزف </a:t>
            </a:r>
            <a:r>
              <a:rPr lang="ar-IQ" sz="2800" b="1" dirty="0" err="1" smtClean="0">
                <a:solidFill>
                  <a:srgbClr val="0070C0"/>
                </a:solidFill>
              </a:rPr>
              <a:t>الطمثي</a:t>
            </a:r>
            <a:r>
              <a:rPr lang="ar-IQ" sz="2800" b="1" dirty="0" smtClean="0">
                <a:solidFill>
                  <a:srgbClr val="0070C0"/>
                </a:solidFill>
              </a:rPr>
              <a:t>، لأن عروق الرحم تكون </a:t>
            </a:r>
            <a:r>
              <a:rPr lang="ar-IQ" sz="2800" b="1" dirty="0" err="1" smtClean="0">
                <a:solidFill>
                  <a:srgbClr val="0070C0"/>
                </a:solidFill>
              </a:rPr>
              <a:t>محتقنة</a:t>
            </a:r>
            <a:r>
              <a:rPr lang="ar-IQ" sz="2800" b="1" dirty="0" smtClean="0">
                <a:solidFill>
                  <a:srgbClr val="0070C0"/>
                </a:solidFill>
              </a:rPr>
              <a:t> وسهلة التمزق وسريعة العطب، كما أن جدار المهبل سهل الخدش، وتصبح إمكانية حدوث الالتهابات كبيرة مما يؤدي إلى التهاب الرحم</a:t>
            </a:r>
          </a:p>
          <a:p>
            <a:endParaRPr lang="ar-IQ"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7984214"/>
      </p:ext>
    </p:extLst>
  </p:cSld>
  <p:clrMapOvr>
    <a:masterClrMapping/>
  </p:clrMapOvr>
  <mc:AlternateContent xmlns:mc="http://schemas.openxmlformats.org/markup-compatibility/2006">
    <mc:Choice xmlns:p14="http://schemas.microsoft.com/office/powerpoint/2010/main" Requires="p14">
      <p:transition spd="slow" p14:dur="2000" advTm="120559"/>
    </mc:Choice>
    <mc:Fallback>
      <p:transition spd="slow" advTm="1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15543" y="476672"/>
            <a:ext cx="8464361" cy="6463308"/>
          </a:xfrm>
          <a:prstGeom prst="rect">
            <a:avLst/>
          </a:prstGeom>
        </p:spPr>
        <p:txBody>
          <a:bodyPr wrap="square">
            <a:spAutoFit/>
          </a:bodyPr>
          <a:lstStyle/>
          <a:p>
            <a:pPr algn="just"/>
            <a:r>
              <a:rPr lang="ar-IQ" b="1" dirty="0" smtClean="0"/>
              <a:t>يُق</a:t>
            </a:r>
            <a:r>
              <a:rPr lang="ar-IQ" b="1" dirty="0" smtClean="0">
                <a:solidFill>
                  <a:srgbClr val="0070C0"/>
                </a:solidFill>
              </a:rPr>
              <a:t>ذف الغشاء المبطن للرحم بأكمله أثناء الحيض، وبفحص دم الحيض تحت المجهر نجد بالإضافة إلى كرات الدم الحمراء والبيضاء قطعاً من الغشاء المبطن للرحم، ويكون الرحم متقرحاً نتيجة لذلك، تماماً كما يكون الجلد مسلوخاً، فهو معرض بسهولة لعدوان البكتيريا الكاسح، ومن المعلوم طبياً أن الدم هو خير بيئة لتكاثر الميكروبات ونموها، وتقل مقاومة الرحم للميكروبات الغازية نتيجة لذلك، ويصبح دخول الميكروبات الموجودة على سطح القضيب يشكل خطراً داهماً على الرحم..</a:t>
            </a:r>
            <a:r>
              <a:rPr lang="en-US" b="1" dirty="0" smtClean="0">
                <a:solidFill>
                  <a:srgbClr val="0070C0"/>
                </a:solidFill>
              </a:rPr>
              <a:t>                       </a:t>
            </a:r>
          </a:p>
          <a:p>
            <a:pPr algn="just"/>
            <a:r>
              <a:rPr lang="ar-IQ" b="1" dirty="0" smtClean="0"/>
              <a:t>  </a:t>
            </a:r>
            <a:br>
              <a:rPr lang="ar-IQ" b="1" dirty="0" smtClean="0"/>
            </a:br>
            <a:r>
              <a:rPr lang="ar-IQ" b="1" dirty="0" smtClean="0">
                <a:solidFill>
                  <a:srgbClr val="7030A0"/>
                </a:solidFill>
              </a:rPr>
              <a:t>ومما يزيد الطين بلة أن مقاومة المهبل لغزو البكتيريا تكون في أدنى مستواها أثناء الحيض، إذ يقل إفراز المهبل للحامض الذي يقتل الميكروبات، ويصبح الإفراز أقل حموضة إن لم يكن قلوي التفاعل، كما تقل المواد المطهرة الموجودة بالمهبل أثناء الحيض إلى أدنى مستوى لها، وليس ذلك فحسب، ولكن جدار المهبل المكون من عدة طبقات من الخلايا يرق أثناء الحيض، ويصبح رقيقاً ومكوناً من طبقة من الخلايا بدلاً من الطبقات العديدة التي نراها في أوقات الطهر، وخاصة في وسط الدورة الشهرية حيث يستعد الجسم بأكمله للقاء الزوج.</a:t>
            </a:r>
          </a:p>
          <a:p>
            <a:pPr algn="just"/>
            <a:r>
              <a:rPr lang="ar-IQ" b="1" dirty="0" smtClean="0">
                <a:solidFill>
                  <a:srgbClr val="C00000"/>
                </a:solidFill>
              </a:rPr>
              <a:t/>
            </a:r>
            <a:br>
              <a:rPr lang="ar-IQ" b="1" dirty="0" smtClean="0">
                <a:solidFill>
                  <a:srgbClr val="C00000"/>
                </a:solidFill>
              </a:rPr>
            </a:br>
            <a:r>
              <a:rPr lang="ar-IQ" b="1" dirty="0" smtClean="0">
                <a:solidFill>
                  <a:srgbClr val="C00000"/>
                </a:solidFill>
              </a:rPr>
              <a:t>لهذا فإن إدخال القضيب إلى الفرج والمهبل في أثناء الحيض ليس إلا إدخالاً للميكروبات في وقت لا تستطيع فيه أجهزة الدفاع أن تقاوم، كما أن وجود الدم في المهبل والرحم يساعد على نمو تلك الميكروبات وتكاثرها.</a:t>
            </a:r>
            <a:r>
              <a:rPr lang="en-US" b="1" dirty="0" smtClean="0">
                <a:solidFill>
                  <a:srgbClr val="C00000"/>
                </a:solidFill>
              </a:rPr>
              <a:t>            </a:t>
            </a:r>
            <a:r>
              <a:rPr lang="ar-IQ" b="1" dirty="0" smtClean="0">
                <a:solidFill>
                  <a:srgbClr val="C00000"/>
                </a:solidFill>
              </a:rPr>
              <a:t/>
            </a:r>
            <a:br>
              <a:rPr lang="ar-IQ" b="1" dirty="0" smtClean="0">
                <a:solidFill>
                  <a:srgbClr val="C00000"/>
                </a:solidFill>
              </a:rPr>
            </a:br>
            <a:r>
              <a:rPr lang="ar-IQ" b="1" dirty="0" smtClean="0">
                <a:solidFill>
                  <a:srgbClr val="C00000"/>
                </a:solidFill>
              </a:rPr>
              <a:t>ومن المعلوم أن على جلد القضيب ميكروبات عديدة، ولكن المواد المطهرة والإفراز الحامض للمهبل يقتلها أثناء الحمل، أما أثناء الحيض فأجهزة الدفاع مشلولة، والبيئة الصالحة لتكاثر الميكروبات متوفرة)).</a:t>
            </a:r>
            <a:r>
              <a:rPr lang="en-US" b="1" dirty="0" smtClean="0">
                <a:solidFill>
                  <a:srgbClr val="C00000"/>
                </a:solidFill>
              </a:rPr>
              <a:t>                            </a:t>
            </a:r>
            <a:r>
              <a:rPr lang="ar-IQ" dirty="0" smtClean="0"/>
              <a:t/>
            </a:r>
            <a:br>
              <a:rPr lang="ar-IQ" dirty="0" smtClean="0"/>
            </a:br>
            <a:endParaRPr lang="ar-IQ"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3656385"/>
      </p:ext>
    </p:extLst>
  </p:cSld>
  <p:clrMapOvr>
    <a:masterClrMapping/>
  </p:clrMapOvr>
  <mc:AlternateContent xmlns:mc="http://schemas.openxmlformats.org/markup-compatibility/2006">
    <mc:Choice xmlns:p14="http://schemas.microsoft.com/office/powerpoint/2010/main" Requires="p14">
      <p:transition spd="slow" p14:dur="2000" advTm="150598"/>
    </mc:Choice>
    <mc:Fallback>
      <p:transition spd="slow" advTm="15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23825"/>
            <a:ext cx="8924925" cy="660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1734601"/>
      </p:ext>
    </p:extLst>
  </p:cSld>
  <p:clrMapOvr>
    <a:masterClrMapping/>
  </p:clrMapOvr>
  <mc:AlternateContent xmlns:mc="http://schemas.openxmlformats.org/markup-compatibility/2006">
    <mc:Choice xmlns:p14="http://schemas.microsoft.com/office/powerpoint/2010/main" Requires="p14">
      <p:transition spd="slow" p14:dur="2000" advTm="11814"/>
    </mc:Choice>
    <mc:Fallback>
      <p:transition spd="slow" advTm="1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رحلة">
  <a:themeElements>
    <a:clrScheme name="رحلة">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رحلة">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رحلة">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218</TotalTime>
  <Words>139</Words>
  <Application>Microsoft Office PowerPoint</Application>
  <PresentationFormat>عرض على الشاشة (3:4)‏</PresentationFormat>
  <Paragraphs>6</Paragraphs>
  <Slides>4</Slides>
  <Notes>0</Notes>
  <HiddenSlides>0</HiddenSlides>
  <MMClips>4</MMClips>
  <ScaleCrop>false</ScaleCrop>
  <HeadingPairs>
    <vt:vector size="4" baseType="variant">
      <vt:variant>
        <vt:lpstr>نسق</vt:lpstr>
      </vt:variant>
      <vt:variant>
        <vt:i4>1</vt:i4>
      </vt:variant>
      <vt:variant>
        <vt:lpstr>عناوين الشرائح</vt:lpstr>
      </vt:variant>
      <vt:variant>
        <vt:i4>4</vt:i4>
      </vt:variant>
    </vt:vector>
  </HeadingPairs>
  <TitlesOfParts>
    <vt:vector size="5" baseType="lpstr">
      <vt:lpstr>رحلة</vt:lpstr>
      <vt:lpstr>عرض تقديمي في PowerPoint</vt:lpstr>
      <vt:lpstr>الامتناع عن الجماع وقت الحيض </vt:lpstr>
      <vt:lpstr>عرض تقديمي في PowerPoint</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الاعجاز التشريعي في القرآن الكريم  إعداد  أ.م.د بان حميد فرحان</dc:title>
  <dc:creator>HP</dc:creator>
  <cp:lastModifiedBy>Maher</cp:lastModifiedBy>
  <cp:revision>26</cp:revision>
  <dcterms:created xsi:type="dcterms:W3CDTF">2018-05-22T05:29:59Z</dcterms:created>
  <dcterms:modified xsi:type="dcterms:W3CDTF">2020-04-22T10:21:49Z</dcterms:modified>
</cp:coreProperties>
</file>