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C04B-0EAA-4383-BC40-D882952EE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329A8-2A1D-43A6-B213-E188937B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7CAFB-1F8D-4B47-814B-5CACBC62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514C5-D43D-46C8-AFFD-EA7EA575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7BE30-0F28-49DB-AD00-00B95576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21E3-DB73-4D3D-B4BA-14A31DE0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37B9F-A5EA-4C98-8946-25A26E789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97E9A-BC2D-434B-987A-2D7EC812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6CCD1-BC7A-4581-A5D1-3E56B9F1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8FCD-C51C-4AC4-83BD-4EDA2B54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6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5262E-F831-47BF-BC2E-07734502A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1422D-5E1B-4747-A9CE-7C291D0A8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3E44F-6F2C-4A22-B78B-21B20803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0DA29-4CEE-4DA7-A6ED-8041E5D7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99BD-C032-412D-9CE7-1E471130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F666-42F1-4EA8-8134-29C9D2FB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EA13-1C38-4A38-AA74-6CE76A1C9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6AF7-6282-4FC5-AC74-7BDDF989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A1662-0240-4E5E-80DA-27BBBE84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4906-DDE4-4584-BAB9-DF34BD07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F035-16F6-45A6-B0F6-D5F42890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AEFD2-433F-446C-8EEA-EE6A023D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E85F-7E5D-48D9-B132-2F1A16E8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E2710-E0AF-4527-A676-E32EEBC4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DE59-2EF8-4F42-9A0D-982DAE84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4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1C3F-1B62-407F-A98E-01B1D996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E8C98-79F8-4366-BFFD-F1B12AAD0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2BC3E-D213-4D34-9A43-C03B665B4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5BA71-6DEE-4388-A537-7CF6A75B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BF1E1-8F39-4E60-AEB5-6DFB9176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65710-CACB-4EDF-B110-AED11E4E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D03C-1A80-4409-BEF1-1DC12A5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067FB-911E-4F72-9DFF-0988EF104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88DCA-0BB4-425E-BC7B-548F2ADDD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EB6FD-E8B7-4664-B64A-7460E25E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208CD-BC22-423A-A2CD-C3362F729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EB8DD-CD51-4722-8FE2-F85E1539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A3F9D-0285-4B9E-B191-C98189E9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73E29-B016-4A60-8A2B-493E7CB5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EC4E-DFEF-464C-ADB9-AE0A6DFC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76BA9-C714-4151-A1F7-DF0455E5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24F2-3CD5-4B55-934E-FD9D1243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16026-2650-4DDC-B11A-A6C3BE5A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4782A-1D98-4D55-A9BE-8636E1CC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A4DB3-25C4-414B-8E5E-4AA66F21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D46C0-888E-4B6D-885B-59866B84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4B49-3B57-46A1-8292-1A502589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B6F98-7802-476D-B2EB-D8F3549B5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BC461-5E1C-4704-ACCB-949B4831A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BC453-F7A4-4FE7-8E33-2545DEC46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96E6E-0008-48B1-A9E3-3F789EBB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C78C6-9C52-4DF2-A082-C34A813A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421D-0BE8-4577-AA78-5384C879E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5639D-8AEA-423B-9C09-CEAA9C7B7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6112B-7C52-4B38-BA10-E0FB84232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F234A-2C4C-4A59-A7D2-5186F49A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04B03-AE66-429A-9315-67F5598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BFA8E-EF5A-44DF-A61C-64841B9A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0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22A76-7601-476A-BAE5-7D995FC6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D5A2E-007B-46D9-8FD7-30E436687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29834-79F4-49A8-9389-2E5255AFD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5607-1AC3-477E-B0A4-6E31562B888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03AE-F01A-4832-B1E2-AB94027FF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5BD3-6654-4206-9615-AB0482CD3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AFC54-5592-46BC-9AA6-FFBEA8CC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9009-3BD2-4B66-BF7C-DF5BCBD46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100" dirty="0"/>
              <a:t>مادة علم نفس النمو/ أ.د. عفراء إبراهيم خليل</a:t>
            </a:r>
            <a:br>
              <a:rPr lang="ar-SA" sz="3100" dirty="0"/>
            </a:br>
            <a:r>
              <a:rPr lang="ar-SA" sz="3100" dirty="0"/>
              <a:t>مشكلات المراهقين</a:t>
            </a:r>
            <a:br>
              <a:rPr lang="ar-SA" sz="3100" dirty="0"/>
            </a:br>
            <a:r>
              <a:rPr lang="ar-SA" sz="3100"/>
              <a:t>التأخر الدراسي</a:t>
            </a:r>
            <a:br>
              <a:rPr lang="ar-SA" sz="3100"/>
            </a:br>
            <a:r>
              <a:rPr lang="ar-SA" sz="3100"/>
              <a:t>الاحد 22/ 3/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00383-B6BE-44DB-AB8C-90294FFFC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/>
            <a:r>
              <a:rPr lang="ar-SA" dirty="0"/>
              <a:t>مشكلة التأخر الدراسي      </a:t>
            </a:r>
            <a:endParaRPr lang="en-US" sz="1800" dirty="0"/>
          </a:p>
          <a:p>
            <a:pPr algn="justLow" rtl="1"/>
            <a:r>
              <a:rPr lang="ar-SA" dirty="0"/>
              <a:t>الطالب المتأخر دراسيا هو الذي يكون تحصيله أدنى أو دون استعداده ، أي أنه الطالب الذي ينجز أقل مما يمتلكه من قدرات و خاصة إذا كانت درجاته في القدرة العقلية العامة أو القدرات الخاصة تزيد عن مستوى تحصيله بمقدار 30% والقصور في التحصيل قد يقتصر على مجال من المجالات الدراسية أو قد يشملها كلها . </a:t>
            </a:r>
            <a:endParaRPr lang="en-US" sz="1800" dirty="0"/>
          </a:p>
          <a:p>
            <a:pPr lvl="1" algn="justLow" rt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8B93ED-DF58-4CE9-BF56-E05BE38B6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23582"/>
              </p:ext>
            </p:extLst>
          </p:nvPr>
        </p:nvGraphicFramePr>
        <p:xfrm>
          <a:off x="3390261" y="4080256"/>
          <a:ext cx="7262498" cy="177190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15198">
                  <a:extLst>
                    <a:ext uri="{9D8B030D-6E8A-4147-A177-3AD203B41FA5}">
                      <a16:colId xmlns:a16="http://schemas.microsoft.com/office/drawing/2014/main" val="733638752"/>
                    </a:ext>
                  </a:extLst>
                </a:gridCol>
                <a:gridCol w="1815198">
                  <a:extLst>
                    <a:ext uri="{9D8B030D-6E8A-4147-A177-3AD203B41FA5}">
                      <a16:colId xmlns:a16="http://schemas.microsoft.com/office/drawing/2014/main" val="44402303"/>
                    </a:ext>
                  </a:extLst>
                </a:gridCol>
                <a:gridCol w="1816051">
                  <a:extLst>
                    <a:ext uri="{9D8B030D-6E8A-4147-A177-3AD203B41FA5}">
                      <a16:colId xmlns:a16="http://schemas.microsoft.com/office/drawing/2014/main" val="2070843138"/>
                    </a:ext>
                  </a:extLst>
                </a:gridCol>
                <a:gridCol w="1816051">
                  <a:extLst>
                    <a:ext uri="{9D8B030D-6E8A-4147-A177-3AD203B41FA5}">
                      <a16:colId xmlns:a16="http://schemas.microsoft.com/office/drawing/2014/main" val="4235364170"/>
                    </a:ext>
                  </a:extLst>
                </a:gridCol>
              </a:tblGrid>
              <a:tr h="885952">
                <a:tc gridSpan="4">
                  <a:txBody>
                    <a:bodyPr/>
                    <a:lstStyle/>
                    <a:p>
                      <a:pPr marL="0" marR="0" algn="just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أنواع التأخر الدراسي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96883"/>
                  </a:ext>
                </a:extLst>
              </a:tr>
              <a:tr h="885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التأخر الدراسي العام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تأخر دراسي دائم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التأخر الدراسي الخاص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تأخر دراسي مؤقت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22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E427-80C9-4B04-A8C0-F76D677D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9CA5B-923A-40C0-BA72-D1973BF4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Low" rtl="1"/>
            <a:r>
              <a:rPr lang="ar-SA" dirty="0"/>
              <a:t>1 ـ التأخر الدراسي العام :</a:t>
            </a:r>
            <a:endParaRPr lang="en-US" dirty="0"/>
          </a:p>
          <a:p>
            <a:pPr lvl="1" algn="justLow" rtl="1"/>
            <a:r>
              <a:rPr lang="ar-SA" dirty="0"/>
              <a:t>وهو النوع من التأخر الدراسي الذي تتدني فيه درجات الطالب التحصيلية في جميع المواد الدراسية التي يدرسها ، ويترتب على ذلك الانخفاض في الدرجة الكلية لتحصيل التلميذ الأكاديمي ، ويرجع السبب في ذلك إلى الانخفاض في القدرة العقلية العامة ( ذكاء التلميذ ) حيث تتراوح نسبة الذكاء لدى التلاميذ في هذا النوع من التأخر الدراسي ما بين 70 ـ 85 درجة . </a:t>
            </a:r>
            <a:endParaRPr lang="en-US" dirty="0"/>
          </a:p>
          <a:p>
            <a:pPr lvl="1" algn="justLow" rtl="1"/>
            <a:r>
              <a:rPr lang="ar-SA" dirty="0"/>
              <a:t>2 ـ تأخر دراسي خاص .</a:t>
            </a:r>
            <a:endParaRPr lang="en-US" dirty="0"/>
          </a:p>
          <a:p>
            <a:pPr lvl="1" algn="justLow" rtl="1"/>
            <a:r>
              <a:rPr lang="ar-SA" dirty="0"/>
              <a:t>ويشير هذا النوع من التأخر إلى تدني درجات التلميذ في مواد دراسية معينة ، بينما تكون درجاته عادية أو مرتفعة في المواد الدراسية الأخرى ، ويرجع السبب في ذلك إلى انخفاض القدرة العقلية الخاصة المرتبطة بالمادة ، مثل تدني درجات التلميذ في الرياضيات والتي ترجع إلى انخفاض مستوى القدرة الرياضية ، أو التدني في درجات اللغة بسبب انخفاض مستوى القدرة اللغوية لديه . </a:t>
            </a:r>
            <a:endParaRPr lang="en-US" dirty="0"/>
          </a:p>
          <a:p>
            <a:pPr algn="l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BAA8C-438F-45B8-9383-CFADAFDD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B204-158A-453C-80FB-DBA8F4A5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 rtl="1"/>
            <a:r>
              <a:rPr lang="ar-SA" dirty="0"/>
              <a:t>3 ـ تأخر دراسي دائم .</a:t>
            </a:r>
            <a:endParaRPr lang="en-US" dirty="0"/>
          </a:p>
          <a:p>
            <a:pPr algn="justLow" rtl="1"/>
            <a:r>
              <a:rPr lang="ar-SA" dirty="0"/>
              <a:t>وهو نوع التأخر الدراسي الذي يستمر مع التلميذ لفترات طويلة من دراسته ، ويرتبط بانخفاض مستوى إنجاز التلميذ التحصيلي عن قدرته العقلية العامة ، ويطلق عليه تأخر تحصيلي دائم نظرا لأنه يلازم التلميذ طوال فترة حياته الدراسية </a:t>
            </a:r>
            <a:endParaRPr lang="en-US" dirty="0"/>
          </a:p>
          <a:p>
            <a:pPr algn="justLow" rtl="1"/>
            <a:r>
              <a:rPr lang="ar-SA" dirty="0"/>
              <a:t>4 ـ تأخر دراسي مؤقت .</a:t>
            </a:r>
            <a:endParaRPr lang="en-US" dirty="0"/>
          </a:p>
          <a:p>
            <a:pPr algn="justLow" rtl="1"/>
            <a:r>
              <a:rPr lang="ar-SA" dirty="0"/>
              <a:t>وهو تأخر دراسي مؤقت أي لا يستمر مع التلميذ لفترات طويلة ، وهو يرتبط بموقف معين ، مثل حاله التلميذ الذي تتدنى درجاته التحصيلية بسبب ظروف عائلية طارئة يمر بها كالخلافات بين الوالدين ، أو قد تكون بسبب إصابة التلميذ بأمراض مزمنة ، أو كما في حالة انتقال التلميذ من مدرسة إلى مدرسة أخرى . </a:t>
            </a:r>
            <a:endParaRPr lang="en-US" dirty="0"/>
          </a:p>
          <a:p>
            <a:pPr algn="justLow" rtl="1"/>
            <a:r>
              <a:rPr lang="ar-SA" dirty="0"/>
              <a:t>إلا أن مثل هذه الحالات تسترجع درجاتها الطبيعية بعد زوال تلك الحالات المؤقتة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8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A302-9DE6-4CFF-A251-E72D2940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365125"/>
            <a:ext cx="8034528" cy="1107059"/>
          </a:xfrm>
        </p:spPr>
        <p:txBody>
          <a:bodyPr>
            <a:normAutofit fontScale="90000"/>
          </a:bodyPr>
          <a:lstStyle/>
          <a:p>
            <a:r>
              <a:rPr lang="ar-SA" dirty="0"/>
              <a:t>خطوات تشخيص التأخر الدراسي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D764A-4F6A-43F2-B28D-94768335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960811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sz="3800" dirty="0"/>
              <a:t>هناك مجموعة من الخطوات التي يقوم بها الأخصائي النفسي والمدرس والأخصائي الاجتماعي بمعاونة الوالدين للإلمام بالحالة الكلية للتلميذ المتأخر دراسيا ، هي : </a:t>
            </a:r>
            <a:endParaRPr lang="en-US" sz="3800" dirty="0"/>
          </a:p>
          <a:p>
            <a:pPr algn="r" rtl="1"/>
            <a:r>
              <a:rPr lang="ar-SA" sz="3800" dirty="0"/>
              <a:t>ـ  تسير هذه الخطوات على النحو التالي :</a:t>
            </a:r>
            <a:endParaRPr lang="en-US" sz="3800" dirty="0"/>
          </a:p>
          <a:p>
            <a:pPr algn="r" rtl="1"/>
            <a:r>
              <a:rPr lang="ar-SA" sz="3800" dirty="0"/>
              <a:t>1 ـ دراسة المشكلة وتاريخها ، والتاريخ التربوي للعلاقات الشخصية والتاريخ النفسي والجسمي للتلميذ . </a:t>
            </a:r>
            <a:endParaRPr lang="en-US" sz="3800" dirty="0"/>
          </a:p>
          <a:p>
            <a:pPr algn="r" rtl="1"/>
            <a:r>
              <a:rPr lang="ar-SA" sz="3800" dirty="0"/>
              <a:t>2 ـ تحديد مستوى الذكاء والقدرات العقلية والمعرفية المختلفة ، وتستخدم في ذلك الاختبارات المقننة . </a:t>
            </a:r>
            <a:endParaRPr lang="en-US" sz="3800" dirty="0"/>
          </a:p>
          <a:p>
            <a:pPr algn="r" rtl="1"/>
            <a:r>
              <a:rPr lang="ar-SA" sz="3800" dirty="0"/>
              <a:t>3 ـ دراسة المستوى التحصيلي للتلميذ والاستعدادات والميول باستخدام أدوات القياس المقننة . </a:t>
            </a:r>
            <a:endParaRPr lang="en-US" sz="3800" dirty="0"/>
          </a:p>
          <a:p>
            <a:pPr algn="r"/>
            <a:r>
              <a:rPr lang="en-US" sz="3800" dirty="0"/>
              <a:t> 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6487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44ED-077D-4DF3-9FD4-E37DA5F5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BD61-8D21-4191-8648-8DCCAA7FF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4 ـ دراسة اتجاهات التلميذ نحو المدرسين ونحو المادة الدراسية .</a:t>
            </a:r>
            <a:endParaRPr lang="en-US" dirty="0"/>
          </a:p>
          <a:p>
            <a:pPr algn="r" rtl="1"/>
            <a:r>
              <a:rPr lang="ar-SA" dirty="0"/>
              <a:t>5  ـ دراسة شخصية التلميذ والعوامل المختلفة المؤثرة مثل ضعف الثقة بالنفس ، والخمول وكراهية المادة </a:t>
            </a:r>
            <a:endParaRPr lang="en-US" dirty="0"/>
          </a:p>
          <a:p>
            <a:pPr algn="r" rtl="1"/>
            <a:r>
              <a:rPr lang="ar-SA" dirty="0"/>
              <a:t>6 ـ دراسة الحالة الصحية العامة للتلميذ مع التركيز على قياس كفاءة الحواس ( النظر ، والسمع ) وبعض الأمراض مثل الأنيميا .. </a:t>
            </a:r>
            <a:endParaRPr lang="en-US" dirty="0"/>
          </a:p>
          <a:p>
            <a:pPr algn="r" rtl="1"/>
            <a:r>
              <a:rPr lang="ar-SA" dirty="0"/>
              <a:t>7 ـ التعرف على العوامل البيئية والاجتماعية التي يمكن أن تسهم في التأخر الدراسي مثل كثرة الغياب من المدرسة ، أو انتقال التلميذ من مدرسة إلى أخرى ، وعدم ملائمة المواد الدراسية ، وعلاقة التلميذ بوالديه ، والمناخ الأسري الذي يعيش فيه التلميذ بوجه عام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2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مادة علم نفس النمو/ أ.د. عفراء إبراهيم خليل مشكلات المراهقين التأخر الدراسي الاحد 22/ 3/ 2020</vt:lpstr>
      <vt:lpstr>PowerPoint Presentation</vt:lpstr>
      <vt:lpstr>PowerPoint Presentation</vt:lpstr>
      <vt:lpstr>خطوات تشخيص التأخر الدراسي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علم نفس النمو/ أ.د. عفراء إبراهيم خليل مشكلات المراهقين التأخر الدراسي</dc:title>
  <dc:creator>afraa alobaedi</dc:creator>
  <cp:lastModifiedBy>afraa alobaedi</cp:lastModifiedBy>
  <cp:revision>3</cp:revision>
  <dcterms:created xsi:type="dcterms:W3CDTF">2020-03-22T15:22:42Z</dcterms:created>
  <dcterms:modified xsi:type="dcterms:W3CDTF">2020-03-22T15:31:30Z</dcterms:modified>
</cp:coreProperties>
</file>