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4" r:id="rId8"/>
    <p:sldId id="265" r:id="rId9"/>
    <p:sldId id="266" r:id="rId10"/>
    <p:sldId id="267"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aximized" horzBarState="maximized">
    <p:restoredLeft sz="84380"/>
    <p:restoredTop sz="94660"/>
  </p:normalViewPr>
  <p:slideViewPr>
    <p:cSldViewPr>
      <p:cViewPr varScale="1">
        <p:scale>
          <a:sx n="44" d="100"/>
          <a:sy n="44" d="100"/>
        </p:scale>
        <p:origin x="-102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C785460-0B29-41A4-8E37-CAD87AB9626C}" type="datetimeFigureOut">
              <a:rPr lang="ar-IQ" smtClean="0"/>
              <a:t>09/08/1441</a:t>
            </a:fld>
            <a:endParaRPr lang="ar-IQ" dirty="0"/>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dirty="0"/>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79C50E7-6B1E-4891-AB5E-3A2C79323788}" type="slidenum">
              <a:rPr lang="ar-IQ" smtClean="0"/>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BC785460-0B29-41A4-8E37-CAD87AB9626C}" type="datetimeFigureOut">
              <a:rPr lang="ar-IQ" smtClean="0"/>
              <a:t>09/08/1441</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BC785460-0B29-41A4-8E37-CAD87AB9626C}" type="datetimeFigureOut">
              <a:rPr lang="ar-IQ" smtClean="0"/>
              <a:t>09/08/1441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dirty="0"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C785460-0B29-41A4-8E37-CAD87AB9626C}" type="datetimeFigureOut">
              <a:rPr lang="ar-IQ" smtClean="0"/>
              <a:t>09/08/1441</a:t>
            </a:fld>
            <a:endParaRPr lang="ar-IQ" dirty="0"/>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dirty="0"/>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79C50E7-6B1E-4891-AB5E-3A2C79323788}" type="slidenum">
              <a:rPr lang="ar-IQ" smtClean="0"/>
              <a:t>‹#›</a:t>
            </a:fld>
            <a:endParaRPr lang="ar-IQ" dirty="0"/>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785460-0B29-41A4-8E37-CAD87AB9626C}" type="datetimeFigureOut">
              <a:rPr lang="ar-IQ" smtClean="0"/>
              <a:t>09/08/1441</a:t>
            </a:fld>
            <a:endParaRPr lang="ar-IQ" dirty="0"/>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dirty="0"/>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9C50E7-6B1E-4891-AB5E-3A2C79323788}" type="slidenum">
              <a:rPr lang="ar-IQ" smtClean="0"/>
              <a:t>‹#›</a:t>
            </a:fld>
            <a:endParaRPr lang="ar-IQ"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6"/>
            <a:ext cx="7772400" cy="122413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الدرس البلاغي والإعجاز </a:t>
            </a: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القرآني </a:t>
            </a: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وجهود </a:t>
            </a: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القدماء </a:t>
            </a: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عنوان فرعي 2"/>
          <p:cNvSpPr>
            <a:spLocks noGrp="1"/>
          </p:cNvSpPr>
          <p:nvPr>
            <p:ph type="subTitle" idx="1"/>
          </p:nvPr>
        </p:nvSpPr>
        <p:spPr>
          <a:xfrm>
            <a:off x="685800" y="1484784"/>
            <a:ext cx="7772400" cy="3326527"/>
          </a:xfrm>
          <a:ln>
            <a:solidFill>
              <a:srgbClr val="00B050"/>
            </a:solidFill>
          </a:ln>
        </p:spPr>
        <p:style>
          <a:lnRef idx="1">
            <a:schemeClr val="accent4"/>
          </a:lnRef>
          <a:fillRef idx="2">
            <a:schemeClr val="accent4"/>
          </a:fillRef>
          <a:effectRef idx="1">
            <a:schemeClr val="accent4"/>
          </a:effectRef>
          <a:fontRef idx="minor">
            <a:schemeClr val="dk1"/>
          </a:fontRef>
        </p:style>
        <p:txBody>
          <a:bodyPr/>
          <a:lstStyle/>
          <a:p>
            <a:pPr algn="ctr">
              <a:lnSpc>
                <a:spcPct val="150000"/>
              </a:lnSpc>
            </a:pPr>
            <a:r>
              <a:rPr lang="ar-IQ" b="1" dirty="0" smtClean="0">
                <a:solidFill>
                  <a:srgbClr val="0070C0"/>
                </a:solidFill>
              </a:rPr>
              <a:t>محاضرة مقدمة لطلبة المرحلة الرابعة – قسم علوم القرآن </a:t>
            </a:r>
          </a:p>
          <a:p>
            <a:pPr algn="ctr">
              <a:lnSpc>
                <a:spcPct val="150000"/>
              </a:lnSpc>
            </a:pPr>
            <a:r>
              <a:rPr lang="ar-IQ" b="1" dirty="0" smtClean="0">
                <a:solidFill>
                  <a:srgbClr val="0070C0"/>
                </a:solidFill>
              </a:rPr>
              <a:t>كلية التربية للبنات – جامعة بغداد </a:t>
            </a:r>
          </a:p>
          <a:p>
            <a:pPr algn="ctr">
              <a:lnSpc>
                <a:spcPct val="150000"/>
              </a:lnSpc>
            </a:pPr>
            <a:r>
              <a:rPr lang="ar-IQ"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إعداد  أ. م. د. بان حميد فرحان </a:t>
            </a:r>
            <a:endParaRPr lang="ar-IQ"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604" y="4128508"/>
            <a:ext cx="609600" cy="609600"/>
          </a:xfrm>
          <a:prstGeom prst="rect">
            <a:avLst/>
          </a:prstGeom>
        </p:spPr>
      </p:pic>
    </p:spTree>
    <p:extLst>
      <p:ext uri="{BB962C8B-B14F-4D97-AF65-F5344CB8AC3E}">
        <p14:creationId xmlns:p14="http://schemas.microsoft.com/office/powerpoint/2010/main" val="1438542038"/>
      </p:ext>
    </p:extLst>
  </p:cSld>
  <p:clrMapOvr>
    <a:masterClrMapping/>
  </p:clrMapOvr>
  <mc:AlternateContent xmlns:mc="http://schemas.openxmlformats.org/markup-compatibility/2006" xmlns:p14="http://schemas.microsoft.com/office/powerpoint/2010/main">
    <mc:Choice Requires="p14">
      <p:transition spd="slow" p14:dur="2000" advTm="28182"/>
    </mc:Choice>
    <mc:Fallback xmlns="">
      <p:transition spd="slow" advTm="2818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764704"/>
            <a:ext cx="8856984" cy="6093296"/>
          </a:xfrm>
        </p:spPr>
        <p:txBody>
          <a:bodyPr>
            <a:normAutofit fontScale="85000" lnSpcReduction="10000"/>
          </a:bodyPr>
          <a:lstStyle/>
          <a:p>
            <a:pPr algn="just">
              <a:lnSpc>
                <a:spcPct val="150000"/>
              </a:lnSpc>
            </a:pPr>
            <a:r>
              <a:rPr lang="ar-IQ" sz="3300" u="sng" dirty="0" smtClean="0">
                <a:solidFill>
                  <a:schemeClr val="accent5"/>
                </a:solidFill>
              </a:rPr>
              <a:t>1-</a:t>
            </a:r>
            <a:r>
              <a:rPr lang="ar-IQ" sz="3300" b="1" u="sng" dirty="0" smtClean="0">
                <a:solidFill>
                  <a:schemeClr val="accent5"/>
                </a:solidFill>
              </a:rPr>
              <a:t> </a:t>
            </a:r>
            <a:r>
              <a:rPr lang="ar-IQ" sz="3300" b="1" u="sng" dirty="0">
                <a:solidFill>
                  <a:schemeClr val="accent5"/>
                </a:solidFill>
              </a:rPr>
              <a:t>قال عنه الباقلاني : </a:t>
            </a:r>
            <a:r>
              <a:rPr lang="ar-IQ" sz="3000" b="1" dirty="0">
                <a:solidFill>
                  <a:srgbClr val="0070C0"/>
                </a:solidFill>
              </a:rPr>
              <a:t>إنه لم يزد فيه على ما قاله المتكلمون قبله ، ولم يكشف عما يلتبس في أكثر هذا المعنى. وإنه تابع شيخه النظام في القول بالصرفة وإن لم يصرح بذلك </a:t>
            </a:r>
          </a:p>
          <a:p>
            <a:pPr algn="just">
              <a:lnSpc>
                <a:spcPct val="160000"/>
              </a:lnSpc>
            </a:pPr>
            <a:r>
              <a:rPr lang="ar-IQ" sz="3300" b="1" u="sng" dirty="0" smtClean="0">
                <a:solidFill>
                  <a:schemeClr val="accent5"/>
                </a:solidFill>
              </a:rPr>
              <a:t>2- قال عنه أحمد جمال العمري : </a:t>
            </a:r>
            <a:r>
              <a:rPr lang="ar-IQ" sz="3000" b="1" dirty="0" smtClean="0">
                <a:solidFill>
                  <a:srgbClr val="0070C0"/>
                </a:solidFill>
              </a:rPr>
              <a:t>إنه عمل بمبدأ الالتزام الأدبي النقلي متابعا استاذه النظام وإن لم يذكر ذلك نتيجة لردود الفعل التي أحدثها رأي النظام في المجتمع الإسلامي ، فلم يرد أن يكون هدفا لهذا التيار الذي تعرض له استاذه.</a:t>
            </a:r>
          </a:p>
          <a:p>
            <a:pPr algn="just">
              <a:lnSpc>
                <a:spcPct val="160000"/>
              </a:lnSpc>
            </a:pPr>
            <a:r>
              <a:rPr lang="ar-IQ" sz="3300" b="1" u="sng" dirty="0" smtClean="0">
                <a:solidFill>
                  <a:schemeClr val="accent5"/>
                </a:solidFill>
              </a:rPr>
              <a:t>3- قال عنه أبو زهرة : </a:t>
            </a:r>
            <a:r>
              <a:rPr lang="ar-IQ" sz="3000" b="1" dirty="0" smtClean="0">
                <a:solidFill>
                  <a:srgbClr val="0070C0"/>
                </a:solidFill>
              </a:rPr>
              <a:t>إنه أول ما كتب في إعجاز القرآن من ناحية البيان ، وأول من تصدى للكلام في</a:t>
            </a:r>
            <a:r>
              <a:rPr lang="ar-IQ" sz="3000" b="1" dirty="0" smtClean="0">
                <a:solidFill>
                  <a:schemeClr val="accent4">
                    <a:lumMod val="75000"/>
                  </a:schemeClr>
                </a:solidFill>
              </a:rPr>
              <a:t> </a:t>
            </a:r>
            <a:r>
              <a:rPr lang="ar-IQ" sz="3000" b="1" dirty="0" smtClean="0">
                <a:solidFill>
                  <a:srgbClr val="0070C0"/>
                </a:solidFill>
              </a:rPr>
              <a:t>الإعجاز في نظم القرآن هو الجاحظ الذي أنكر قول النظام في الصرفة.</a:t>
            </a:r>
            <a:endParaRPr lang="ar-IQ" sz="3000" b="1" dirty="0">
              <a:solidFill>
                <a:srgbClr val="0070C0"/>
              </a:solidFill>
            </a:endParaRPr>
          </a:p>
          <a:p>
            <a:pPr>
              <a:lnSpc>
                <a:spcPct val="160000"/>
              </a:lnSpc>
            </a:pPr>
            <a:endParaRPr lang="ar-IQ" dirty="0"/>
          </a:p>
        </p:txBody>
      </p:sp>
      <p:sp>
        <p:nvSpPr>
          <p:cNvPr id="3" name="عنوان 2"/>
          <p:cNvSpPr>
            <a:spLocks noGrp="1"/>
          </p:cNvSpPr>
          <p:nvPr>
            <p:ph type="title"/>
          </p:nvPr>
        </p:nvSpPr>
        <p:spPr>
          <a:xfrm>
            <a:off x="457200" y="116632"/>
            <a:ext cx="8229600" cy="1008112"/>
          </a:xfrm>
        </p:spPr>
        <p:txBody>
          <a:bodyPr>
            <a:normAutofit fontScale="90000"/>
          </a:bodyPr>
          <a:lstStyle/>
          <a:p>
            <a:pPr algn="ctr"/>
            <a:r>
              <a:rPr lang="ar-IQ" sz="4900" dirty="0">
                <a:solidFill>
                  <a:schemeClr val="accent5"/>
                </a:solidFill>
              </a:rPr>
              <a:t>وأهم ما قيل في </a:t>
            </a:r>
            <a:r>
              <a:rPr lang="ar-IQ" sz="4900" dirty="0" smtClean="0">
                <a:solidFill>
                  <a:schemeClr val="accent5"/>
                </a:solidFill>
              </a:rPr>
              <a:t>الكتاب</a:t>
            </a:r>
            <a:r>
              <a:rPr lang="ar-IQ" sz="4000" dirty="0">
                <a:solidFill>
                  <a:schemeClr val="accent5"/>
                </a:solidFill>
              </a:rPr>
              <a:t/>
            </a:r>
            <a:br>
              <a:rPr lang="ar-IQ" sz="4000" dirty="0">
                <a:solidFill>
                  <a:schemeClr val="accent5"/>
                </a:solidFill>
              </a:rPr>
            </a:br>
            <a:endParaRPr lang="ar-IQ" sz="4000" dirty="0">
              <a:solidFill>
                <a:schemeClr val="accent5"/>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67944" y="5666561"/>
            <a:ext cx="609600" cy="609600"/>
          </a:xfrm>
          <a:prstGeom prst="rect">
            <a:avLst/>
          </a:prstGeom>
        </p:spPr>
      </p:pic>
    </p:spTree>
    <p:extLst>
      <p:ext uri="{BB962C8B-B14F-4D97-AF65-F5344CB8AC3E}">
        <p14:creationId xmlns:p14="http://schemas.microsoft.com/office/powerpoint/2010/main" val="3429784171"/>
      </p:ext>
    </p:extLst>
  </p:cSld>
  <p:clrMapOvr>
    <a:masterClrMapping/>
  </p:clrMapOvr>
  <mc:AlternateContent xmlns:mc="http://schemas.openxmlformats.org/markup-compatibility/2006" xmlns:p14="http://schemas.microsoft.com/office/powerpoint/2010/main">
    <mc:Choice Requires="p14">
      <p:transition spd="slow" p14:dur="2000" advTm="1127"/>
    </mc:Choice>
    <mc:Fallback xmlns="">
      <p:transition spd="slow" advTm="112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algn="just">
              <a:lnSpc>
                <a:spcPct val="150000"/>
              </a:lnSpc>
            </a:pPr>
            <a:r>
              <a:rPr lang="ar-IQ" dirty="0" smtClean="0"/>
              <a:t>     للقرآن أثر في نشأة علم البلاغة وتطوره لما له من مكانة عظيمة في حياة العرب والمسلمين . ولم يكن العرب يعرفون الكتابة والتأليف في البلاغة والنقد ، وكانت أحكامهم عامة تتجلى في مناظرات الشعراء وأحاديثهم ، ولكنهم بعد نزول القرآن الكريم أخذوا يبحثون في معانيه وأحكامه وجمال نظمه وبديع  بيانه ، فنشأت بذلك الدراسات القرآنية ذات الصلة بالبلاغة والنقد ، وابرز من كتب في ذلك : </a:t>
            </a:r>
            <a:r>
              <a:rPr lang="ar-IQ" b="1" dirty="0" smtClean="0">
                <a:solidFill>
                  <a:srgbClr val="C00000"/>
                </a:solidFill>
              </a:rPr>
              <a:t>واصل بن عطاء ، والأخفش ، ويونس بن حبيب ، والمبرد، والفراء، وأبو عبيدة </a:t>
            </a:r>
            <a:r>
              <a:rPr lang="ar-IQ" dirty="0" smtClean="0"/>
              <a:t>وغيرهم. </a:t>
            </a:r>
          </a:p>
        </p:txBody>
      </p:sp>
      <p:sp>
        <p:nvSpPr>
          <p:cNvPr id="3" name="عنوان 2"/>
          <p:cNvSpPr>
            <a:spLocks noGrp="1"/>
          </p:cNvSpPr>
          <p:nvPr>
            <p:ph type="title"/>
          </p:nvPr>
        </p:nvSpPr>
        <p:spPr/>
        <p:txBody>
          <a:bodyPr/>
          <a:lstStyle/>
          <a:p>
            <a:pPr algn="ctr"/>
            <a:r>
              <a:rPr lang="ar-IQ" dirty="0" smtClean="0"/>
              <a:t>بين البلاغة والإعجاز القرآني </a:t>
            </a:r>
            <a:endParaRPr lang="ar-IQ" dirty="0"/>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51920" y="5445224"/>
            <a:ext cx="609600" cy="609600"/>
          </a:xfrm>
          <a:prstGeom prst="rect">
            <a:avLst/>
          </a:prstGeom>
        </p:spPr>
      </p:pic>
    </p:spTree>
    <p:extLst>
      <p:ext uri="{BB962C8B-B14F-4D97-AF65-F5344CB8AC3E}">
        <p14:creationId xmlns:p14="http://schemas.microsoft.com/office/powerpoint/2010/main" val="3033582281"/>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5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55419" y="188640"/>
            <a:ext cx="6828949" cy="6093976"/>
          </a:xfrm>
          <a:prstGeom prst="rect">
            <a:avLst/>
          </a:prstGeom>
        </p:spPr>
        <p:txBody>
          <a:bodyPr wrap="square">
            <a:spAutoFit/>
          </a:bodyPr>
          <a:lstStyle/>
          <a:p>
            <a:pPr algn="just">
              <a:lnSpc>
                <a:spcPct val="150000"/>
              </a:lnSpc>
            </a:pPr>
            <a:r>
              <a:rPr lang="ar-IQ" sz="2800" dirty="0" smtClean="0"/>
              <a:t>     ظل </a:t>
            </a:r>
            <a:r>
              <a:rPr lang="ar-IQ" sz="2800" dirty="0"/>
              <a:t>الدرس البلاغي </a:t>
            </a:r>
            <a:r>
              <a:rPr lang="ar-IQ" sz="2800" dirty="0" smtClean="0"/>
              <a:t>متصلا </a:t>
            </a:r>
            <a:r>
              <a:rPr lang="ar-IQ" sz="2800" dirty="0"/>
              <a:t>بالقرآن الكريم حتى القرن الرابع الهجري إذ أعلن</a:t>
            </a:r>
            <a:r>
              <a:rPr lang="ar-IQ" sz="2800" b="1" dirty="0">
                <a:solidFill>
                  <a:schemeClr val="tx2"/>
                </a:solidFill>
              </a:rPr>
              <a:t> </a:t>
            </a:r>
            <a:r>
              <a:rPr lang="ar-IQ" sz="2800" b="1" u="sng" dirty="0">
                <a:solidFill>
                  <a:schemeClr val="accent1">
                    <a:lumMod val="75000"/>
                  </a:schemeClr>
                </a:solidFill>
              </a:rPr>
              <a:t>أبو هلال العسكري </a:t>
            </a:r>
            <a:r>
              <a:rPr lang="ar-IQ" sz="2800" b="1" u="sng" dirty="0" smtClean="0">
                <a:solidFill>
                  <a:schemeClr val="accent1">
                    <a:lumMod val="75000"/>
                  </a:schemeClr>
                </a:solidFill>
              </a:rPr>
              <a:t> </a:t>
            </a:r>
          </a:p>
          <a:p>
            <a:pPr algn="just">
              <a:lnSpc>
                <a:spcPct val="150000"/>
              </a:lnSpc>
            </a:pPr>
            <a:r>
              <a:rPr lang="ar-IQ" sz="3200" b="1" i="1" dirty="0" smtClean="0">
                <a:solidFill>
                  <a:srgbClr val="C00000"/>
                </a:solidFill>
              </a:rPr>
              <a:t>إن علم البلاغة هو </a:t>
            </a:r>
            <a:r>
              <a:rPr lang="ar-IQ" sz="3200" b="1" i="1" dirty="0">
                <a:solidFill>
                  <a:srgbClr val="C00000"/>
                </a:solidFill>
              </a:rPr>
              <a:t>الوسيلة لمعرفة إعجاز القرآن </a:t>
            </a:r>
            <a:r>
              <a:rPr lang="ar-IQ" sz="3200" b="1" i="1" dirty="0" smtClean="0">
                <a:solidFill>
                  <a:srgbClr val="C00000"/>
                </a:solidFill>
              </a:rPr>
              <a:t> </a:t>
            </a:r>
            <a:r>
              <a:rPr lang="ar-IQ" sz="3200" dirty="0" smtClean="0"/>
              <a:t>وذلك</a:t>
            </a:r>
            <a:r>
              <a:rPr lang="ar-IQ" sz="3200" i="1" dirty="0" smtClean="0">
                <a:solidFill>
                  <a:srgbClr val="C00000"/>
                </a:solidFill>
              </a:rPr>
              <a:t>  </a:t>
            </a:r>
            <a:r>
              <a:rPr lang="ar-IQ" sz="3200" dirty="0" smtClean="0"/>
              <a:t>حينما قال </a:t>
            </a:r>
            <a:r>
              <a:rPr lang="ar-IQ" sz="3200" dirty="0" smtClean="0">
                <a:solidFill>
                  <a:srgbClr val="C00000"/>
                </a:solidFill>
              </a:rPr>
              <a:t>: </a:t>
            </a:r>
            <a:r>
              <a:rPr lang="ar-IQ" sz="2800" b="1" dirty="0" smtClean="0">
                <a:solidFill>
                  <a:srgbClr val="7030A0"/>
                </a:solidFill>
              </a:rPr>
              <a:t>(( إن أحق العلوم بالتعلم وأولاها بالتحفظ بعد المعرفة بالله تعالى .... وقد علمنا أن الإنسان إذا غفل علم البلاغة وأخل بمعرفة الفصاحة لم يقع علمه بإعجاز القرآن من جهة ما خصه الله به من حسن التأليف وبراعة التركيب وما شحنه به من الإيجاز البديع والاختصار اللطيف ...))</a:t>
            </a:r>
            <a:endParaRPr lang="ar-IQ" sz="2400" dirty="0" smtClean="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60293" y="5589240"/>
            <a:ext cx="609600" cy="609600"/>
          </a:xfrm>
          <a:prstGeom prst="rect">
            <a:avLst/>
          </a:prstGeom>
        </p:spPr>
      </p:pic>
    </p:spTree>
    <p:extLst>
      <p:ext uri="{BB962C8B-B14F-4D97-AF65-F5344CB8AC3E}">
        <p14:creationId xmlns:p14="http://schemas.microsoft.com/office/powerpoint/2010/main" val="2902168199"/>
      </p:ext>
    </p:extLst>
  </p:cSld>
  <p:clrMapOvr>
    <a:masterClrMapping/>
  </p:clrMapOvr>
  <mc:AlternateContent xmlns:mc="http://schemas.openxmlformats.org/markup-compatibility/2006" xmlns:p14="http://schemas.microsoft.com/office/powerpoint/2010/main">
    <mc:Choice Requires="p14">
      <p:transition spd="slow" p14:dur="2000" advTm="4215"/>
    </mc:Choice>
    <mc:Fallback xmlns="">
      <p:transition spd="slow" advTm="421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8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9891"/>
            <a:ext cx="8640960" cy="5816977"/>
          </a:xfrm>
          <a:prstGeom prst="rect">
            <a:avLst/>
          </a:prstGeom>
        </p:spPr>
        <p:txBody>
          <a:bodyPr wrap="square">
            <a:spAutoFit/>
          </a:bodyPr>
          <a:lstStyle/>
          <a:p>
            <a:pPr algn="just">
              <a:lnSpc>
                <a:spcPct val="150000"/>
              </a:lnSpc>
            </a:pPr>
            <a:r>
              <a:rPr lang="ar-IQ" sz="2400" dirty="0"/>
              <a:t> </a:t>
            </a:r>
            <a:r>
              <a:rPr lang="ar-IQ" sz="2400" dirty="0" smtClean="0"/>
              <a:t>وقريب  منه قول </a:t>
            </a:r>
            <a:r>
              <a:rPr lang="ar-IQ" sz="2400" b="1" u="sng" dirty="0" smtClean="0">
                <a:solidFill>
                  <a:schemeClr val="accent1">
                    <a:lumMod val="50000"/>
                  </a:schemeClr>
                </a:solidFill>
              </a:rPr>
              <a:t>عبد القاهر الجرجاني  </a:t>
            </a:r>
            <a:r>
              <a:rPr lang="ar-IQ" sz="2400" dirty="0" smtClean="0"/>
              <a:t>إذ  عدَّ </a:t>
            </a:r>
            <a:r>
              <a:rPr lang="ar-IQ" sz="2400" b="1" dirty="0" smtClean="0">
                <a:solidFill>
                  <a:schemeClr val="tx2"/>
                </a:solidFill>
              </a:rPr>
              <a:t>البيان أرسخ أصلا ، وأسبق فرعا وأجلى جنى من أي علم ولولا علم البيان لما رأينا لسانا يلفظ الدر وينفث السحر .</a:t>
            </a:r>
            <a:endParaRPr lang="ar-IQ" sz="2400" dirty="0"/>
          </a:p>
          <a:p>
            <a:pPr algn="just">
              <a:lnSpc>
                <a:spcPct val="150000"/>
              </a:lnSpc>
            </a:pPr>
            <a:r>
              <a:rPr lang="ar-IQ" sz="2400" dirty="0" smtClean="0"/>
              <a:t>أما </a:t>
            </a:r>
            <a:r>
              <a:rPr lang="ar-IQ" sz="2400" u="sng" dirty="0" smtClean="0">
                <a:solidFill>
                  <a:schemeClr val="accent1">
                    <a:lumMod val="50000"/>
                  </a:schemeClr>
                </a:solidFill>
              </a:rPr>
              <a:t>ا</a:t>
            </a:r>
            <a:r>
              <a:rPr lang="ar-IQ" sz="2400" b="1" u="sng" dirty="0" smtClean="0">
                <a:solidFill>
                  <a:schemeClr val="accent1">
                    <a:lumMod val="50000"/>
                  </a:schemeClr>
                </a:solidFill>
              </a:rPr>
              <a:t>بن خلدون</a:t>
            </a:r>
            <a:r>
              <a:rPr lang="ar-IQ" sz="2400" b="1" dirty="0" smtClean="0"/>
              <a:t>  </a:t>
            </a:r>
            <a:r>
              <a:rPr lang="ar-IQ" sz="2400" dirty="0" smtClean="0"/>
              <a:t>فيشير في مقدمته إلى علاقة البلاغة بالقرآن الكريم </a:t>
            </a:r>
            <a:r>
              <a:rPr lang="ar-IQ" sz="2400" b="1" dirty="0" smtClean="0">
                <a:solidFill>
                  <a:schemeClr val="tx2"/>
                </a:solidFill>
              </a:rPr>
              <a:t>(( إن ثمرة هذا الفن إنما هي في فهم الإعجاز من القرآن ... ، وهي أعلى مراتب الكلام ...))</a:t>
            </a:r>
            <a:endParaRPr lang="ar-IQ" sz="2400" dirty="0"/>
          </a:p>
          <a:p>
            <a:pPr algn="just">
              <a:lnSpc>
                <a:spcPct val="150000"/>
              </a:lnSpc>
            </a:pPr>
            <a:r>
              <a:rPr lang="ar-IQ" sz="2800" b="1" dirty="0" smtClean="0">
                <a:solidFill>
                  <a:srgbClr val="C00000"/>
                </a:solidFill>
              </a:rPr>
              <a:t>عليه يمكن القول : </a:t>
            </a:r>
          </a:p>
          <a:p>
            <a:pPr algn="just">
              <a:lnSpc>
                <a:spcPct val="150000"/>
              </a:lnSpc>
            </a:pPr>
            <a:r>
              <a:rPr lang="ar-IQ" sz="2400" dirty="0" smtClean="0"/>
              <a:t>     </a:t>
            </a:r>
            <a:r>
              <a:rPr lang="ar-IQ" sz="2800" b="1" dirty="0" smtClean="0">
                <a:solidFill>
                  <a:srgbClr val="7030A0"/>
                </a:solidFill>
              </a:rPr>
              <a:t>إن الدافع الديني كان وراء نشأة علم البلاغة</a:t>
            </a:r>
            <a:r>
              <a:rPr lang="ar-IQ" sz="2400" dirty="0" smtClean="0"/>
              <a:t>  إذ يتضح بجلاء أثر القرآن الكريم الذي </a:t>
            </a:r>
            <a:r>
              <a:rPr lang="ar-IQ" sz="2400" b="1" dirty="0" smtClean="0">
                <a:solidFill>
                  <a:srgbClr val="C00000"/>
                </a:solidFill>
              </a:rPr>
              <a:t>كان العامل الأبرز الذي دفع الناس للبرهنة على إعجازه عن طريق دراسة الأساليب العربية ومقارنتها  باسلوبه  ؛ مما أدى لظهور الدرس البلاغي</a:t>
            </a:r>
            <a:r>
              <a:rPr lang="ar-IQ" sz="2400" dirty="0" smtClean="0"/>
              <a:t> </a:t>
            </a:r>
            <a:r>
              <a:rPr lang="ar-IQ" sz="2400" b="1" dirty="0" smtClean="0"/>
              <a:t>هذا من جهة .</a:t>
            </a:r>
          </a:p>
          <a:p>
            <a:pPr algn="just">
              <a:lnSpc>
                <a:spcPct val="150000"/>
              </a:lnSpc>
            </a:pPr>
            <a:r>
              <a:rPr lang="ar-IQ" sz="2400" b="1" dirty="0" smtClean="0"/>
              <a:t>ومن جهة أخرى </a:t>
            </a:r>
            <a:r>
              <a:rPr lang="ar-IQ" sz="2400" b="1" dirty="0" smtClean="0">
                <a:solidFill>
                  <a:srgbClr val="C00000"/>
                </a:solidFill>
              </a:rPr>
              <a:t>فإن اسلوب القرآن الكريم  وعجز الناس أن يأتوا بمثله دفع مؤلفي كتب البلاغة لينظروا فيه وليأخذوا أمثلتهم منه مظهرين ما فيه من فصاحة وبلاغة </a:t>
            </a:r>
            <a:endParaRPr lang="ar-IQ" sz="2400" b="1" dirty="0">
              <a:solidFill>
                <a:srgbClr val="C00000"/>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91880" y="5949280"/>
            <a:ext cx="609600" cy="609600"/>
          </a:xfrm>
          <a:prstGeom prst="rect">
            <a:avLst/>
          </a:prstGeom>
        </p:spPr>
      </p:pic>
    </p:spTree>
    <p:extLst>
      <p:ext uri="{BB962C8B-B14F-4D97-AF65-F5344CB8AC3E}">
        <p14:creationId xmlns:p14="http://schemas.microsoft.com/office/powerpoint/2010/main" val="3110808975"/>
      </p:ext>
    </p:extLst>
  </p:cSld>
  <p:clrMapOvr>
    <a:masterClrMapping/>
  </p:clrMapOvr>
  <mc:AlternateContent xmlns:mc="http://schemas.openxmlformats.org/markup-compatibility/2006" xmlns:p14="http://schemas.microsoft.com/office/powerpoint/2010/main">
    <mc:Choice Requires="p14">
      <p:transition spd="slow" p14:dur="2000" advTm="1418"/>
    </mc:Choice>
    <mc:Fallback xmlns="">
      <p:transition spd="slow" advTm="141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208912" cy="6155531"/>
          </a:xfrm>
          <a:prstGeom prst="rect">
            <a:avLst/>
          </a:prstGeom>
        </p:spPr>
        <p:txBody>
          <a:bodyPr wrap="square">
            <a:spAutoFit/>
          </a:bodyPr>
          <a:lstStyle/>
          <a:p>
            <a:r>
              <a:rPr lang="ar-IQ" sz="2800" b="1" dirty="0" smtClean="0"/>
              <a:t>وعليه :</a:t>
            </a:r>
          </a:p>
          <a:p>
            <a:pPr algn="just">
              <a:lnSpc>
                <a:spcPct val="150000"/>
              </a:lnSpc>
            </a:pPr>
            <a:r>
              <a:rPr lang="ar-IQ" sz="2800" b="1" dirty="0" smtClean="0">
                <a:solidFill>
                  <a:srgbClr val="C00000"/>
                </a:solidFill>
              </a:rPr>
              <a:t>يكون الشاهد القرآني المثل الأعلى للفن البلاغي وهو أثر جلي من أثار القرآن الكريم في نشأة البلاغة العربية وتطورها .</a:t>
            </a:r>
          </a:p>
          <a:p>
            <a:pPr algn="just">
              <a:lnSpc>
                <a:spcPct val="150000"/>
              </a:lnSpc>
            </a:pPr>
            <a:r>
              <a:rPr lang="ar-IQ" sz="2800" b="1" dirty="0" smtClean="0">
                <a:solidFill>
                  <a:schemeClr val="accent6">
                    <a:lumMod val="50000"/>
                  </a:schemeClr>
                </a:solidFill>
              </a:rPr>
              <a:t>من هنا صار التداخل الكبير بين قضية الإعجاز والدراسات البلاغية</a:t>
            </a:r>
          </a:p>
          <a:p>
            <a:pPr algn="just">
              <a:lnSpc>
                <a:spcPct val="150000"/>
              </a:lnSpc>
            </a:pPr>
            <a:r>
              <a:rPr lang="ar-IQ" sz="2800" b="1" dirty="0" smtClean="0">
                <a:solidFill>
                  <a:srgbClr val="7030A0"/>
                </a:solidFill>
              </a:rPr>
              <a:t>وبفضل هذه الدراسات نشأت مدرستان في البلاغة هما :</a:t>
            </a:r>
            <a:endParaRPr lang="ar-IQ" sz="2800" b="1" dirty="0" smtClean="0">
              <a:solidFill>
                <a:schemeClr val="bg2">
                  <a:lumMod val="50000"/>
                </a:schemeClr>
              </a:solidFill>
            </a:endParaRPr>
          </a:p>
          <a:p>
            <a:pPr algn="just">
              <a:lnSpc>
                <a:spcPct val="150000"/>
              </a:lnSpc>
            </a:pPr>
            <a:r>
              <a:rPr lang="ar-IQ" sz="3200" b="1" i="1" dirty="0" smtClean="0">
                <a:solidFill>
                  <a:srgbClr val="C00000"/>
                </a:solidFill>
              </a:rPr>
              <a:t>المدرسة الأدبية : </a:t>
            </a:r>
            <a:r>
              <a:rPr lang="ar-IQ" sz="2800" b="1" dirty="0" smtClean="0">
                <a:solidFill>
                  <a:srgbClr val="7030A0"/>
                </a:solidFill>
              </a:rPr>
              <a:t>التي اتسمت بحوثها بوسم القرآن الكريم .</a:t>
            </a:r>
          </a:p>
          <a:p>
            <a:pPr algn="just">
              <a:lnSpc>
                <a:spcPct val="150000"/>
              </a:lnSpc>
            </a:pPr>
            <a:r>
              <a:rPr lang="ar-IQ" sz="3200" b="1" i="1" dirty="0" smtClean="0">
                <a:solidFill>
                  <a:srgbClr val="C00000"/>
                </a:solidFill>
              </a:rPr>
              <a:t>المدرسة الكلامية : </a:t>
            </a:r>
            <a:r>
              <a:rPr lang="ar-IQ" sz="2800" b="1" dirty="0" smtClean="0">
                <a:solidFill>
                  <a:srgbClr val="7030A0"/>
                </a:solidFill>
              </a:rPr>
              <a:t>التي يظهر أثر الفلسفة والمنطق بجلاء لدى أصحابها ، واستخدامهم أساليب فلسفية ومنطقية في حصر الموضوعات أو تقسيمها.</a:t>
            </a:r>
            <a:endParaRPr lang="ar-IQ" dirty="0"/>
          </a:p>
          <a:p>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1973" y="5950595"/>
            <a:ext cx="609600" cy="609600"/>
          </a:xfrm>
          <a:prstGeom prst="rect">
            <a:avLst/>
          </a:prstGeom>
        </p:spPr>
      </p:pic>
    </p:spTree>
    <p:extLst>
      <p:ext uri="{BB962C8B-B14F-4D97-AF65-F5344CB8AC3E}">
        <p14:creationId xmlns:p14="http://schemas.microsoft.com/office/powerpoint/2010/main" val="2187645301"/>
      </p:ext>
    </p:extLst>
  </p:cSld>
  <p:clrMapOvr>
    <a:masterClrMapping/>
  </p:clrMapOvr>
  <mc:AlternateContent xmlns:mc="http://schemas.openxmlformats.org/markup-compatibility/2006" xmlns:p14="http://schemas.microsoft.com/office/powerpoint/2010/main">
    <mc:Choice Requires="p14">
      <p:transition spd="slow" p14:dur="2000" advTm="1145"/>
    </mc:Choice>
    <mc:Fallback xmlns="">
      <p:transition spd="slow" advTm="11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0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96752"/>
            <a:ext cx="8229600" cy="4810539"/>
          </a:xfrm>
        </p:spPr>
        <p:txBody>
          <a:bodyPr>
            <a:normAutofit fontScale="92500" lnSpcReduction="10000"/>
          </a:bodyPr>
          <a:lstStyle/>
          <a:p>
            <a:pPr marL="109728" indent="0" algn="just">
              <a:lnSpc>
                <a:spcPct val="150000"/>
              </a:lnSpc>
              <a:buNone/>
            </a:pPr>
            <a:r>
              <a:rPr lang="ar-IQ" sz="3200" b="1" dirty="0" smtClean="0">
                <a:solidFill>
                  <a:srgbClr val="002060"/>
                </a:solidFill>
              </a:rPr>
              <a:t>     شهد القرن الثاني وأوائل القرن الثالث الهجريين مقولة النظام بالقول بالصرفة في إعجاز القرآن .</a:t>
            </a:r>
          </a:p>
          <a:p>
            <a:pPr marL="109728" indent="0" algn="just">
              <a:lnSpc>
                <a:spcPct val="150000"/>
              </a:lnSpc>
              <a:buNone/>
            </a:pPr>
            <a:r>
              <a:rPr lang="ar-IQ" sz="3200" b="1" dirty="0" smtClean="0">
                <a:solidFill>
                  <a:srgbClr val="002060"/>
                </a:solidFill>
              </a:rPr>
              <a:t>     والقول </a:t>
            </a:r>
            <a:r>
              <a:rPr lang="ar-IQ" sz="3200" b="1" dirty="0">
                <a:solidFill>
                  <a:srgbClr val="002060"/>
                </a:solidFill>
              </a:rPr>
              <a:t>بالصرفة يراد أي صرف الله العرب عن معارضته على حين أنه لم يتجاوز في بلاغته مستوى طاقتهم البشرية، </a:t>
            </a:r>
            <a:r>
              <a:rPr lang="ar-IQ" sz="3200" b="1" i="1" u="sng" dirty="0" smtClean="0">
                <a:solidFill>
                  <a:srgbClr val="7030A0"/>
                </a:solidFill>
              </a:rPr>
              <a:t>فانصراف </a:t>
            </a:r>
            <a:r>
              <a:rPr lang="ar-IQ" sz="3200" b="1" i="1" u="sng" dirty="0">
                <a:solidFill>
                  <a:srgbClr val="7030A0"/>
                </a:solidFill>
              </a:rPr>
              <a:t>العرب عن معارضتهم للقرآن لم ينشأ من أن القرآن بلغ في بلاغته حد الإعجاز الذي لا تسمو إليه قدرة البشر عادة بل </a:t>
            </a:r>
            <a:r>
              <a:rPr lang="ar-IQ" sz="3500" b="1" i="1" u="sng" dirty="0">
                <a:solidFill>
                  <a:schemeClr val="accent2"/>
                </a:solidFill>
              </a:rPr>
              <a:t>لواحد من ثلاثة:  </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400" cap="all" dirty="0" smtClean="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التأصيل </a:t>
            </a:r>
            <a:r>
              <a:rPr lang="ar-IQ" sz="44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التاريخي لقضية الإعجاز القرآني </a:t>
            </a:r>
            <a: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229200"/>
            <a:ext cx="609600" cy="609600"/>
          </a:xfrm>
          <a:prstGeom prst="rect">
            <a:avLst/>
          </a:prstGeom>
        </p:spPr>
      </p:pic>
    </p:spTree>
    <p:extLst>
      <p:ext uri="{BB962C8B-B14F-4D97-AF65-F5344CB8AC3E}">
        <p14:creationId xmlns:p14="http://schemas.microsoft.com/office/powerpoint/2010/main" val="1158097449"/>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9790" y="0"/>
            <a:ext cx="8046364" cy="6740307"/>
          </a:xfrm>
          <a:prstGeom prst="rect">
            <a:avLst/>
          </a:prstGeom>
        </p:spPr>
        <p:txBody>
          <a:bodyPr wrap="square">
            <a:spAutoFit/>
          </a:bodyPr>
          <a:lstStyle/>
          <a:p>
            <a:pPr>
              <a:lnSpc>
                <a:spcPct val="150000"/>
              </a:lnSpc>
            </a:pPr>
            <a:r>
              <a:rPr lang="ar-IQ" sz="3200" b="1" dirty="0">
                <a:solidFill>
                  <a:schemeClr val="accent2"/>
                </a:solidFill>
              </a:rPr>
              <a:t>أولها: </a:t>
            </a:r>
            <a:r>
              <a:rPr lang="ar-IQ" sz="3200" b="1" dirty="0" smtClean="0">
                <a:solidFill>
                  <a:schemeClr val="accent4">
                    <a:lumMod val="50000"/>
                  </a:schemeClr>
                </a:solidFill>
              </a:rPr>
              <a:t>إن </a:t>
            </a:r>
            <a:r>
              <a:rPr lang="ar-IQ" sz="3200" b="1" dirty="0">
                <a:solidFill>
                  <a:schemeClr val="accent4">
                    <a:lumMod val="50000"/>
                  </a:schemeClr>
                </a:solidFill>
              </a:rPr>
              <a:t>بواعث هذه المعارضة ودواعيها لم تتوافر لديهم</a:t>
            </a:r>
            <a:r>
              <a:rPr lang="ar-IQ" sz="3200" b="1" dirty="0" smtClean="0">
                <a:solidFill>
                  <a:schemeClr val="accent4">
                    <a:lumMod val="50000"/>
                  </a:schemeClr>
                </a:solidFill>
              </a:rPr>
              <a:t>.</a:t>
            </a:r>
          </a:p>
          <a:p>
            <a:pPr>
              <a:lnSpc>
                <a:spcPct val="150000"/>
              </a:lnSpc>
            </a:pPr>
            <a:endParaRPr lang="ar-IQ" sz="3200" dirty="0"/>
          </a:p>
          <a:p>
            <a:pPr>
              <a:lnSpc>
                <a:spcPct val="150000"/>
              </a:lnSpc>
            </a:pPr>
            <a:r>
              <a:rPr lang="ar-IQ" sz="3200" b="1" dirty="0" smtClean="0">
                <a:solidFill>
                  <a:schemeClr val="accent2"/>
                </a:solidFill>
              </a:rPr>
              <a:t>ثانيها</a:t>
            </a:r>
            <a:r>
              <a:rPr lang="ar-IQ" sz="3200" b="1" dirty="0">
                <a:solidFill>
                  <a:schemeClr val="accent2"/>
                </a:solidFill>
              </a:rPr>
              <a:t>: </a:t>
            </a:r>
            <a:r>
              <a:rPr lang="ar-IQ" sz="3200" b="1" dirty="0">
                <a:solidFill>
                  <a:srgbClr val="0070C0"/>
                </a:solidFill>
              </a:rPr>
              <a:t>أنّ صارفًا إليها زهدهم في المعارضة فلم تتعلق بها إرادتهم ولم تنبعث إليها عزائمهم فكسلوا وقعدوا على رغم توافر البواعث والدواعي</a:t>
            </a:r>
            <a:r>
              <a:rPr lang="ar-IQ" sz="3200" b="1" dirty="0" smtClean="0">
                <a:solidFill>
                  <a:srgbClr val="0070C0"/>
                </a:solidFill>
              </a:rPr>
              <a:t>.</a:t>
            </a:r>
          </a:p>
          <a:p>
            <a:pPr>
              <a:lnSpc>
                <a:spcPct val="150000"/>
              </a:lnSpc>
            </a:pPr>
            <a:endParaRPr lang="ar-IQ" sz="3200" dirty="0"/>
          </a:p>
          <a:p>
            <a:pPr>
              <a:lnSpc>
                <a:spcPct val="150000"/>
              </a:lnSpc>
            </a:pPr>
            <a:r>
              <a:rPr lang="ar-IQ" sz="3200" b="1" dirty="0" smtClean="0">
                <a:solidFill>
                  <a:schemeClr val="accent2"/>
                </a:solidFill>
              </a:rPr>
              <a:t>ثالثها</a:t>
            </a:r>
            <a:r>
              <a:rPr lang="ar-IQ" sz="3200" b="1" dirty="0">
                <a:solidFill>
                  <a:schemeClr val="accent2"/>
                </a:solidFill>
              </a:rPr>
              <a:t>: </a:t>
            </a:r>
            <a:r>
              <a:rPr lang="ar-IQ" sz="3200" b="1" dirty="0">
                <a:solidFill>
                  <a:schemeClr val="accent1">
                    <a:lumMod val="50000"/>
                  </a:schemeClr>
                </a:solidFill>
              </a:rPr>
              <a:t>أنّ عارضًا مفاجئًا عَطَّل مواهبهم البيانية، وعاق قدرهم البلاغية، وسلبهم أسبابهم العادية إلى المعارضة على رغم تعلق إرادتهم بها وتوجه همتهم إليها</a:t>
            </a:r>
            <a:r>
              <a:rPr lang="ar-IQ" sz="3200" b="1" dirty="0" smtClean="0">
                <a:solidFill>
                  <a:schemeClr val="accent1">
                    <a:lumMod val="50000"/>
                  </a:schemeClr>
                </a:solidFill>
              </a:rPr>
              <a:t>.</a:t>
            </a:r>
            <a:endParaRPr lang="ar-IQ" sz="2400" dirty="0" smtClean="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7704" y="5877272"/>
            <a:ext cx="609600" cy="609600"/>
          </a:xfrm>
          <a:prstGeom prst="rect">
            <a:avLst/>
          </a:prstGeom>
        </p:spPr>
      </p:pic>
    </p:spTree>
    <p:extLst>
      <p:ext uri="{BB962C8B-B14F-4D97-AF65-F5344CB8AC3E}">
        <p14:creationId xmlns:p14="http://schemas.microsoft.com/office/powerpoint/2010/main" val="3723969320"/>
      </p:ext>
    </p:extLst>
  </p:cSld>
  <p:clrMapOvr>
    <a:masterClrMapping/>
  </p:clrMapOvr>
  <mc:AlternateContent xmlns:mc="http://schemas.openxmlformats.org/markup-compatibility/2006" xmlns:p14="http://schemas.microsoft.com/office/powerpoint/2010/main">
    <mc:Choice Requires="p14">
      <p:transition spd="slow" p14:dur="2000" advTm="835"/>
    </mc:Choice>
    <mc:Fallback xmlns="">
      <p:transition spd="slow" advTm="8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6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08720"/>
            <a:ext cx="8352928" cy="5355312"/>
          </a:xfrm>
          <a:prstGeom prst="rect">
            <a:avLst/>
          </a:prstGeom>
        </p:spPr>
        <p:txBody>
          <a:bodyPr wrap="square">
            <a:spAutoFit/>
          </a:bodyPr>
          <a:lstStyle/>
          <a:p>
            <a:pPr algn="just">
              <a:lnSpc>
                <a:spcPct val="150000"/>
              </a:lnSpc>
            </a:pPr>
            <a:r>
              <a:rPr lang="ar-IQ" sz="3200" b="1" dirty="0"/>
              <a:t>والقول بالصرفة </a:t>
            </a:r>
            <a:r>
              <a:rPr lang="ar-IQ" sz="3600" b="1" u="sng" dirty="0">
                <a:solidFill>
                  <a:schemeClr val="accent2"/>
                </a:solidFill>
              </a:rPr>
              <a:t>قولٌ فاسدٌ </a:t>
            </a:r>
            <a:r>
              <a:rPr lang="ar-IQ" sz="3200" b="1" dirty="0"/>
              <a:t>يرد عليه القرآن الكريم في قوله تعالى: ﴿</a:t>
            </a:r>
            <a:r>
              <a:rPr lang="ar-IQ" sz="3200" b="1" dirty="0">
                <a:solidFill>
                  <a:schemeClr val="accent2"/>
                </a:solidFill>
              </a:rPr>
              <a:t>قُلْ لَئِنِ اجْتَمَعَتِ الْإِنْسُ وَالْجِنُّ عَلَى أَنْ يَأْتُوا بِمِثْلِ هَذَا الْقُرْآنِ لَا يَأْتُونَ بِمِثْلِهِ وَلَوْ كَانَ بَعْضُهُمْ لِبَعْضٍ ظَهِيرًا (88)</a:t>
            </a:r>
            <a:r>
              <a:rPr lang="ar-IQ" sz="3200" b="1" dirty="0"/>
              <a:t>﴾ [سورة الإسراء]، فإنه يدل على عجزهم مع بقاء قدرتهم، ولو سلبوا القدرة لم يبق فائدة لاجتماعهم. </a:t>
            </a:r>
            <a:endParaRPr lang="ar-IQ" sz="3200" b="1" dirty="0" smtClean="0"/>
          </a:p>
          <a:p>
            <a:pPr algn="just">
              <a:lnSpc>
                <a:spcPct val="150000"/>
              </a:lnSpc>
            </a:pPr>
            <a:r>
              <a:rPr lang="ar-IQ" sz="3200" b="1" dirty="0" smtClean="0"/>
              <a:t>وما أن شاعت تلك المقولة حتى استنفرت أمة القرآن بعقول العلماء لبيان بطلانها.</a:t>
            </a:r>
            <a:endParaRPr lang="ar-IQ" sz="3200"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19872" y="5642424"/>
            <a:ext cx="609600" cy="609600"/>
          </a:xfrm>
          <a:prstGeom prst="rect">
            <a:avLst/>
          </a:prstGeom>
        </p:spPr>
      </p:pic>
    </p:spTree>
    <p:extLst>
      <p:ext uri="{BB962C8B-B14F-4D97-AF65-F5344CB8AC3E}">
        <p14:creationId xmlns:p14="http://schemas.microsoft.com/office/powerpoint/2010/main" val="2478415968"/>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7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19610" y="2996952"/>
            <a:ext cx="4408373" cy="3168352"/>
          </a:xfrm>
        </p:spPr>
        <p:txBody>
          <a:bodyPr/>
          <a:lstStyle/>
          <a:p>
            <a:endParaRPr lang="ar-IQ" dirty="0"/>
          </a:p>
        </p:txBody>
      </p:sp>
      <p:sp>
        <p:nvSpPr>
          <p:cNvPr id="3" name="عنصر نائب للمحتوى 2"/>
          <p:cNvSpPr>
            <a:spLocks noGrp="1"/>
          </p:cNvSpPr>
          <p:nvPr>
            <p:ph sz="half" idx="2"/>
          </p:nvPr>
        </p:nvSpPr>
        <p:spPr>
          <a:xfrm>
            <a:off x="4572000" y="2924944"/>
            <a:ext cx="4572000" cy="3240360"/>
          </a:xfrm>
        </p:spPr>
        <p:txBody>
          <a:bodyPr/>
          <a:lstStyle/>
          <a:p>
            <a:pPr marL="109728" indent="0">
              <a:buNone/>
            </a:pPr>
            <a:endParaRPr lang="ar-IQ" b="1" dirty="0"/>
          </a:p>
        </p:txBody>
      </p:sp>
      <p:sp>
        <p:nvSpPr>
          <p:cNvPr id="4" name="عنوان 3"/>
          <p:cNvSpPr>
            <a:spLocks noGrp="1"/>
          </p:cNvSpPr>
          <p:nvPr>
            <p:ph type="title"/>
          </p:nvPr>
        </p:nvSpPr>
        <p:spPr>
          <a:xfrm>
            <a:off x="0" y="0"/>
            <a:ext cx="9144000" cy="2780928"/>
          </a:xfrm>
        </p:spPr>
        <p:txBody>
          <a:bodyPr>
            <a:noAutofit/>
          </a:bodyPr>
          <a:lstStyle/>
          <a:p>
            <a:pPr algn="just">
              <a:lnSpc>
                <a:spcPct val="150000"/>
              </a:lnSpc>
            </a:pPr>
            <a:r>
              <a:rPr lang="ar-IQ" sz="2800" dirty="0" smtClean="0"/>
              <a:t>فنهض الجاحظ في القرن 3هـ  وألف كتابا سماه </a:t>
            </a:r>
            <a:r>
              <a:rPr lang="ar-IQ" sz="2800" dirty="0" smtClean="0">
                <a:solidFill>
                  <a:schemeClr val="accent2"/>
                </a:solidFill>
              </a:rPr>
              <a:t>( نظم القرآن )</a:t>
            </a:r>
            <a:r>
              <a:rPr lang="ar-IQ" sz="2800" dirty="0" smtClean="0"/>
              <a:t>وهو كتاب غير موجود وإنما تشير إليه المراجع الأخرى من كتب الجاحظ نفسه ، أو غيره. وقد ذكرت الدكتورة عائشة عبد الرحمن أن الكتاب لم يصل إلينا وإن كان الجاحظ أشار إليه في كتابه </a:t>
            </a:r>
            <a:r>
              <a:rPr lang="ar-IQ" sz="2800" dirty="0" smtClean="0">
                <a:solidFill>
                  <a:schemeClr val="accent2"/>
                </a:solidFill>
              </a:rPr>
              <a:t>((الحجج))</a:t>
            </a:r>
            <a:endParaRPr lang="ar-IQ" sz="2800" dirty="0">
              <a:solidFill>
                <a:schemeClr val="accent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4944"/>
            <a:ext cx="449999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924944"/>
            <a:ext cx="464400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67944" y="2055976"/>
            <a:ext cx="609600" cy="609600"/>
          </a:xfrm>
          <a:prstGeom prst="rect">
            <a:avLst/>
          </a:prstGeom>
        </p:spPr>
      </p:pic>
    </p:spTree>
    <p:extLst>
      <p:ext uri="{BB962C8B-B14F-4D97-AF65-F5344CB8AC3E}">
        <p14:creationId xmlns:p14="http://schemas.microsoft.com/office/powerpoint/2010/main" val="1096862822"/>
      </p:ext>
    </p:extLst>
  </p:cSld>
  <p:clrMapOvr>
    <a:masterClrMapping/>
  </p:clrMapOvr>
  <mc:AlternateContent xmlns:mc="http://schemas.openxmlformats.org/markup-compatibility/2006" xmlns:p14="http://schemas.microsoft.com/office/powerpoint/2010/main">
    <mc:Choice Requires="p14">
      <p:transition spd="slow" p14:dur="2000" advTm="1460"/>
    </mc:Choice>
    <mc:Fallback xmlns="">
      <p:transition spd="slow" advTm="146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35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844</TotalTime>
  <Words>765</Words>
  <Application>Microsoft Office PowerPoint</Application>
  <PresentationFormat>عرض على الشاشة (3:4)‏</PresentationFormat>
  <Paragraphs>34</Paragraphs>
  <Slides>10</Slides>
  <Notes>0</Notes>
  <HiddenSlides>0</HiddenSlides>
  <MMClips>10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ملتقى</vt:lpstr>
      <vt:lpstr> الدرس البلاغي والإعجاز القرآني وجهود القدماء 1</vt:lpstr>
      <vt:lpstr>بين البلاغة والإعجاز القرآني </vt:lpstr>
      <vt:lpstr>عرض تقديمي في PowerPoint</vt:lpstr>
      <vt:lpstr>عرض تقديمي في PowerPoint</vt:lpstr>
      <vt:lpstr>عرض تقديمي في PowerPoint</vt:lpstr>
      <vt:lpstr>التأصيل التاريخي لقضية الإعجاز القرآني   </vt:lpstr>
      <vt:lpstr>عرض تقديمي في PowerPoint</vt:lpstr>
      <vt:lpstr>عرض تقديمي في PowerPoint</vt:lpstr>
      <vt:lpstr>فنهض الجاحظ في القرن 3هـ  وألف كتابا سماه ( نظم القرآن )وهو كتاب غير موجود وإنما تشير إليه المراجع الأخرى من كتب الجاحظ نفسه ، أو غيره. وقد ذكرت الدكتورة عائشة عبد الرحمن أن الكتاب لم يصل إلينا وإن كان الجاحظ أشار إليه في كتابه ((الحجج))</vt:lpstr>
      <vt:lpstr>وأهم ما قيل في الكتاب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Maher</cp:lastModifiedBy>
  <cp:revision>63</cp:revision>
  <dcterms:created xsi:type="dcterms:W3CDTF">2018-05-31T06:11:01Z</dcterms:created>
  <dcterms:modified xsi:type="dcterms:W3CDTF">2020-04-02T20:02:20Z</dcterms:modified>
</cp:coreProperties>
</file>