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80" r:id="rId3"/>
    <p:sldId id="279" r:id="rId4"/>
    <p:sldId id="272" r:id="rId5"/>
    <p:sldId id="277" r:id="rId6"/>
    <p:sldId id="281" r:id="rId7"/>
    <p:sldId id="282" r:id="rId8"/>
    <p:sldId id="283" r:id="rId9"/>
    <p:sldId id="284" r:id="rId10"/>
    <p:sldId id="285" r:id="rId11"/>
    <p:sldId id="286" r:id="rId12"/>
    <p:sldId id="276" r:id="rId13"/>
    <p:sldId id="287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 dirty="0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dirty="0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785460-0B29-41A4-8E37-CAD87AB9626C}" type="datetimeFigureOut">
              <a:rPr lang="ar-IQ" smtClean="0"/>
              <a:t>09/08/1441</a:t>
            </a:fld>
            <a:endParaRPr lang="ar-IQ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9C50E7-6B1E-4891-AB5E-3A2C79323788}" type="slidenum">
              <a:rPr lang="ar-IQ" smtClean="0"/>
              <a:t>‹#›</a:t>
            </a:fld>
            <a:endParaRPr lang="ar-IQ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241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IQ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البلاغي والإعجاز </a:t>
            </a:r>
            <a:r>
              <a:rPr lang="ar-IQ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القرآني </a:t>
            </a:r>
            <a:r>
              <a:rPr lang="ar-IQ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وجهود </a:t>
            </a:r>
            <a:r>
              <a:rPr lang="ar-IQ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القدماء2 </a:t>
            </a:r>
            <a:endParaRPr lang="ar-IQ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1484784"/>
            <a:ext cx="7772400" cy="3326527"/>
          </a:xfr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ar-IQ" b="1" dirty="0" smtClean="0">
                <a:solidFill>
                  <a:srgbClr val="0070C0"/>
                </a:solidFill>
              </a:rPr>
              <a:t>محاضرة مقدمة لطلبة المرحلة الرابعة – قسم علوم القرآن </a:t>
            </a:r>
          </a:p>
          <a:p>
            <a:pPr algn="ctr">
              <a:lnSpc>
                <a:spcPct val="150000"/>
              </a:lnSpc>
            </a:pPr>
            <a:r>
              <a:rPr lang="ar-IQ" b="1" dirty="0" smtClean="0">
                <a:solidFill>
                  <a:srgbClr val="0070C0"/>
                </a:solidFill>
              </a:rPr>
              <a:t>كلية التربية للبنات – جامعة بغداد </a:t>
            </a:r>
          </a:p>
          <a:p>
            <a:pPr algn="ctr">
              <a:lnSpc>
                <a:spcPct val="150000"/>
              </a:lnSpc>
            </a:pPr>
            <a:r>
              <a:rPr lang="ar-IQ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إعداد  أ. م. د. بان حميد فرحان </a:t>
            </a:r>
            <a:endParaRPr lang="ar-IQ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604" y="4128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82"/>
    </mc:Choice>
    <mc:Fallback xmlns="">
      <p:transition spd="slow" advTm="2818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وقد كتب في الإعجاز عدد من علمائنا الكبار على مرِّ القرون أهمهم </a:t>
            </a:r>
            <a:endParaRPr lang="ar-IQ" dirty="0"/>
          </a:p>
        </p:txBody>
      </p:sp>
      <p:sp>
        <p:nvSpPr>
          <p:cNvPr id="10" name="شكل بيضاوي 9"/>
          <p:cNvSpPr/>
          <p:nvPr/>
        </p:nvSpPr>
        <p:spPr>
          <a:xfrm>
            <a:off x="7566632" y="2348879"/>
            <a:ext cx="1478247" cy="284004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C00000"/>
                </a:solidFill>
              </a:rPr>
              <a:t>القرن الثالث عشر</a:t>
            </a:r>
            <a:endParaRPr lang="ar-IQ" sz="24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335213" y="3768902"/>
            <a:ext cx="978408" cy="454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2380615"/>
            <a:ext cx="2736304" cy="2808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شهاب الدين الألوسي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2348880"/>
            <a:ext cx="2448272" cy="284004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روح المعاني في تفسير القرآن العظيم والسبع المثاني 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622" y="1709800"/>
            <a:ext cx="609600" cy="609600"/>
          </a:xfrm>
          <a:prstGeom prst="rect">
            <a:avLst/>
          </a:prstGeom>
        </p:spPr>
      </p:pic>
      <p:pic>
        <p:nvPicPr>
          <p:cNvPr id="1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1191" y="17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4000" i="1" dirty="0" smtClean="0">
                <a:solidFill>
                  <a:schemeClr val="accent1">
                    <a:lumMod val="75000"/>
                  </a:schemeClr>
                </a:solidFill>
              </a:rPr>
              <a:t>وقد كتب في الإعجاز عدد من علمائنا الكبار على مرِّ القرون أهمهم </a:t>
            </a:r>
            <a:endParaRPr lang="ar-IQ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7566632" y="2348879"/>
            <a:ext cx="1478247" cy="284004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C00000"/>
                </a:solidFill>
              </a:rPr>
              <a:t>القرن الرابع عشر</a:t>
            </a:r>
            <a:endParaRPr lang="ar-IQ" sz="24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335213" y="3768902"/>
            <a:ext cx="978408" cy="454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2380615"/>
            <a:ext cx="2736304" cy="2808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مصطفى صادق الرافعي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2348880"/>
            <a:ext cx="2448272" cy="2840047"/>
          </a:xfrm>
          <a:prstGeom prst="round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إعجاز القرآن والبلاغة القرآنية </a:t>
            </a: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226" y="1493845"/>
            <a:ext cx="609600" cy="609600"/>
          </a:xfrm>
          <a:prstGeom prst="rect">
            <a:avLst/>
          </a:prstGeom>
        </p:spPr>
      </p:pic>
      <p:pic>
        <p:nvPicPr>
          <p:cNvPr id="1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3522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chemeClr val="accent2"/>
                </a:solidFill>
              </a:rPr>
              <a:t>ومن بعد الرافعي كتب كثيرون في إعجاز القرآن منهم: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940152" y="1803120"/>
            <a:ext cx="259228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محمد عبد العظيم الزرقاني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253965" y="1595698"/>
            <a:ext cx="2448272" cy="132924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مناهل العرفان في علوم القرآن</a:t>
            </a:r>
            <a:endParaRPr lang="ar-IQ" sz="2800" b="1" dirty="0">
              <a:solidFill>
                <a:schemeClr val="bg1"/>
              </a:solidFill>
            </a:endParaRPr>
          </a:p>
        </p:txBody>
      </p:sp>
      <p:sp>
        <p:nvSpPr>
          <p:cNvPr id="9" name="سهم إلى اليسار 8"/>
          <p:cNvSpPr/>
          <p:nvPr/>
        </p:nvSpPr>
        <p:spPr>
          <a:xfrm>
            <a:off x="3226712" y="2041450"/>
            <a:ext cx="248543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940152" y="3478102"/>
            <a:ext cx="2736304" cy="999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محمد عبد الله دراز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3226712" y="3735500"/>
            <a:ext cx="248543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3498839"/>
            <a:ext cx="2448272" cy="132924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النبأ العظيم </a:t>
            </a:r>
            <a:endParaRPr lang="ar-IQ" sz="2800" b="1" dirty="0">
              <a:solidFill>
                <a:schemeClr val="bg1"/>
              </a:solidFill>
            </a:endParaRPr>
          </a:p>
        </p:txBody>
      </p:sp>
      <p:sp>
        <p:nvSpPr>
          <p:cNvPr id="16" name="سهم إلى اليسار 15"/>
          <p:cNvSpPr/>
          <p:nvPr/>
        </p:nvSpPr>
        <p:spPr>
          <a:xfrm>
            <a:off x="3226712" y="5588512"/>
            <a:ext cx="248543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6060107" y="5301208"/>
            <a:ext cx="2736304" cy="11521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بديع الزمان النورسي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142350" y="5268107"/>
            <a:ext cx="2448272" cy="132924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إشارات الإعجاز في مظان الإيجاز </a:t>
            </a: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912" y="960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chemeClr val="accent2"/>
                </a:solidFill>
              </a:rPr>
              <a:t>ومن بعد الرافعي كتب كثيرون في إعجاز القرآن منهم</a:t>
            </a:r>
            <a:r>
              <a:rPr lang="ar-IQ" dirty="0" smtClean="0"/>
              <a:t>:</a:t>
            </a:r>
            <a:endParaRPr lang="ar-IQ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999271" y="1584250"/>
            <a:ext cx="2592288" cy="15567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محمد أبو زهرة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42349" y="1584250"/>
            <a:ext cx="2559888" cy="177274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المعجزة الكبرى</a:t>
            </a:r>
            <a:endParaRPr lang="ar-IQ" sz="2800" b="1" dirty="0">
              <a:solidFill>
                <a:schemeClr val="bg1"/>
              </a:solidFill>
            </a:endParaRPr>
          </a:p>
        </p:txBody>
      </p:sp>
      <p:sp>
        <p:nvSpPr>
          <p:cNvPr id="9" name="سهم إلى اليسار 8"/>
          <p:cNvSpPr/>
          <p:nvPr/>
        </p:nvSpPr>
        <p:spPr>
          <a:xfrm>
            <a:off x="3226712" y="2041450"/>
            <a:ext cx="248543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999271" y="4133273"/>
            <a:ext cx="2736304" cy="14674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عائشة عبد الرحمن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3226712" y="4477530"/>
            <a:ext cx="248543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49" y="3977817"/>
            <a:ext cx="2559887" cy="16489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الإعجاز البياني للقرآن</a:t>
            </a: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2302" y="1279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وقد كتب في الإعجاز عدد من علمائنا الكبار على مرِّ القرون أهمهم </a:t>
            </a:r>
            <a:endParaRPr lang="ar-IQ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675116" y="2492896"/>
            <a:ext cx="2736304" cy="23762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3600" b="1" dirty="0" smtClean="0">
                <a:solidFill>
                  <a:srgbClr val="7030A0"/>
                </a:solidFill>
              </a:rPr>
              <a:t>أبو عبد الله محمد بن يزيد الواسطي </a:t>
            </a:r>
            <a:endParaRPr lang="ar-IQ" sz="3600" b="1" dirty="0">
              <a:solidFill>
                <a:srgbClr val="7030A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7704506" y="2492896"/>
            <a:ext cx="1243486" cy="216024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>
                <a:solidFill>
                  <a:srgbClr val="C00000"/>
                </a:solidFill>
              </a:rPr>
              <a:t>اواخر القرن الثالث </a:t>
            </a: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07504" y="2492896"/>
            <a:ext cx="2448272" cy="237626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3600" b="1" dirty="0" smtClean="0">
                <a:solidFill>
                  <a:srgbClr val="FDA023">
                    <a:lumMod val="75000"/>
                  </a:srgbClr>
                </a:solidFill>
              </a:rPr>
              <a:t>إعجاز القرآن في نظمه وتأليفه </a:t>
            </a:r>
            <a:endParaRPr lang="ar-IQ" sz="3600" b="1" dirty="0">
              <a:solidFill>
                <a:srgbClr val="FDA023">
                  <a:lumMod val="75000"/>
                </a:srgbClr>
              </a:solidFill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6588224" y="325000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9" name="سهم إلى اليسار 8"/>
          <p:cNvSpPr/>
          <p:nvPr/>
        </p:nvSpPr>
        <p:spPr>
          <a:xfrm>
            <a:off x="2555776" y="322188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pic>
        <p:nvPicPr>
          <p:cNvPr id="10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0180" y="1187422"/>
            <a:ext cx="609600" cy="609600"/>
          </a:xfrm>
          <a:prstGeom prst="rect">
            <a:avLst/>
          </a:prstGeom>
        </p:spPr>
      </p:pic>
      <p:pic>
        <p:nvPicPr>
          <p:cNvPr id="11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0180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"/>
    </mc:Choice>
    <mc:Fallback xmlns="">
      <p:transition spd="slow" advTm="392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0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وقد كتب في الإعجاز عدد من علمائنا الكبار على مرِّ القرون أهمهم </a:t>
            </a:r>
            <a:endParaRPr lang="ar-IQ" dirty="0"/>
          </a:p>
        </p:txBody>
      </p:sp>
      <p:sp>
        <p:nvSpPr>
          <p:cNvPr id="10" name="شكل بيضاوي 9"/>
          <p:cNvSpPr/>
          <p:nvPr/>
        </p:nvSpPr>
        <p:spPr>
          <a:xfrm>
            <a:off x="7674076" y="1398544"/>
            <a:ext cx="1319687" cy="158417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C00000"/>
                </a:solidFill>
              </a:rPr>
              <a:t>اوائل القرن الرابع</a:t>
            </a:r>
            <a:endParaRPr lang="ar-IQ" sz="20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605797" y="197249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743553" y="1690918"/>
            <a:ext cx="2736304" cy="99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أبو الحسن بن عيسى الرماني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197249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17737" y="1653475"/>
            <a:ext cx="2448272" cy="132924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النكت في إعجاز القرآن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7674076" y="3301532"/>
            <a:ext cx="1295482" cy="158417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C00000"/>
                </a:solidFill>
              </a:rPr>
              <a:t> </a:t>
            </a:r>
            <a:r>
              <a:rPr lang="ar-IQ" sz="2000" b="1" dirty="0">
                <a:solidFill>
                  <a:srgbClr val="C00000"/>
                </a:solidFill>
              </a:rPr>
              <a:t>القرن </a:t>
            </a:r>
            <a:r>
              <a:rPr lang="ar-IQ" sz="2000" b="1" dirty="0" smtClean="0">
                <a:solidFill>
                  <a:srgbClr val="C00000"/>
                </a:solidFill>
              </a:rPr>
              <a:t>الرابع</a:t>
            </a:r>
            <a:endParaRPr lang="ar-IQ" sz="2000" b="1" dirty="0">
              <a:solidFill>
                <a:srgbClr val="C00000"/>
              </a:solidFill>
            </a:endParaRPr>
          </a:p>
        </p:txBody>
      </p:sp>
      <p:sp>
        <p:nvSpPr>
          <p:cNvPr id="16" name="سهم إلى اليسار 15"/>
          <p:cNvSpPr/>
          <p:nvPr/>
        </p:nvSpPr>
        <p:spPr>
          <a:xfrm>
            <a:off x="2511473" y="38513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8" name="سهم إلى اليسار 17"/>
          <p:cNvSpPr/>
          <p:nvPr/>
        </p:nvSpPr>
        <p:spPr>
          <a:xfrm>
            <a:off x="6479857" y="38513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678200" y="3517558"/>
            <a:ext cx="2736304" cy="115212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أبو سليمان محمد بن إبراهيم الخطابي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32412" y="3429000"/>
            <a:ext cx="2448272" cy="132924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بيان إعجاز القرآن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06" y="5089585"/>
            <a:ext cx="1390008" cy="17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04" y="5157192"/>
            <a:ext cx="29083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89" y="5157192"/>
            <a:ext cx="26162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97" y="5657255"/>
            <a:ext cx="9937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47" y="5657255"/>
            <a:ext cx="9937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09552" y="1043875"/>
            <a:ext cx="609600" cy="609600"/>
          </a:xfrm>
          <a:prstGeom prst="rect">
            <a:avLst/>
          </a:prstGeom>
        </p:spPr>
      </p:pic>
      <p:pic>
        <p:nvPicPr>
          <p:cNvPr id="21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27434" y="1043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9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1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وقد كتب في الإعجاز عدد من علمائنا الكبار على مرِّ القرون أهمهم </a:t>
            </a:r>
            <a:endParaRPr lang="ar-IQ" dirty="0"/>
          </a:p>
        </p:txBody>
      </p:sp>
      <p:sp>
        <p:nvSpPr>
          <p:cNvPr id="8" name="سهم إلى اليسار 7"/>
          <p:cNvSpPr/>
          <p:nvPr/>
        </p:nvSpPr>
        <p:spPr>
          <a:xfrm>
            <a:off x="6588224" y="19403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7725192" y="1340768"/>
            <a:ext cx="1319687" cy="158417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C00000"/>
                </a:solidFill>
              </a:rPr>
              <a:t>اوائل القرن الخامس</a:t>
            </a:r>
            <a:endParaRPr lang="ar-IQ" sz="20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588224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1682980"/>
            <a:ext cx="2736304" cy="9994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القاضي عبد الجبار أحمد بن خليل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0" y="1431608"/>
            <a:ext cx="2448272" cy="132924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المغني في أبواب التوحيد والعدل 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7725192" y="3162318"/>
            <a:ext cx="1295482" cy="158417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C00000"/>
                </a:solidFill>
              </a:rPr>
              <a:t>القرن الخامس</a:t>
            </a:r>
            <a:endParaRPr lang="ar-IQ" sz="2000" b="1" dirty="0">
              <a:solidFill>
                <a:srgbClr val="C00000"/>
              </a:solidFill>
            </a:endParaRPr>
          </a:p>
        </p:txBody>
      </p:sp>
      <p:sp>
        <p:nvSpPr>
          <p:cNvPr id="16" name="سهم إلى اليسار 15"/>
          <p:cNvSpPr/>
          <p:nvPr/>
        </p:nvSpPr>
        <p:spPr>
          <a:xfrm>
            <a:off x="2448272" y="55885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8" name="سهم إلى اليسار 17"/>
          <p:cNvSpPr/>
          <p:nvPr/>
        </p:nvSpPr>
        <p:spPr>
          <a:xfrm>
            <a:off x="6629782" y="55885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678200" y="3433827"/>
            <a:ext cx="2736304" cy="11521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أحمد بن حزم الظاهري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-10357" y="3450077"/>
            <a:ext cx="2448272" cy="132924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الفصل في الملل والأهواء والنحل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72" y="1940378"/>
            <a:ext cx="993734" cy="50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شكل بيضاوي 20"/>
          <p:cNvSpPr/>
          <p:nvPr/>
        </p:nvSpPr>
        <p:spPr>
          <a:xfrm>
            <a:off x="7749397" y="5038739"/>
            <a:ext cx="1295482" cy="158417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C00000"/>
                </a:solidFill>
              </a:rPr>
              <a:t>القرن الخامس</a:t>
            </a:r>
            <a:endParaRPr lang="ar-IQ" sz="2000" b="1" dirty="0">
              <a:solidFill>
                <a:srgbClr val="C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30" y="5182755"/>
            <a:ext cx="2759550" cy="12961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5038739"/>
            <a:ext cx="2519536" cy="158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2676" y="1035968"/>
            <a:ext cx="609600" cy="609600"/>
          </a:xfrm>
          <a:prstGeom prst="rect">
            <a:avLst/>
          </a:prstGeom>
        </p:spPr>
      </p:pic>
      <p:pic>
        <p:nvPicPr>
          <p:cNvPr id="2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90622" y="1042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9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C00000"/>
                </a:solidFill>
              </a:rPr>
              <a:t>وقد كتب في الإعجاز عدد من علمائنا الكبار على مرِّ القرون أهمهم 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7566632" y="2348879"/>
            <a:ext cx="1478247" cy="284004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C00000"/>
                </a:solidFill>
              </a:rPr>
              <a:t>القرن السادس</a:t>
            </a:r>
            <a:endParaRPr lang="ar-IQ" sz="24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335213" y="3768902"/>
            <a:ext cx="978408" cy="454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2380615"/>
            <a:ext cx="2736304" cy="28083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القاضي عياض بن موسى </a:t>
            </a:r>
            <a:r>
              <a:rPr lang="ar-IQ" sz="2800" dirty="0" err="1" smtClean="0">
                <a:solidFill>
                  <a:srgbClr val="7030A0"/>
                </a:solidFill>
              </a:rPr>
              <a:t>اليحصبي</a:t>
            </a:r>
            <a:r>
              <a:rPr lang="ar-IQ" sz="2800" dirty="0" smtClean="0">
                <a:solidFill>
                  <a:srgbClr val="7030A0"/>
                </a:solidFill>
              </a:rPr>
              <a:t> 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2348880"/>
            <a:ext cx="2448272" cy="284004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الشفا بتعريف حقوق المصطفى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022" y="1052736"/>
            <a:ext cx="609600" cy="609600"/>
          </a:xfrm>
          <a:prstGeom prst="rect">
            <a:avLst/>
          </a:prstGeom>
        </p:spPr>
      </p:pic>
      <p:pic>
        <p:nvPicPr>
          <p:cNvPr id="1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022" y="1052736"/>
            <a:ext cx="609600" cy="609600"/>
          </a:xfrm>
          <a:prstGeom prst="rect">
            <a:avLst/>
          </a:prstGeom>
        </p:spPr>
      </p:pic>
      <p:pic>
        <p:nvPicPr>
          <p:cNvPr id="1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022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وقد كتب في الإعجاز عدد من علمائنا الكبار على مرِّ القرون أهمهم </a:t>
            </a:r>
            <a:endParaRPr lang="ar-IQ" dirty="0"/>
          </a:p>
        </p:txBody>
      </p:sp>
      <p:sp>
        <p:nvSpPr>
          <p:cNvPr id="10" name="شكل بيضاوي 9"/>
          <p:cNvSpPr/>
          <p:nvPr/>
        </p:nvSpPr>
        <p:spPr>
          <a:xfrm>
            <a:off x="7566632" y="2348879"/>
            <a:ext cx="1478247" cy="284004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C00000"/>
                </a:solidFill>
              </a:rPr>
              <a:t>القرن السابع</a:t>
            </a:r>
            <a:endParaRPr lang="ar-IQ" sz="24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335213" y="3768902"/>
            <a:ext cx="978408" cy="454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2380615"/>
            <a:ext cx="2736304" cy="28083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أبو عبد الله محمد بن أحمد الانصاري القرطبي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2348880"/>
            <a:ext cx="2448272" cy="284004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الجامع لأحكام  القرآن 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5026" y="1484784"/>
            <a:ext cx="609600" cy="609600"/>
          </a:xfrm>
          <a:prstGeom prst="rect">
            <a:avLst/>
          </a:prstGeom>
        </p:spPr>
      </p:pic>
      <p:pic>
        <p:nvPicPr>
          <p:cNvPr id="1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5026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8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وقد كتب في الإعجاز عدد من علمائنا الكبار على مرِّ القرون أهمهم </a:t>
            </a:r>
            <a:endParaRPr lang="ar-IQ" dirty="0"/>
          </a:p>
        </p:txBody>
      </p:sp>
      <p:sp>
        <p:nvSpPr>
          <p:cNvPr id="10" name="شكل بيضاوي 9"/>
          <p:cNvSpPr/>
          <p:nvPr/>
        </p:nvSpPr>
        <p:spPr>
          <a:xfrm>
            <a:off x="7566632" y="2348879"/>
            <a:ext cx="1478247" cy="2840047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C00000"/>
                </a:solidFill>
              </a:rPr>
              <a:t>القرن الثامن</a:t>
            </a:r>
            <a:endParaRPr lang="ar-IQ" sz="24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335213" y="3768902"/>
            <a:ext cx="978408" cy="454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2380615"/>
            <a:ext cx="2736304" cy="2808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بدر الدين الزركشي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2348880"/>
            <a:ext cx="2448272" cy="2840047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البرهان في علوم القرآن 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5026" y="1340768"/>
            <a:ext cx="609600" cy="609600"/>
          </a:xfrm>
          <a:prstGeom prst="rect">
            <a:avLst/>
          </a:prstGeom>
        </p:spPr>
      </p:pic>
      <p:pic>
        <p:nvPicPr>
          <p:cNvPr id="1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1538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0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chemeClr val="accent1">
                    <a:lumMod val="75000"/>
                  </a:schemeClr>
                </a:solidFill>
              </a:rPr>
              <a:t>وقد كتب في الإعجاز عدد من علمائنا الكبار على مرِّ القرون أهمهم </a:t>
            </a:r>
            <a:endParaRPr lang="ar-IQ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7566632" y="2348879"/>
            <a:ext cx="1478247" cy="284004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C00000"/>
                </a:solidFill>
              </a:rPr>
              <a:t>القرن التاسع</a:t>
            </a:r>
            <a:endParaRPr lang="ar-IQ" sz="2400" b="1" dirty="0">
              <a:solidFill>
                <a:srgbClr val="C00000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335213" y="3768902"/>
            <a:ext cx="978408" cy="454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2380615"/>
            <a:ext cx="2736304" cy="2808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برهان الدين بن عمر البقاعي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2348880"/>
            <a:ext cx="2448272" cy="2840047"/>
          </a:xfrm>
          <a:prstGeom prst="round2Diag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DA023">
                    <a:lumMod val="75000"/>
                  </a:srgbClr>
                </a:solidFill>
              </a:rPr>
              <a:t>نظم الدرر في تناسب الآيات والسور </a:t>
            </a:r>
            <a:endParaRPr lang="ar-IQ" sz="2800" b="1" dirty="0">
              <a:solidFill>
                <a:srgbClr val="FDA023">
                  <a:lumMod val="75000"/>
                </a:srgbClr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5026" y="1052736"/>
            <a:ext cx="304800" cy="609600"/>
          </a:xfrm>
          <a:prstGeom prst="rect">
            <a:avLst/>
          </a:prstGeom>
        </p:spPr>
      </p:pic>
      <p:pic>
        <p:nvPicPr>
          <p:cNvPr id="1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189" y="1205136"/>
            <a:ext cx="8924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15820" y="1412776"/>
            <a:ext cx="9159820" cy="5445224"/>
          </a:xfrm>
        </p:spPr>
        <p:txBody>
          <a:bodyPr/>
          <a:lstStyle/>
          <a:p>
            <a:pPr marL="109728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وقد كتب في الإعجاز عدد من علمائنا الكبار على مرِّ القرون أهمهم </a:t>
            </a:r>
            <a:endParaRPr lang="ar-IQ" dirty="0"/>
          </a:p>
        </p:txBody>
      </p:sp>
      <p:sp>
        <p:nvSpPr>
          <p:cNvPr id="10" name="شكل بيضاوي 9"/>
          <p:cNvSpPr/>
          <p:nvPr/>
        </p:nvSpPr>
        <p:spPr>
          <a:xfrm>
            <a:off x="7566632" y="2348879"/>
            <a:ext cx="1478247" cy="284004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chemeClr val="bg1"/>
                </a:solidFill>
              </a:rPr>
              <a:t>القرن العاشر</a:t>
            </a:r>
            <a:endParaRPr lang="ar-IQ" sz="2400" b="1" dirty="0">
              <a:solidFill>
                <a:schemeClr val="bg1"/>
              </a:solidFill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6335213" y="3768902"/>
            <a:ext cx="978408" cy="454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69030" y="2380615"/>
            <a:ext cx="2736304" cy="28083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solidFill>
                  <a:srgbClr val="7030A0"/>
                </a:solidFill>
              </a:rPr>
              <a:t>جلال الدين عبد الرحمن بن أبي بكر السيوطي </a:t>
            </a:r>
            <a:endParaRPr lang="ar-IQ" sz="2800" dirty="0">
              <a:solidFill>
                <a:srgbClr val="7030A0"/>
              </a:solidFill>
            </a:endParaRPr>
          </a:p>
        </p:txBody>
      </p:sp>
      <p:sp>
        <p:nvSpPr>
          <p:cNvPr id="13" name="سهم إلى اليسار 12"/>
          <p:cNvSpPr/>
          <p:nvPr/>
        </p:nvSpPr>
        <p:spPr>
          <a:xfrm>
            <a:off x="2590622" y="3798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142350" y="2348880"/>
            <a:ext cx="2448272" cy="2840047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chemeClr val="bg1"/>
                </a:solidFill>
              </a:rPr>
              <a:t>الإتقان في علوم القرآن </a:t>
            </a: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7065" y="980728"/>
            <a:ext cx="609600" cy="609600"/>
          </a:xfrm>
          <a:prstGeom prst="rect">
            <a:avLst/>
          </a:prstGeom>
        </p:spPr>
      </p:pic>
      <p:pic>
        <p:nvPicPr>
          <p:cNvPr id="15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226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1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843</TotalTime>
  <Words>349</Words>
  <Application>Microsoft Office PowerPoint</Application>
  <PresentationFormat>عرض على الشاشة (3:4)‏</PresentationFormat>
  <Paragraphs>63</Paragraphs>
  <Slides>13</Slides>
  <Notes>0</Notes>
  <HiddenSlides>0</HiddenSlides>
  <MMClips>24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ملتقى</vt:lpstr>
      <vt:lpstr> الدرس البلاغي والإعجاز القرآني وجهود القدماء2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وقد كتب في الإعجاز عدد من علمائنا الكبار على مرِّ القرون أهمهم </vt:lpstr>
      <vt:lpstr>ومن بعد الرافعي كتب كثيرون في إعجاز القرآن منهم:</vt:lpstr>
      <vt:lpstr>ومن بعد الرافعي كتب كثيرون في إعجاز القرآن منهم: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64</cp:revision>
  <dcterms:created xsi:type="dcterms:W3CDTF">2018-05-31T06:11:01Z</dcterms:created>
  <dcterms:modified xsi:type="dcterms:W3CDTF">2020-04-02T20:09:13Z</dcterms:modified>
</cp:coreProperties>
</file>