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3"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09227"/>
            <a:ext cx="7848600" cy="2695546"/>
          </a:xfrm>
          <a:prstGeom prst="rect">
            <a:avLst/>
          </a:prstGeom>
        </p:spPr>
        <p:txBody>
          <a:bodyPr wrap="square">
            <a:spAutoFit/>
          </a:bodyPr>
          <a:lstStyle/>
          <a:p>
            <a:pPr algn="just" rtl="1">
              <a:lnSpc>
                <a:spcPct val="115000"/>
              </a:lnSpc>
              <a:spcAft>
                <a:spcPts val="1000"/>
              </a:spcAft>
            </a:pPr>
            <a:r>
              <a:rPr lang="ar-IQ" sz="1400" b="1" dirty="0" smtClean="0">
                <a:solidFill>
                  <a:prstClr val="black"/>
                </a:solidFill>
                <a:ea typeface="Calibri"/>
                <a:cs typeface="Times New Roman"/>
              </a:rPr>
              <a:t>السحابات </a:t>
            </a:r>
            <a:r>
              <a:rPr lang="en-US" sz="1400" b="1" dirty="0" smtClean="0">
                <a:solidFill>
                  <a:prstClr val="black"/>
                </a:solidFill>
                <a:ea typeface="Calibri"/>
              </a:rPr>
              <a:t>Zippers </a:t>
            </a:r>
            <a:endParaRPr lang="en-US" sz="1400" dirty="0" smtClean="0">
              <a:solidFill>
                <a:prstClr val="black"/>
              </a:solidFill>
              <a:ea typeface="Calibri"/>
            </a:endParaRPr>
          </a:p>
          <a:p>
            <a:pPr algn="justLow" rtl="1">
              <a:lnSpc>
                <a:spcPct val="115000"/>
              </a:lnSpc>
              <a:spcAft>
                <a:spcPts val="1000"/>
              </a:spcAft>
            </a:pPr>
            <a:r>
              <a:rPr lang="ar-IQ" sz="1400" dirty="0" smtClean="0">
                <a:solidFill>
                  <a:prstClr val="black"/>
                </a:solidFill>
                <a:ea typeface="Calibri"/>
                <a:cs typeface="Times New Roman"/>
              </a:rPr>
              <a:t>         وسيله لغلق حافتين من القماش ( كما في الفتحات ) بواسطة جهتي من الأسنان الداخلية والزلاقة ، وهي طريقه شائعة الاستعمال كما هو في فتحات التنورات والسراويل والفساتين المكسمه لأنها سهلة التركيب ، وهي ثابتة وعمليه ومريحة ، وتكون في الغالب غير مرئية . والسحابات على أنواع وألوان وأطوال مختلفة ويعتمد اختيار أي منها على :- </a:t>
            </a:r>
            <a:endParaRPr lang="en-US" sz="1400" dirty="0" smtClean="0">
              <a:solidFill>
                <a:prstClr val="black"/>
              </a:solidFill>
              <a:ea typeface="Calibri"/>
            </a:endParaRPr>
          </a:p>
          <a:p>
            <a:pPr algn="just" rtl="1">
              <a:lnSpc>
                <a:spcPct val="115000"/>
              </a:lnSpc>
              <a:spcAft>
                <a:spcPts val="1000"/>
              </a:spcAft>
            </a:pPr>
            <a:r>
              <a:rPr lang="ar-IQ" sz="1400" dirty="0" smtClean="0">
                <a:solidFill>
                  <a:prstClr val="black"/>
                </a:solidFill>
                <a:ea typeface="Calibri"/>
                <a:cs typeface="Times New Roman"/>
              </a:rPr>
              <a:t>  1- موقع الفتحة  2-  نوع الزلاقة  3- نوع القماش وسمكه  4- تصميم الرداء   </a:t>
            </a:r>
          </a:p>
          <a:p>
            <a:pPr algn="just" rtl="1">
              <a:lnSpc>
                <a:spcPct val="115000"/>
              </a:lnSpc>
              <a:spcAft>
                <a:spcPts val="1000"/>
              </a:spcAft>
            </a:pPr>
            <a:r>
              <a:rPr lang="ar-IQ" sz="1400" b="1" dirty="0">
                <a:solidFill>
                  <a:prstClr val="black"/>
                </a:solidFill>
                <a:ea typeface="Calibri"/>
                <a:cs typeface="Times New Roman"/>
              </a:rPr>
              <a:t>أنواع السحابات  : </a:t>
            </a:r>
            <a:endParaRPr lang="ar-IQ" sz="1400" b="1" dirty="0" smtClean="0">
              <a:solidFill>
                <a:prstClr val="black"/>
              </a:solidFill>
              <a:ea typeface="Calibri"/>
              <a:cs typeface="Times New Roman"/>
            </a:endParaRPr>
          </a:p>
          <a:p>
            <a:pPr algn="just" rtl="1">
              <a:lnSpc>
                <a:spcPct val="115000"/>
              </a:lnSpc>
              <a:spcAft>
                <a:spcPts val="1000"/>
              </a:spcAft>
            </a:pPr>
            <a:r>
              <a:rPr lang="ar-IQ" sz="1400" dirty="0">
                <a:solidFill>
                  <a:prstClr val="black"/>
                </a:solidFill>
                <a:ea typeface="Calibri"/>
                <a:cs typeface="Times New Roman"/>
              </a:rPr>
              <a:t>هنالك ثلاث أنواع أساسية من السحابات : التقليدي </a:t>
            </a:r>
            <a:r>
              <a:rPr lang="en-US" sz="1400" dirty="0">
                <a:solidFill>
                  <a:prstClr val="black"/>
                </a:solidFill>
                <a:ea typeface="Calibri"/>
              </a:rPr>
              <a:t>Conventional </a:t>
            </a:r>
            <a:r>
              <a:rPr lang="ar-IQ" sz="1400" dirty="0">
                <a:solidFill>
                  <a:prstClr val="black"/>
                </a:solidFill>
                <a:ea typeface="Calibri"/>
                <a:cs typeface="Times New Roman"/>
              </a:rPr>
              <a:t> , وذو النهاية المفتوحة </a:t>
            </a:r>
            <a:r>
              <a:rPr lang="en-US" sz="1400" dirty="0">
                <a:solidFill>
                  <a:prstClr val="black"/>
                </a:solidFill>
                <a:ea typeface="Calibri"/>
              </a:rPr>
              <a:t>Open – end</a:t>
            </a:r>
            <a:r>
              <a:rPr lang="ar-IQ" sz="1400" dirty="0">
                <a:solidFill>
                  <a:prstClr val="black"/>
                </a:solidFill>
                <a:ea typeface="Calibri"/>
                <a:cs typeface="Times New Roman"/>
              </a:rPr>
              <a:t> , والمخفي  </a:t>
            </a:r>
            <a:r>
              <a:rPr lang="en-US" sz="1400" dirty="0">
                <a:solidFill>
                  <a:prstClr val="black"/>
                </a:solidFill>
                <a:ea typeface="Calibri"/>
              </a:rPr>
              <a:t>Concealed</a:t>
            </a:r>
            <a:r>
              <a:rPr lang="ar-IQ" sz="1400" dirty="0" smtClean="0">
                <a:solidFill>
                  <a:prstClr val="black"/>
                </a:solidFill>
                <a:ea typeface="Calibri"/>
                <a:cs typeface="Times New Roman"/>
              </a:rPr>
              <a:t>0</a:t>
            </a:r>
          </a:p>
          <a:p>
            <a:pPr algn="just" rtl="1">
              <a:lnSpc>
                <a:spcPct val="115000"/>
              </a:lnSpc>
              <a:spcAft>
                <a:spcPts val="1000"/>
              </a:spcAft>
            </a:pPr>
            <a:r>
              <a:rPr lang="ar-IQ" sz="1400" dirty="0" smtClean="0">
                <a:solidFill>
                  <a:prstClr val="black"/>
                </a:solidFill>
                <a:ea typeface="Calibri"/>
              </a:rPr>
              <a:t>               السحاب </a:t>
            </a:r>
            <a:r>
              <a:rPr lang="ar-IQ" sz="1400" dirty="0">
                <a:solidFill>
                  <a:prstClr val="black"/>
                </a:solidFill>
                <a:ea typeface="Calibri"/>
              </a:rPr>
              <a:t>المفتوح النهاية                  السحاب المخفي                السحاب الحلزوني         السحاب ذو السلسلة </a:t>
            </a:r>
            <a:endParaRPr lang="ar-IQ" sz="1400" b="1" dirty="0">
              <a:solidFill>
                <a:prstClr val="black"/>
              </a:solidFill>
              <a:cs typeface="Times New Roman"/>
            </a:endParaRPr>
          </a:p>
        </p:txBody>
      </p:sp>
      <p:pic>
        <p:nvPicPr>
          <p:cNvPr id="3" name="صورة 0" descr="حافة الرقبة.jpg"/>
          <p:cNvPicPr/>
          <p:nvPr/>
        </p:nvPicPr>
        <p:blipFill>
          <a:blip r:embed="rId2"/>
          <a:srcRect l="13003" t="15472" r="6092" b="25547"/>
          <a:stretch>
            <a:fillRect/>
          </a:stretch>
        </p:blipFill>
        <p:spPr>
          <a:xfrm rot="5400000">
            <a:off x="3200400" y="1457467"/>
            <a:ext cx="2971800" cy="6781800"/>
          </a:xfrm>
          <a:prstGeom prst="rect">
            <a:avLst/>
          </a:prstGeom>
          <a:ln>
            <a:solidFill>
              <a:srgbClr val="C0504D">
                <a:lumMod val="50000"/>
              </a:srgbClr>
            </a:solidFill>
          </a:ln>
        </p:spPr>
      </p:pic>
    </p:spTree>
    <p:extLst>
      <p:ext uri="{BB962C8B-B14F-4D97-AF65-F5344CB8AC3E}">
        <p14:creationId xmlns:p14="http://schemas.microsoft.com/office/powerpoint/2010/main" val="3805145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620000" cy="6201698"/>
          </a:xfrm>
          <a:prstGeom prst="rect">
            <a:avLst/>
          </a:prstGeom>
        </p:spPr>
        <p:txBody>
          <a:bodyPr wrap="square">
            <a:spAutoFit/>
          </a:bodyPr>
          <a:lstStyle/>
          <a:p>
            <a:pPr algn="just" rtl="1">
              <a:lnSpc>
                <a:spcPct val="115000"/>
              </a:lnSpc>
              <a:spcAft>
                <a:spcPts val="1000"/>
              </a:spcAft>
            </a:pPr>
            <a:r>
              <a:rPr lang="ar-IQ" sz="1400" b="1" u="sng" dirty="0">
                <a:solidFill>
                  <a:prstClr val="black"/>
                </a:solidFill>
                <a:ea typeface="Calibri"/>
              </a:rPr>
              <a:t>ملاحظات خاصة في تركيب السحاب :-</a:t>
            </a:r>
            <a:endParaRPr lang="en-US" sz="1400" dirty="0">
              <a:solidFill>
                <a:prstClr val="black"/>
              </a:solidFill>
              <a:ea typeface="Calibri"/>
              <a:cs typeface="Arial"/>
            </a:endParaRPr>
          </a:p>
          <a:p>
            <a:pPr marL="457200" algn="just" rtl="1">
              <a:lnSpc>
                <a:spcPct val="115000"/>
              </a:lnSpc>
            </a:pPr>
            <a:r>
              <a:rPr lang="ar-IQ" sz="1400" dirty="0">
                <a:solidFill>
                  <a:prstClr val="black"/>
                </a:solidFill>
                <a:ea typeface="Calibri"/>
                <a:cs typeface="Times New Roman"/>
              </a:rPr>
              <a:t>1/يجب التأكد من تنظيف الحافات السائبة لمكان تركيب السحاب 0 </a:t>
            </a:r>
            <a:endParaRPr lang="en-US" sz="1400" dirty="0">
              <a:solidFill>
                <a:prstClr val="black"/>
              </a:solidFill>
              <a:ea typeface="Calibri"/>
            </a:endParaRPr>
          </a:p>
          <a:p>
            <a:pPr marL="457200" algn="just" rtl="1">
              <a:lnSpc>
                <a:spcPct val="115000"/>
              </a:lnSpc>
            </a:pPr>
            <a:r>
              <a:rPr lang="ar-IQ" sz="1400" dirty="0">
                <a:solidFill>
                  <a:prstClr val="black"/>
                </a:solidFill>
                <a:ea typeface="Calibri"/>
                <a:cs typeface="Times New Roman"/>
              </a:rPr>
              <a:t>2/كي العلاوات بصورة مفتوحة 0عمل غرزات تثبيت </a:t>
            </a:r>
            <a:r>
              <a:rPr lang="en-US" sz="1400" dirty="0">
                <a:solidFill>
                  <a:prstClr val="black"/>
                </a:solidFill>
                <a:ea typeface="Calibri"/>
              </a:rPr>
              <a:t> </a:t>
            </a:r>
            <a:r>
              <a:rPr lang="en-US" sz="1400" dirty="0" smtClean="0">
                <a:solidFill>
                  <a:prstClr val="black"/>
                </a:solidFill>
                <a:ea typeface="Calibri"/>
              </a:rPr>
              <a:t> </a:t>
            </a:r>
            <a:r>
              <a:rPr lang="en-US" sz="1400" dirty="0">
                <a:solidFill>
                  <a:prstClr val="black"/>
                </a:solidFill>
                <a:ea typeface="Calibri"/>
              </a:rPr>
              <a:t>Stay – stitch </a:t>
            </a:r>
            <a:r>
              <a:rPr lang="ar-IQ" sz="1400" dirty="0" smtClean="0">
                <a:solidFill>
                  <a:prstClr val="black"/>
                </a:solidFill>
                <a:ea typeface="Calibri"/>
                <a:cs typeface="Times New Roman"/>
              </a:rPr>
              <a:t>،  </a:t>
            </a:r>
            <a:r>
              <a:rPr lang="ar-IQ" sz="1400" dirty="0">
                <a:solidFill>
                  <a:prstClr val="black"/>
                </a:solidFill>
                <a:ea typeface="Calibri"/>
                <a:cs typeface="Times New Roman"/>
              </a:rPr>
              <a:t>للفتحات المنحنية والموروبة ( القيراج ) تبعد 6ملم (1/4 عقدة ) عن الحافة المقصوصة لمنع تمطي الحافة 0 </a:t>
            </a:r>
            <a:endParaRPr lang="en-US" sz="1400" dirty="0">
              <a:solidFill>
                <a:prstClr val="black"/>
              </a:solidFill>
              <a:ea typeface="Calibri"/>
            </a:endParaRPr>
          </a:p>
          <a:p>
            <a:pPr marL="457200" algn="just" rtl="1">
              <a:lnSpc>
                <a:spcPct val="115000"/>
              </a:lnSpc>
              <a:spcAft>
                <a:spcPts val="1000"/>
              </a:spcAft>
            </a:pPr>
            <a:r>
              <a:rPr lang="ar-IQ" sz="1400" dirty="0">
                <a:solidFill>
                  <a:prstClr val="black"/>
                </a:solidFill>
                <a:ea typeface="Calibri"/>
                <a:cs typeface="Times New Roman"/>
              </a:rPr>
              <a:t>3/ بدلا من ألسراجه اليدوية غير الثابتة للسحاب . يمكنك تثبيت السحاب على قماش الثوب باستعمال الشريط اللاصق الشفاف على الجهة العكسية للسحاب على أبعاد كل من 5و2-3سم واختبري الشريط اللاصق أولا على القماش للتأكد من أنه لن يفسد مظهره </a:t>
            </a:r>
            <a:r>
              <a:rPr lang="ar-IQ" sz="1400" dirty="0" smtClean="0">
                <a:solidFill>
                  <a:prstClr val="black"/>
                </a:solidFill>
                <a:ea typeface="Calibri"/>
                <a:cs typeface="Times New Roman"/>
              </a:rPr>
              <a:t>.</a:t>
            </a:r>
          </a:p>
          <a:p>
            <a:pPr marL="457200" algn="just" rtl="1">
              <a:lnSpc>
                <a:spcPct val="115000"/>
              </a:lnSpc>
              <a:spcAft>
                <a:spcPts val="1000"/>
              </a:spcAft>
            </a:pPr>
            <a:r>
              <a:rPr lang="ar-IQ" sz="1400" dirty="0" smtClean="0">
                <a:solidFill>
                  <a:prstClr val="black"/>
                </a:solidFill>
                <a:ea typeface="Calibri"/>
                <a:cs typeface="Times New Roman"/>
              </a:rPr>
              <a:t>4 </a:t>
            </a:r>
            <a:r>
              <a:rPr lang="ar-IQ" sz="1400" dirty="0">
                <a:solidFill>
                  <a:prstClr val="black"/>
                </a:solidFill>
                <a:ea typeface="Calibri"/>
                <a:cs typeface="Times New Roman"/>
              </a:rPr>
              <a:t>/ استعملي الشريط اللاصق كدليل للخياطة وخيطي السحاب في موضعها من الجهة الاماميه للثوب واحرصي على عدم الخياطة خلال الشريط . بهذه ألطريقه تكون خطوط الخياطة متوازية 0 </a:t>
            </a:r>
            <a:endParaRPr lang="en-US" sz="1400" dirty="0">
              <a:solidFill>
                <a:prstClr val="black"/>
              </a:solidFill>
              <a:ea typeface="Calibri"/>
            </a:endParaRPr>
          </a:p>
          <a:p>
            <a:pPr algn="just" rtl="1">
              <a:lnSpc>
                <a:spcPct val="115000"/>
              </a:lnSpc>
              <a:spcAft>
                <a:spcPts val="1000"/>
              </a:spcAft>
            </a:pPr>
            <a:r>
              <a:rPr lang="en-US" sz="1400" dirty="0" smtClean="0">
                <a:solidFill>
                  <a:prstClr val="black"/>
                </a:solidFill>
                <a:latin typeface="Arial"/>
                <a:ea typeface="Calibri"/>
              </a:rPr>
              <a:t>         </a:t>
            </a:r>
            <a:r>
              <a:rPr lang="ar-IQ" sz="1400" dirty="0">
                <a:solidFill>
                  <a:prstClr val="black"/>
                </a:solidFill>
                <a:latin typeface="Arial"/>
                <a:ea typeface="Calibri"/>
                <a:cs typeface="Times New Roman"/>
              </a:rPr>
              <a:t>5 / لتقصير السحاب :- قيسي وضعي علامة للطول الجديد على شريط السحاب . واعملي صدادا جديدا في أسفل السحاب </a:t>
            </a:r>
            <a:r>
              <a:rPr lang="ar-IQ" sz="1400" dirty="0" smtClean="0">
                <a:solidFill>
                  <a:prstClr val="black"/>
                </a:solidFill>
                <a:latin typeface="Arial"/>
                <a:ea typeface="Calibri"/>
                <a:cs typeface="Times New Roman"/>
              </a:rPr>
              <a:t>ب          بخياطة </a:t>
            </a:r>
            <a:r>
              <a:rPr lang="ar-IQ" sz="1400" dirty="0">
                <a:solidFill>
                  <a:prstClr val="black"/>
                </a:solidFill>
                <a:latin typeface="Arial"/>
                <a:ea typeface="Calibri"/>
                <a:cs typeface="Times New Roman"/>
              </a:rPr>
              <a:t>غرزه ألشلاله عدة مرات فوق أسنان السحاب على بعد 5و2سم أسفل العلامة   ثم قصي السحاب على مسافة 10ملم أسفل المصد الجديد السفلي0   </a:t>
            </a:r>
            <a:endParaRPr lang="en-US" sz="1400" dirty="0">
              <a:solidFill>
                <a:prstClr val="black"/>
              </a:solidFill>
              <a:ea typeface="Calibri"/>
            </a:endParaRPr>
          </a:p>
          <a:p>
            <a:pPr algn="just" rtl="1">
              <a:lnSpc>
                <a:spcPct val="115000"/>
              </a:lnSpc>
              <a:spcAft>
                <a:spcPts val="1000"/>
              </a:spcAft>
            </a:pPr>
            <a:r>
              <a:rPr lang="ar-IQ" sz="1400" dirty="0" smtClean="0">
                <a:solidFill>
                  <a:prstClr val="black"/>
                </a:solidFill>
                <a:ea typeface="Calibri"/>
                <a:cs typeface="Times New Roman"/>
              </a:rPr>
              <a:t>6 / </a:t>
            </a:r>
            <a:r>
              <a:rPr lang="ar-IQ" sz="1400" dirty="0">
                <a:solidFill>
                  <a:prstClr val="black"/>
                </a:solidFill>
                <a:ea typeface="Calibri"/>
                <a:cs typeface="Times New Roman"/>
              </a:rPr>
              <a:t>في حالة قلة علاوة خياطة الرداء مكان تركيب السحاب يمكن إضافة شريط إلى العلاوة فقط لزيادة </a:t>
            </a:r>
            <a:r>
              <a:rPr lang="ar-IQ" sz="1400" dirty="0" smtClean="0">
                <a:solidFill>
                  <a:prstClr val="black"/>
                </a:solidFill>
                <a:ea typeface="Calibri"/>
                <a:cs typeface="Times New Roman"/>
              </a:rPr>
              <a:t>العرض0</a:t>
            </a:r>
          </a:p>
          <a:p>
            <a:pPr algn="just" rtl="1">
              <a:lnSpc>
                <a:spcPct val="115000"/>
              </a:lnSpc>
              <a:spcAft>
                <a:spcPts val="1000"/>
              </a:spcAft>
            </a:pPr>
            <a:r>
              <a:rPr lang="ar-IQ" sz="1400" dirty="0">
                <a:solidFill>
                  <a:prstClr val="black"/>
                </a:solidFill>
                <a:ea typeface="Calibri"/>
                <a:cs typeface="Times New Roman"/>
              </a:rPr>
              <a:t>7 / لتقليل التجعد والسمك الزائد في خطوط الخياطة المتقاطعة مثلا خط الخص أو الياقة  ,تدرج العلاوات داخل مكان السحاب </a:t>
            </a:r>
            <a:r>
              <a:rPr lang="ar-IQ" sz="1400" dirty="0" smtClean="0">
                <a:solidFill>
                  <a:prstClr val="black"/>
                </a:solidFill>
                <a:ea typeface="Calibri"/>
                <a:cs typeface="Times New Roman"/>
              </a:rPr>
              <a:t>0 </a:t>
            </a:r>
          </a:p>
          <a:p>
            <a:pPr algn="just" rtl="1">
              <a:lnSpc>
                <a:spcPct val="115000"/>
              </a:lnSpc>
              <a:spcAft>
                <a:spcPts val="1000"/>
              </a:spcAft>
            </a:pPr>
            <a:r>
              <a:rPr lang="ar-IQ" sz="1400" dirty="0" smtClean="0">
                <a:solidFill>
                  <a:prstClr val="black"/>
                </a:solidFill>
                <a:ea typeface="Calibri"/>
                <a:cs typeface="Times New Roman"/>
              </a:rPr>
              <a:t>8/ </a:t>
            </a:r>
            <a:r>
              <a:rPr lang="ar-IQ" sz="1400" dirty="0">
                <a:solidFill>
                  <a:prstClr val="black"/>
                </a:solidFill>
                <a:ea typeface="Calibri"/>
                <a:cs typeface="Times New Roman"/>
              </a:rPr>
              <a:t>بدلا من السراجة اليدوية غير الثابتة للسحاب ,بالإمكان تثبيت السحاب على قماش الثوب باستعمال الشريط اللاصق الشفاف على الجهة العكسية للسحاب على أبعاد كل من 2,5-3سم 0(لابد من اختبار الشريط اللاصق أولا على القماش للتأكد من انه لن يفسد </a:t>
            </a:r>
            <a:r>
              <a:rPr lang="ar-IQ" sz="1400" dirty="0" smtClean="0">
                <a:solidFill>
                  <a:prstClr val="black"/>
                </a:solidFill>
                <a:ea typeface="Calibri"/>
                <a:cs typeface="Times New Roman"/>
              </a:rPr>
              <a:t>مظهره)</a:t>
            </a:r>
          </a:p>
          <a:p>
            <a:pPr algn="just" rtl="1">
              <a:lnSpc>
                <a:spcPct val="115000"/>
              </a:lnSpc>
              <a:spcAft>
                <a:spcPts val="1000"/>
              </a:spcAft>
            </a:pPr>
            <a:r>
              <a:rPr lang="ar-IQ" sz="1400" dirty="0" smtClean="0">
                <a:solidFill>
                  <a:prstClr val="black"/>
                </a:solidFill>
                <a:ea typeface="Calibri"/>
                <a:cs typeface="Times New Roman"/>
              </a:rPr>
              <a:t> 9</a:t>
            </a:r>
            <a:r>
              <a:rPr lang="ar-IQ" sz="1400" dirty="0">
                <a:solidFill>
                  <a:prstClr val="black"/>
                </a:solidFill>
                <a:ea typeface="Calibri"/>
                <a:cs typeface="Times New Roman"/>
              </a:rPr>
              <a:t>/ استعمال الشريط اللاصق كدليل للخياطة لخياطة السحاب في موضعه من الجهة الأمامية للرداء مع الحرص من عدم الخياطة خلال الشريط ,وبهذه الطريقة تكون خطوط الخياطة متوازية 0</a:t>
            </a:r>
            <a:endParaRPr lang="en-US" sz="1400" dirty="0">
              <a:solidFill>
                <a:prstClr val="black"/>
              </a:solidFill>
              <a:ea typeface="Calibri"/>
            </a:endParaRPr>
          </a:p>
          <a:p>
            <a:pPr marL="457200" algn="just" rtl="1">
              <a:lnSpc>
                <a:spcPct val="115000"/>
              </a:lnSpc>
              <a:spcAft>
                <a:spcPts val="1000"/>
              </a:spcAft>
            </a:pPr>
            <a:r>
              <a:rPr lang="ar-IQ" sz="1400" dirty="0">
                <a:solidFill>
                  <a:prstClr val="black"/>
                </a:solidFill>
                <a:ea typeface="Calibri"/>
                <a:cs typeface="Times New Roman"/>
              </a:rPr>
              <a:t> </a:t>
            </a:r>
            <a:endParaRPr lang="en-US" sz="1400" dirty="0">
              <a:solidFill>
                <a:prstClr val="black"/>
              </a:solidFill>
              <a:ea typeface="Calibri"/>
            </a:endParaRPr>
          </a:p>
          <a:p>
            <a:pPr marL="457200" algn="just" rtl="1">
              <a:lnSpc>
                <a:spcPct val="115000"/>
              </a:lnSpc>
              <a:spcAft>
                <a:spcPts val="1000"/>
              </a:spcAft>
            </a:pPr>
            <a:endParaRPr lang="en-US" sz="1400" dirty="0">
              <a:solidFill>
                <a:prstClr val="black"/>
              </a:solidFill>
              <a:ea typeface="Calibri"/>
              <a:cs typeface="Arial"/>
            </a:endParaRPr>
          </a:p>
        </p:txBody>
      </p:sp>
    </p:spTree>
    <p:extLst>
      <p:ext uri="{BB962C8B-B14F-4D97-AF65-F5344CB8AC3E}">
        <p14:creationId xmlns:p14="http://schemas.microsoft.com/office/powerpoint/2010/main" val="4233713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9211" y="534537"/>
            <a:ext cx="6040435" cy="523220"/>
          </a:xfrm>
          <a:prstGeom prst="rect">
            <a:avLst/>
          </a:prstGeom>
        </p:spPr>
        <p:txBody>
          <a:bodyPr wrap="none">
            <a:spAutoFit/>
          </a:bodyPr>
          <a:lstStyle/>
          <a:p>
            <a:pPr algn="just" rtl="1"/>
            <a:r>
              <a:rPr lang="ar-IQ" sz="1400" b="1" dirty="0">
                <a:solidFill>
                  <a:prstClr val="black"/>
                </a:solidFill>
                <a:ea typeface="Calibri"/>
              </a:rPr>
              <a:t>طريقة تركيب السحاب المخفي كليا</a:t>
            </a:r>
            <a:r>
              <a:rPr lang="ar-IQ" sz="1400" b="1" dirty="0">
                <a:solidFill>
                  <a:prstClr val="black"/>
                </a:solidFill>
                <a:ea typeface="Calibri"/>
                <a:cs typeface="Calibri"/>
              </a:rPr>
              <a:t> </a:t>
            </a:r>
            <a:r>
              <a:rPr lang="ar-IQ" sz="1400" b="1" dirty="0">
                <a:solidFill>
                  <a:prstClr val="black"/>
                </a:solidFill>
                <a:ea typeface="Calibri"/>
              </a:rPr>
              <a:t>  </a:t>
            </a:r>
            <a:r>
              <a:rPr lang="en-US" sz="1400" b="1" dirty="0">
                <a:solidFill>
                  <a:prstClr val="black"/>
                </a:solidFill>
                <a:ea typeface="Calibri"/>
                <a:cs typeface="Arial"/>
              </a:rPr>
              <a:t>Lapped</a:t>
            </a:r>
            <a:r>
              <a:rPr lang="en-US" sz="1400" b="1" dirty="0">
                <a:solidFill>
                  <a:prstClr val="black"/>
                </a:solidFill>
                <a:latin typeface="Arial"/>
                <a:ea typeface="Calibri"/>
              </a:rPr>
              <a:t> </a:t>
            </a:r>
            <a:r>
              <a:rPr lang="ar-IQ" sz="1400" b="1" dirty="0" smtClean="0">
                <a:solidFill>
                  <a:prstClr val="black"/>
                </a:solidFill>
                <a:latin typeface="Arial"/>
                <a:ea typeface="Calibri"/>
              </a:rPr>
              <a:t>:  </a:t>
            </a:r>
          </a:p>
          <a:p>
            <a:pPr algn="just" rtl="1"/>
            <a:r>
              <a:rPr lang="ar-IQ" sz="1400" dirty="0">
                <a:solidFill>
                  <a:prstClr val="black"/>
                </a:solidFill>
                <a:ea typeface="Calibri"/>
              </a:rPr>
              <a:t> يستخدم في تركيب هذا النوع من السحابات نفس قدم السحاب الاعتيادية المستخدمة في الطريقة السابقة 0</a:t>
            </a:r>
            <a:endParaRPr lang="ar-IQ" sz="1400" dirty="0">
              <a:solidFill>
                <a:prstClr val="black"/>
              </a:solidFill>
            </a:endParaRPr>
          </a:p>
        </p:txBody>
      </p:sp>
      <p:pic>
        <p:nvPicPr>
          <p:cNvPr id="3" name="صورة 2" descr="حافة الرقبة 001.jpg"/>
          <p:cNvPicPr/>
          <p:nvPr/>
        </p:nvPicPr>
        <p:blipFill>
          <a:blip r:embed="rId2" cstate="print"/>
          <a:srcRect l="14899" t="51367" r="51102" b="31328"/>
          <a:stretch>
            <a:fillRect/>
          </a:stretch>
        </p:blipFill>
        <p:spPr>
          <a:xfrm rot="5400000">
            <a:off x="668337" y="1541463"/>
            <a:ext cx="1571625" cy="1079500"/>
          </a:xfrm>
          <a:prstGeom prst="rect">
            <a:avLst/>
          </a:prstGeom>
          <a:ln>
            <a:solidFill>
              <a:srgbClr val="C0504D">
                <a:lumMod val="50000"/>
              </a:srgbClr>
            </a:solidFill>
          </a:ln>
        </p:spPr>
      </p:pic>
      <p:pic>
        <p:nvPicPr>
          <p:cNvPr id="4" name="صورة 40" descr="حافة الرقبة 006.jpg"/>
          <p:cNvPicPr/>
          <p:nvPr/>
        </p:nvPicPr>
        <p:blipFill>
          <a:blip r:embed="rId3"/>
          <a:srcRect l="21852" t="71719" r="48573" b="6824"/>
          <a:stretch>
            <a:fillRect/>
          </a:stretch>
        </p:blipFill>
        <p:spPr>
          <a:xfrm rot="5400000">
            <a:off x="6700838" y="2443163"/>
            <a:ext cx="1629410" cy="1619885"/>
          </a:xfrm>
          <a:prstGeom prst="rect">
            <a:avLst/>
          </a:prstGeom>
          <a:ln>
            <a:solidFill>
              <a:srgbClr val="C0504D">
                <a:lumMod val="50000"/>
              </a:srgbClr>
            </a:solidFill>
          </a:ln>
        </p:spPr>
      </p:pic>
      <p:sp>
        <p:nvSpPr>
          <p:cNvPr id="5" name="Rectangle 4"/>
          <p:cNvSpPr/>
          <p:nvPr/>
        </p:nvSpPr>
        <p:spPr>
          <a:xfrm>
            <a:off x="1676400" y="3070935"/>
            <a:ext cx="4572000" cy="819904"/>
          </a:xfrm>
          <a:prstGeom prst="rect">
            <a:avLst/>
          </a:prstGeom>
        </p:spPr>
        <p:txBody>
          <a:bodyPr>
            <a:spAutoFit/>
          </a:bodyPr>
          <a:lstStyle/>
          <a:p>
            <a:pPr algn="just" rtl="1">
              <a:lnSpc>
                <a:spcPct val="115000"/>
              </a:lnSpc>
              <a:spcAft>
                <a:spcPts val="1000"/>
              </a:spcAft>
            </a:pPr>
            <a:r>
              <a:rPr lang="ar-IQ" sz="1400" dirty="0">
                <a:solidFill>
                  <a:prstClr val="black"/>
                </a:solidFill>
                <a:ea typeface="Calibri"/>
                <a:cs typeface="Times New Roman"/>
              </a:rPr>
              <a:t>1- تحديد طول السحاب و(تكل) هذه المسافة بغرزات طويلة(سراجه ) وتقوية نهاية مكان السحاب والاستمرار بالخياطة إلى نهاية الرداء على طول الغرزة الاعتيادية (موقع السحاب في التنورة على جهة اليسار )0</a:t>
            </a:r>
            <a:endParaRPr lang="en-US" sz="1400" dirty="0">
              <a:solidFill>
                <a:prstClr val="black"/>
              </a:solidFill>
              <a:ea typeface="Calibri"/>
            </a:endParaRPr>
          </a:p>
        </p:txBody>
      </p:sp>
      <p:pic>
        <p:nvPicPr>
          <p:cNvPr id="6" name="صورة 40" descr="حافة الرقبة 006.jpg"/>
          <p:cNvPicPr/>
          <p:nvPr/>
        </p:nvPicPr>
        <p:blipFill>
          <a:blip r:embed="rId3"/>
          <a:srcRect l="23941" t="53309" r="48579" b="28349"/>
          <a:stretch>
            <a:fillRect/>
          </a:stretch>
        </p:blipFill>
        <p:spPr>
          <a:xfrm rot="5400000">
            <a:off x="6736146" y="4541453"/>
            <a:ext cx="1557655" cy="1618749"/>
          </a:xfrm>
          <a:prstGeom prst="rect">
            <a:avLst/>
          </a:prstGeom>
          <a:ln>
            <a:solidFill>
              <a:srgbClr val="C0504D">
                <a:lumMod val="50000"/>
              </a:srgbClr>
            </a:solidFill>
          </a:ln>
        </p:spPr>
      </p:pic>
      <p:sp>
        <p:nvSpPr>
          <p:cNvPr id="7" name="Rectangle 6"/>
          <p:cNvSpPr/>
          <p:nvPr/>
        </p:nvSpPr>
        <p:spPr>
          <a:xfrm>
            <a:off x="1633328" y="4580089"/>
            <a:ext cx="4572000" cy="1692579"/>
          </a:xfrm>
          <a:prstGeom prst="rect">
            <a:avLst/>
          </a:prstGeom>
        </p:spPr>
        <p:txBody>
          <a:bodyPr>
            <a:spAutoFit/>
          </a:bodyPr>
          <a:lstStyle/>
          <a:p>
            <a:pPr algn="justLow" rtl="1">
              <a:lnSpc>
                <a:spcPct val="115000"/>
              </a:lnSpc>
              <a:spcAft>
                <a:spcPts val="1000"/>
              </a:spcAft>
            </a:pPr>
            <a:r>
              <a:rPr lang="ar-IQ" sz="1400" dirty="0">
                <a:solidFill>
                  <a:prstClr val="black"/>
                </a:solidFill>
                <a:ea typeface="Calibri"/>
                <a:cs typeface="Times New Roman"/>
              </a:rPr>
              <a:t>2</a:t>
            </a:r>
            <a:r>
              <a:rPr lang="ar-IQ" sz="1400" dirty="0" smtClean="0">
                <a:solidFill>
                  <a:prstClr val="black"/>
                </a:solidFill>
                <a:ea typeface="Calibri"/>
                <a:cs typeface="Times New Roman"/>
              </a:rPr>
              <a:t>- </a:t>
            </a:r>
            <a:r>
              <a:rPr lang="ar-IQ" sz="1400" dirty="0">
                <a:solidFill>
                  <a:prstClr val="black"/>
                </a:solidFill>
                <a:ea typeface="Calibri"/>
                <a:cs typeface="Times New Roman"/>
              </a:rPr>
              <a:t>كيّ علاوة الخياطة بصورة مفتوحة 0, يقلب الرداء على ظهره وتسحب علاوة  الخياط إلى جهة اليمين تحت القدم الكابسة الخاصة بهذا النوع من السحابات 0يثبت السحاب بصف من غرزات التثبيت على خط الخياطة المحدد عليه توضع الجهة اليمنى منه  فوق الجهة المفتوحة من علاوة الخياط على أن يتطابق منتصف السحاب مع خط الخياطة تماما و (يتكل )0</a:t>
            </a:r>
            <a:endParaRPr lang="en-US" sz="1400" dirty="0">
              <a:solidFill>
                <a:prstClr val="black"/>
              </a:solidFill>
              <a:ea typeface="Calibri"/>
            </a:endParaRPr>
          </a:p>
          <a:p>
            <a:pPr algn="justLow" rtl="1">
              <a:lnSpc>
                <a:spcPct val="115000"/>
              </a:lnSpc>
              <a:spcAft>
                <a:spcPts val="1000"/>
              </a:spcAft>
            </a:pPr>
            <a:r>
              <a:rPr lang="en-US" sz="1400" dirty="0">
                <a:solidFill>
                  <a:prstClr val="black"/>
                </a:solidFill>
                <a:ea typeface="Calibri"/>
              </a:rPr>
              <a:t> </a:t>
            </a:r>
          </a:p>
        </p:txBody>
      </p:sp>
    </p:spTree>
    <p:extLst>
      <p:ext uri="{BB962C8B-B14F-4D97-AF65-F5344CB8AC3E}">
        <p14:creationId xmlns:p14="http://schemas.microsoft.com/office/powerpoint/2010/main" val="851115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40" descr="حافة الرقبة 006.jpg"/>
          <p:cNvPicPr/>
          <p:nvPr/>
        </p:nvPicPr>
        <p:blipFill>
          <a:blip r:embed="rId2"/>
          <a:srcRect l="23772" t="33432" r="47990" b="47966"/>
          <a:stretch>
            <a:fillRect/>
          </a:stretch>
        </p:blipFill>
        <p:spPr>
          <a:xfrm rot="5400000">
            <a:off x="6863398" y="756603"/>
            <a:ext cx="1581150" cy="1439545"/>
          </a:xfrm>
          <a:prstGeom prst="rect">
            <a:avLst/>
          </a:prstGeom>
          <a:ln>
            <a:solidFill>
              <a:srgbClr val="C0504D">
                <a:lumMod val="50000"/>
              </a:srgbClr>
            </a:solidFill>
          </a:ln>
        </p:spPr>
      </p:pic>
      <p:sp>
        <p:nvSpPr>
          <p:cNvPr id="3" name="Rectangle 2"/>
          <p:cNvSpPr/>
          <p:nvPr/>
        </p:nvSpPr>
        <p:spPr>
          <a:xfrm>
            <a:off x="838200" y="891599"/>
            <a:ext cx="5867400" cy="954107"/>
          </a:xfrm>
          <a:prstGeom prst="rect">
            <a:avLst/>
          </a:prstGeom>
        </p:spPr>
        <p:txBody>
          <a:bodyPr wrap="square">
            <a:spAutoFit/>
          </a:bodyPr>
          <a:lstStyle/>
          <a:p>
            <a:pPr algn="just" rtl="1"/>
            <a:r>
              <a:rPr lang="ar-IQ" sz="1400" dirty="0" smtClean="0">
                <a:solidFill>
                  <a:prstClr val="black"/>
                </a:solidFill>
                <a:ea typeface="Calibri"/>
                <a:cs typeface="Times New Roman"/>
              </a:rPr>
              <a:t>3- </a:t>
            </a:r>
            <a:r>
              <a:rPr lang="ar-IQ" sz="1400" dirty="0">
                <a:solidFill>
                  <a:prstClr val="black"/>
                </a:solidFill>
                <a:ea typeface="Calibri"/>
                <a:cs typeface="Times New Roman"/>
              </a:rPr>
              <a:t>تحول قدم السحاب إلى جهة الإبرة اليسرى0ويقلب وجه السحاب الى الأعلى وتشكل طيه من علاوة الخياطة بصورة موازية لخط الخياطة على بعد  1ملم (1/8 عقدة )عنه 0توضع الحافة المطوية لعلاوة الخياطة على الجهة اليمنى من السحاب وبمحاذاة أسنانه تماما مبتدئة من أسفل إلى أعلى فوق الحافة المطوية تماما 0(تكلي ) قريبا جدا من أسنان السحاب </a:t>
            </a:r>
            <a:endParaRPr lang="ar-IQ" sz="1400" dirty="0">
              <a:solidFill>
                <a:prstClr val="black"/>
              </a:solidFill>
              <a:cs typeface="Times New Roman"/>
            </a:endParaRPr>
          </a:p>
        </p:txBody>
      </p:sp>
      <p:pic>
        <p:nvPicPr>
          <p:cNvPr id="4" name="صورة 40" descr="حافة الرقبة 006.jpg"/>
          <p:cNvPicPr/>
          <p:nvPr/>
        </p:nvPicPr>
        <p:blipFill>
          <a:blip r:embed="rId2"/>
          <a:srcRect l="59370" t="53584" r="17096" b="26885"/>
          <a:stretch>
            <a:fillRect/>
          </a:stretch>
        </p:blipFill>
        <p:spPr>
          <a:xfrm rot="5400000">
            <a:off x="6861333" y="2595563"/>
            <a:ext cx="1600201" cy="1438275"/>
          </a:xfrm>
          <a:prstGeom prst="rect">
            <a:avLst/>
          </a:prstGeom>
          <a:ln>
            <a:solidFill>
              <a:srgbClr val="C0504D">
                <a:lumMod val="50000"/>
              </a:srgbClr>
            </a:solidFill>
          </a:ln>
        </p:spPr>
      </p:pic>
      <p:sp>
        <p:nvSpPr>
          <p:cNvPr id="5" name="Rectangle 4"/>
          <p:cNvSpPr/>
          <p:nvPr/>
        </p:nvSpPr>
        <p:spPr>
          <a:xfrm>
            <a:off x="800100" y="2809600"/>
            <a:ext cx="5943600" cy="1083374"/>
          </a:xfrm>
          <a:prstGeom prst="rect">
            <a:avLst/>
          </a:prstGeom>
        </p:spPr>
        <p:txBody>
          <a:bodyPr wrap="square">
            <a:spAutoFit/>
          </a:bodyPr>
          <a:lstStyle/>
          <a:p>
            <a:pPr algn="justLow" rtl="1">
              <a:lnSpc>
                <a:spcPct val="115000"/>
              </a:lnSpc>
              <a:spcAft>
                <a:spcPts val="1000"/>
              </a:spcAft>
            </a:pPr>
            <a:r>
              <a:rPr lang="ar-IQ" sz="1400" dirty="0">
                <a:solidFill>
                  <a:prstClr val="black"/>
                </a:solidFill>
                <a:ea typeface="Calibri"/>
                <a:cs typeface="Times New Roman"/>
              </a:rPr>
              <a:t>4- يقلب الرداء على الوجه الصحيح واسحبي بيدك اليسرى الحافة الأمامية السائبة من السحاب نحو الأمام ثم ثنيتيها بالدبابيس على وجه القماش واضعة الدبابيس بصورة قائمة على خط الخياط  آو( بعمل صف من غرزات الشلالة ) اجعلي اتجاه الزلاقة  إلى الأعلى ليمكننا الاقتراب من السحاب عند (تكل )المنطقة العليا منه 0 ثم (التكل )على وجه الرداء على بعد 10 -12 ملم (3/8- 1/2عقدة )من خط الخياطة </a:t>
            </a:r>
            <a:endParaRPr lang="en-US" sz="1400" dirty="0">
              <a:solidFill>
                <a:prstClr val="black"/>
              </a:solidFill>
              <a:ea typeface="Calibri"/>
            </a:endParaRPr>
          </a:p>
        </p:txBody>
      </p:sp>
      <p:pic>
        <p:nvPicPr>
          <p:cNvPr id="6" name="صورة 40" descr="حافة الرقبة 006.jpg"/>
          <p:cNvPicPr/>
          <p:nvPr/>
        </p:nvPicPr>
        <p:blipFill>
          <a:blip r:embed="rId2"/>
          <a:srcRect l="60474" t="33949" r="16463" b="46287"/>
          <a:stretch>
            <a:fillRect/>
          </a:stretch>
        </p:blipFill>
        <p:spPr>
          <a:xfrm rot="5400000">
            <a:off x="6919906" y="4614863"/>
            <a:ext cx="1524001" cy="1438275"/>
          </a:xfrm>
          <a:prstGeom prst="rect">
            <a:avLst/>
          </a:prstGeom>
          <a:ln>
            <a:solidFill>
              <a:srgbClr val="C0504D">
                <a:lumMod val="50000"/>
              </a:srgbClr>
            </a:solidFill>
          </a:ln>
        </p:spPr>
      </p:pic>
      <p:sp>
        <p:nvSpPr>
          <p:cNvPr id="7" name="Rectangle 6"/>
          <p:cNvSpPr/>
          <p:nvPr/>
        </p:nvSpPr>
        <p:spPr>
          <a:xfrm>
            <a:off x="990600" y="4793481"/>
            <a:ext cx="5562600" cy="738664"/>
          </a:xfrm>
          <a:prstGeom prst="rect">
            <a:avLst/>
          </a:prstGeom>
        </p:spPr>
        <p:txBody>
          <a:bodyPr wrap="square">
            <a:spAutoFit/>
          </a:bodyPr>
          <a:lstStyle/>
          <a:p>
            <a:pPr algn="just" rtl="1"/>
            <a:r>
              <a:rPr lang="ar-IQ" sz="1400" dirty="0" smtClean="0">
                <a:solidFill>
                  <a:prstClr val="black"/>
                </a:solidFill>
                <a:ea typeface="Calibri"/>
                <a:cs typeface="Times New Roman"/>
              </a:rPr>
              <a:t>5- </a:t>
            </a:r>
            <a:r>
              <a:rPr lang="ar-IQ" sz="1400" dirty="0">
                <a:solidFill>
                  <a:prstClr val="black"/>
                </a:solidFill>
                <a:ea typeface="Calibri"/>
                <a:cs typeface="Times New Roman"/>
              </a:rPr>
              <a:t>تفتح فتحة السحاب بعد إزالة السراجة المعمول في الخطوة الأولى واكوي مستعملة وسادة الكي وقطعة قماش ذات خملة فوق مكان السحاب 0انهاء الحافة العليا للرداء بما بلائمه – مثلا حزام الخصر (الكمر), التقويرات , الياقات --------- الخ 0 </a:t>
            </a:r>
            <a:endParaRPr lang="ar-IQ" sz="1400" dirty="0">
              <a:solidFill>
                <a:prstClr val="black"/>
              </a:solidFill>
              <a:cs typeface="Times New Roman"/>
            </a:endParaRPr>
          </a:p>
        </p:txBody>
      </p:sp>
    </p:spTree>
    <p:extLst>
      <p:ext uri="{BB962C8B-B14F-4D97-AF65-F5344CB8AC3E}">
        <p14:creationId xmlns:p14="http://schemas.microsoft.com/office/powerpoint/2010/main" val="2714831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678</Words>
  <Application>Microsoft Office PowerPoint</Application>
  <PresentationFormat>On-screen Show (4:3)</PresentationFormat>
  <Paragraphs>25</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ANIMATION STORE</dc:creator>
  <cp:lastModifiedBy>Windows User</cp:lastModifiedBy>
  <cp:revision>1</cp:revision>
  <dcterms:created xsi:type="dcterms:W3CDTF">2006-08-16T00:00:00Z</dcterms:created>
  <dcterms:modified xsi:type="dcterms:W3CDTF">2020-03-12T08:52:50Z</dcterms:modified>
</cp:coreProperties>
</file>