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3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8" r:id="rId2"/>
    <p:sldMasterId id="2147483696" r:id="rId3"/>
    <p:sldMasterId id="2147483714" r:id="rId4"/>
  </p:sldMasterIdLst>
  <p:sldIdLst>
    <p:sldId id="257" r:id="rId5"/>
    <p:sldId id="259" r:id="rId6"/>
    <p:sldId id="261" r:id="rId7"/>
    <p:sldId id="264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03200" y="0"/>
            <a:ext cx="3778250" cy="6858001"/>
            <a:chOff x="203200" y="0"/>
            <a:chExt cx="3778250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/>
            <p:cNvSpPr/>
            <p:nvPr/>
          </p:nvSpPr>
          <p:spPr bwMode="auto">
            <a:xfrm>
              <a:off x="641350" y="3881438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/>
            <p:cNvSpPr/>
            <p:nvPr/>
          </p:nvSpPr>
          <p:spPr bwMode="auto">
            <a:xfrm>
              <a:off x="203200" y="3771900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25773" y="6117336"/>
            <a:ext cx="857473" cy="365125"/>
          </a:xfr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3/7/2020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3733" y="6117336"/>
            <a:ext cx="3609438" cy="365125"/>
          </a:xfr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117336"/>
            <a:ext cx="411480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3" name="Freeform 12"/>
          <p:cNvSpPr/>
          <p:nvPr/>
        </p:nvSpPr>
        <p:spPr bwMode="auto">
          <a:xfrm>
            <a:off x="203200" y="3771900"/>
            <a:ext cx="361950" cy="90488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560388" y="3867150"/>
            <a:ext cx="61913" cy="80963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149498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3/7/2020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320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3/7/2020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7392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defTabSz="457200"/>
            <a:r>
              <a:rPr lang="en-US" sz="8000" dirty="0">
                <a:solidFill>
                  <a:prstClr val="black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defTabSz="457200"/>
            <a:r>
              <a:rPr lang="en-US" sz="8000" dirty="0">
                <a:solidFill>
                  <a:prstClr val="black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3/7/2020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9262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3/7/2020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5411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defTabSz="457200"/>
            <a:r>
              <a:rPr lang="en-US" sz="8000" dirty="0">
                <a:solidFill>
                  <a:prstClr val="black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defTabSz="457200"/>
            <a:r>
              <a:rPr lang="en-US" sz="8000" dirty="0">
                <a:solidFill>
                  <a:prstClr val="black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3/7/2020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1565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3/7/2020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8259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3/7/2020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8030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3/7/2020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4455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03200" y="0"/>
            <a:ext cx="3778250" cy="6858001"/>
            <a:chOff x="203200" y="0"/>
            <a:chExt cx="3778250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/>
            <p:cNvSpPr/>
            <p:nvPr/>
          </p:nvSpPr>
          <p:spPr bwMode="auto">
            <a:xfrm>
              <a:off x="641350" y="3881438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/>
            <p:cNvSpPr/>
            <p:nvPr/>
          </p:nvSpPr>
          <p:spPr bwMode="auto">
            <a:xfrm>
              <a:off x="203200" y="3771900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25773" y="6117336"/>
            <a:ext cx="857473" cy="365125"/>
          </a:xfr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3/7/2020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3733" y="6117336"/>
            <a:ext cx="3609438" cy="365125"/>
          </a:xfr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117336"/>
            <a:ext cx="411480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3" name="Freeform 12"/>
          <p:cNvSpPr/>
          <p:nvPr/>
        </p:nvSpPr>
        <p:spPr bwMode="auto">
          <a:xfrm>
            <a:off x="203200" y="3771900"/>
            <a:ext cx="361950" cy="90488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560388" y="3867150"/>
            <a:ext cx="61913" cy="80963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10064111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4329" y="6108173"/>
            <a:ext cx="857473" cy="365125"/>
          </a:xfr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3/7/2020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2647" y="6108173"/>
            <a:ext cx="5314517" cy="365125"/>
          </a:xfr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967" y="6108173"/>
            <a:ext cx="427833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822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4329" y="6108173"/>
            <a:ext cx="857473" cy="365125"/>
          </a:xfr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3/7/2020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2647" y="6108173"/>
            <a:ext cx="5314517" cy="365125"/>
          </a:xfr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967" y="6108173"/>
            <a:ext cx="427833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5395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3/7/2020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3317" y="6116070"/>
            <a:ext cx="413483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6249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3/7/2020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5073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3/7/2020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996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3/7/2020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4222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3/7/2020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5848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3/7/2020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9853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3/7/2020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5993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3/7/2020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8822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3/7/2020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5157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defTabSz="457200"/>
            <a:r>
              <a:rPr lang="en-US" sz="8000" dirty="0">
                <a:solidFill>
                  <a:prstClr val="black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defTabSz="457200"/>
            <a:r>
              <a:rPr lang="en-US" sz="8000" dirty="0">
                <a:solidFill>
                  <a:prstClr val="black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3/7/2020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191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3/7/2020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3317" y="6116070"/>
            <a:ext cx="413483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774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3/7/2020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8318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defTabSz="457200"/>
            <a:r>
              <a:rPr lang="en-US" sz="8000" dirty="0">
                <a:solidFill>
                  <a:prstClr val="black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defTabSz="457200"/>
            <a:r>
              <a:rPr lang="en-US" sz="8000" dirty="0">
                <a:solidFill>
                  <a:prstClr val="black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3/7/2020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5911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3/7/2020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0946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3/7/2020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7922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3/7/2020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10888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03200" y="0"/>
            <a:ext cx="3778250" cy="6858001"/>
            <a:chOff x="203200" y="0"/>
            <a:chExt cx="3778250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/>
            <p:cNvSpPr/>
            <p:nvPr/>
          </p:nvSpPr>
          <p:spPr bwMode="auto">
            <a:xfrm>
              <a:off x="641350" y="3881438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/>
            <p:cNvSpPr/>
            <p:nvPr/>
          </p:nvSpPr>
          <p:spPr bwMode="auto">
            <a:xfrm>
              <a:off x="203200" y="3771900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25773" y="6117336"/>
            <a:ext cx="857473" cy="365125"/>
          </a:xfr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3/7/2020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3733" y="6117336"/>
            <a:ext cx="3609438" cy="365125"/>
          </a:xfr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117336"/>
            <a:ext cx="411480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3" name="Freeform 12"/>
          <p:cNvSpPr/>
          <p:nvPr/>
        </p:nvSpPr>
        <p:spPr bwMode="auto">
          <a:xfrm>
            <a:off x="203200" y="3771900"/>
            <a:ext cx="361950" cy="90488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560388" y="3867150"/>
            <a:ext cx="61913" cy="80963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161562238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4329" y="6108173"/>
            <a:ext cx="857473" cy="365125"/>
          </a:xfr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3/7/2020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2647" y="6108173"/>
            <a:ext cx="5314517" cy="365125"/>
          </a:xfr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967" y="6108173"/>
            <a:ext cx="427833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73791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3/7/2020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3317" y="6116070"/>
            <a:ext cx="413483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08105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3/7/2020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45374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3/7/2020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147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3/7/2020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55328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3/7/2020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166352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3/7/2020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96580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3/7/2020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703991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3/7/2020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22599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3/7/2020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3868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3/7/2020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13167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defTabSz="457200"/>
            <a:r>
              <a:rPr lang="en-US" sz="8000" dirty="0">
                <a:solidFill>
                  <a:prstClr val="black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defTabSz="457200"/>
            <a:r>
              <a:rPr lang="en-US" sz="8000" dirty="0">
                <a:solidFill>
                  <a:prstClr val="black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3/7/2020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19537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3/7/2020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0544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defTabSz="457200"/>
            <a:r>
              <a:rPr lang="en-US" sz="8000" dirty="0">
                <a:solidFill>
                  <a:prstClr val="black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defTabSz="457200"/>
            <a:r>
              <a:rPr lang="en-US" sz="8000" dirty="0">
                <a:solidFill>
                  <a:prstClr val="black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3/7/2020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51509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3/7/2020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211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3/7/2020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13488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3/7/2020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41673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3/7/2020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78659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03200" y="0"/>
            <a:ext cx="3778250" cy="6858001"/>
            <a:chOff x="203200" y="0"/>
            <a:chExt cx="3778250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/>
            <p:cNvSpPr/>
            <p:nvPr/>
          </p:nvSpPr>
          <p:spPr bwMode="auto">
            <a:xfrm>
              <a:off x="641350" y="3881438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/>
            <p:cNvSpPr/>
            <p:nvPr/>
          </p:nvSpPr>
          <p:spPr bwMode="auto">
            <a:xfrm>
              <a:off x="203200" y="3771900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25773" y="6117336"/>
            <a:ext cx="857473" cy="365125"/>
          </a:xfr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3/7/2020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3733" y="6117336"/>
            <a:ext cx="3609438" cy="365125"/>
          </a:xfr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117336"/>
            <a:ext cx="411480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3" name="Freeform 12"/>
          <p:cNvSpPr/>
          <p:nvPr/>
        </p:nvSpPr>
        <p:spPr bwMode="auto">
          <a:xfrm>
            <a:off x="203200" y="3771900"/>
            <a:ext cx="361950" cy="90488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560388" y="3867150"/>
            <a:ext cx="61913" cy="80963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405981987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4329" y="6108173"/>
            <a:ext cx="857473" cy="365125"/>
          </a:xfr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3/7/2020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2647" y="6108173"/>
            <a:ext cx="5314517" cy="365125"/>
          </a:xfr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967" y="6108173"/>
            <a:ext cx="427833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50971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3/7/2020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3317" y="6116070"/>
            <a:ext cx="413483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45638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3/7/2020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20773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3/7/2020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59888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3/7/2020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05236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3/7/2020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4899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3/7/2020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999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3/7/2020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0306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3/7/2020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77235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3/7/2020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56168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3/7/2020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11744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defTabSz="457200"/>
            <a:r>
              <a:rPr lang="en-US" sz="8000" dirty="0">
                <a:solidFill>
                  <a:prstClr val="black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defTabSz="457200"/>
            <a:r>
              <a:rPr lang="en-US" sz="8000" dirty="0">
                <a:solidFill>
                  <a:prstClr val="black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3/7/2020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0132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3/7/2020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11976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defTabSz="457200"/>
            <a:r>
              <a:rPr lang="en-US" sz="8000" dirty="0">
                <a:solidFill>
                  <a:prstClr val="black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defTabSz="457200"/>
            <a:r>
              <a:rPr lang="en-US" sz="8000" dirty="0">
                <a:solidFill>
                  <a:prstClr val="black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3/7/2020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31249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3/7/2020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92994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3/7/2020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49093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3/7/2020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9803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3/7/2020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864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3/7/2020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24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3/7/2020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486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17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3.xml"/><Relationship Id="rId16" Type="http://schemas.openxmlformats.org/officeDocument/2006/relationships/slideLayout" Target="../slideLayouts/slideLayout67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90000"/>
              </a:schemeClr>
            </a:gs>
            <a:gs pos="0">
              <a:schemeClr val="accent3">
                <a:lumMod val="20000"/>
                <a:lumOff val="80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2132013" cy="6858001"/>
            <a:chOff x="0" y="0"/>
            <a:chExt cx="2132013" cy="6858001"/>
          </a:xfrm>
        </p:grpSpPr>
        <p:sp>
          <p:nvSpPr>
            <p:cNvPr id="15" name="Freeform 6"/>
            <p:cNvSpPr/>
            <p:nvPr/>
          </p:nvSpPr>
          <p:spPr bwMode="auto"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8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134" y="2667000"/>
            <a:ext cx="7704666" cy="3356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679" y="6116070"/>
            <a:ext cx="857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457200"/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 defTabSz="457200"/>
              <a:t>3/7/2020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6997" y="6116070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3317" y="611607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457200"/>
            <a:fld id="{B6F15528-21DE-4FAA-801E-634DDDAF4B2B}" type="slidenum">
              <a:rPr lang="en-US" smtClean="0">
                <a:solidFill>
                  <a:prstClr val="black"/>
                </a:solidFill>
              </a:rPr>
              <a:pPr defTabSz="4572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461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1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857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90000"/>
              </a:schemeClr>
            </a:gs>
            <a:gs pos="0">
              <a:schemeClr val="accent3">
                <a:lumMod val="20000"/>
                <a:lumOff val="80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2132013" cy="6858001"/>
            <a:chOff x="0" y="0"/>
            <a:chExt cx="2132013" cy="6858001"/>
          </a:xfrm>
        </p:grpSpPr>
        <p:sp>
          <p:nvSpPr>
            <p:cNvPr id="15" name="Freeform 6"/>
            <p:cNvSpPr/>
            <p:nvPr/>
          </p:nvSpPr>
          <p:spPr bwMode="auto"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8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134" y="2667000"/>
            <a:ext cx="7704666" cy="3356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679" y="6116070"/>
            <a:ext cx="857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457200"/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 defTabSz="457200"/>
              <a:t>3/7/2020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6997" y="6116070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3317" y="611607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457200"/>
            <a:fld id="{B6F15528-21DE-4FAA-801E-634DDDAF4B2B}" type="slidenum">
              <a:rPr lang="en-US" smtClean="0">
                <a:solidFill>
                  <a:prstClr val="black"/>
                </a:solidFill>
              </a:rPr>
              <a:pPr defTabSz="4572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5596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1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857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90000"/>
              </a:schemeClr>
            </a:gs>
            <a:gs pos="0">
              <a:schemeClr val="accent3">
                <a:lumMod val="20000"/>
                <a:lumOff val="80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2132013" cy="6858001"/>
            <a:chOff x="0" y="0"/>
            <a:chExt cx="2132013" cy="6858001"/>
          </a:xfrm>
        </p:grpSpPr>
        <p:sp>
          <p:nvSpPr>
            <p:cNvPr id="15" name="Freeform 6"/>
            <p:cNvSpPr/>
            <p:nvPr/>
          </p:nvSpPr>
          <p:spPr bwMode="auto"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8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134" y="2667000"/>
            <a:ext cx="7704666" cy="3356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679" y="6116070"/>
            <a:ext cx="857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457200"/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 defTabSz="457200"/>
              <a:t>3/7/2020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6997" y="6116070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3317" y="611607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457200"/>
            <a:fld id="{B6F15528-21DE-4FAA-801E-634DDDAF4B2B}" type="slidenum">
              <a:rPr lang="en-US" smtClean="0">
                <a:solidFill>
                  <a:prstClr val="black"/>
                </a:solidFill>
              </a:rPr>
              <a:pPr defTabSz="4572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408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ctr" defTabSz="457200" rtl="1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857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90000"/>
              </a:schemeClr>
            </a:gs>
            <a:gs pos="0">
              <a:schemeClr val="accent3">
                <a:lumMod val="20000"/>
                <a:lumOff val="80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2132013" cy="6858001"/>
            <a:chOff x="0" y="0"/>
            <a:chExt cx="2132013" cy="6858001"/>
          </a:xfrm>
        </p:grpSpPr>
        <p:sp>
          <p:nvSpPr>
            <p:cNvPr id="15" name="Freeform 6"/>
            <p:cNvSpPr/>
            <p:nvPr/>
          </p:nvSpPr>
          <p:spPr bwMode="auto"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8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134" y="2667000"/>
            <a:ext cx="7704666" cy="3356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679" y="6116070"/>
            <a:ext cx="857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457200"/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 defTabSz="457200"/>
              <a:t>3/7/2020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6997" y="6116070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3317" y="611607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457200"/>
            <a:fld id="{B6F15528-21DE-4FAA-801E-634DDDAF4B2B}" type="slidenum">
              <a:rPr lang="en-US" smtClean="0">
                <a:solidFill>
                  <a:prstClr val="black"/>
                </a:solidFill>
              </a:rPr>
              <a:pPr defTabSz="4572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822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ctr" defTabSz="457200" rtl="1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857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7800" y="1295400"/>
            <a:ext cx="2876755" cy="5105400"/>
          </a:xfrm>
        </p:spPr>
        <p:txBody>
          <a:bodyPr anchor="t"/>
          <a:lstStyle/>
          <a:p>
            <a:pPr algn="r" rtl="1"/>
            <a:r>
              <a:rPr lang="ar-IQ" sz="24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س/ كم دور يتطلب الامر لاعادة تكرار تصميم الافمشة المنسوجة نسيجاً بسيطاً</a:t>
            </a:r>
            <a:br>
              <a:rPr lang="ar-IQ" sz="24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r>
              <a:rPr lang="ar-IQ" sz="24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ج/ دورين مثل 3،1 – 4،2 </a:t>
            </a:r>
            <a:br>
              <a:rPr lang="ar-IQ" sz="24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r>
              <a:rPr lang="ar-IQ" sz="24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ar-IQ" sz="24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/>
            </a:r>
            <a:br>
              <a:rPr lang="ar-IQ" sz="24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r>
              <a:rPr lang="ar-IQ" sz="24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س/ ما عدد الدفات المطلوبة لتنفيذ النسيج البسيط</a:t>
            </a:r>
            <a:br>
              <a:rPr lang="ar-IQ" sz="24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r>
              <a:rPr lang="ar-IQ" sz="24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ج/ اثنين </a:t>
            </a:r>
            <a:endParaRPr lang="en-US" sz="24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pic>
        <p:nvPicPr>
          <p:cNvPr id="2050" name="Picture 2" descr="C:\Users\96477\Desktop\نول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05000"/>
            <a:ext cx="3962400" cy="3492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2804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5267876"/>
          </a:xfrm>
        </p:spPr>
        <p:txBody>
          <a:bodyPr anchor="t">
            <a:normAutofit fontScale="90000"/>
          </a:bodyPr>
          <a:lstStyle/>
          <a:p>
            <a:pPr algn="r"/>
            <a:r>
              <a:rPr lang="ar-IQ" sz="24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س/ ما التنويعات الممكن عملها في المنسوجات البسيطة بالرغم من تشابه طريقة نسجها</a:t>
            </a:r>
            <a:br>
              <a:rPr lang="ar-IQ" sz="24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r>
              <a:rPr lang="ar-IQ" sz="24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ج/ 1- بسيط اعتيادي</a:t>
            </a:r>
            <a:br>
              <a:rPr lang="ar-IQ" sz="24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r>
              <a:rPr lang="ar-IQ" sz="24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   2- رب </a:t>
            </a:r>
            <a:r>
              <a:rPr lang="en-US" sz="24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Rib</a:t>
            </a:r>
            <a:r>
              <a:rPr lang="ar-IQ" sz="24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(التنويع باستعمالخيوط سدى تختلف بالسمك عن اللحمة)</a:t>
            </a:r>
            <a:br>
              <a:rPr lang="ar-IQ" sz="24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r>
              <a:rPr lang="ar-IQ" sz="24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           أ- طولي (بيكه) </a:t>
            </a:r>
            <a:br>
              <a:rPr lang="ar-IQ" sz="24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r>
              <a:rPr lang="ar-IQ" sz="24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           ب- عرضي (بوبلين- تفتة)</a:t>
            </a:r>
            <a:br>
              <a:rPr lang="ar-IQ" sz="24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r>
              <a:rPr lang="ar-IQ" sz="24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           ج- طولي وعرضي (الوفل)</a:t>
            </a:r>
            <a:br>
              <a:rPr lang="ar-IQ" sz="24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r>
              <a:rPr lang="ar-IQ" sz="24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  3- سلة </a:t>
            </a:r>
            <a:r>
              <a:rPr lang="en-US" sz="24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Basket</a:t>
            </a:r>
            <a:r>
              <a:rPr lang="ar-IQ" sz="24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br>
              <a:rPr lang="ar-IQ" sz="24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r>
              <a:rPr lang="ar-IQ" sz="24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  4- التنويع بمدى تراص خيوط القماش</a:t>
            </a:r>
            <a:br>
              <a:rPr lang="ar-IQ" sz="24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r>
              <a:rPr lang="ar-IQ" sz="24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  5- التنويع بالعمليات النهائية مثل (المواريه، </a:t>
            </a:r>
            <a:br>
              <a:rPr lang="ar-IQ" sz="24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r>
              <a:rPr lang="ar-IQ" sz="24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       الصقل، رفع الخملة، الكريشة، الاوركندي، </a:t>
            </a:r>
            <a:br>
              <a:rPr lang="ar-IQ" sz="24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r>
              <a:rPr lang="ar-IQ" sz="24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       الكسرات، التنشية غير الثابتة، التنشية</a:t>
            </a:r>
            <a:br>
              <a:rPr lang="ar-IQ" sz="24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r>
              <a:rPr lang="ar-IQ" sz="24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       الثابتة، القصر)</a:t>
            </a:r>
            <a:br>
              <a:rPr lang="ar-IQ" sz="24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r>
              <a:rPr lang="ar-IQ" sz="24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  6- التنويع بشكل الخيوط كاستعمال الخيوط المزركشة</a:t>
            </a:r>
            <a:br>
              <a:rPr lang="ar-IQ" sz="24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r>
              <a:rPr lang="ar-IQ" sz="24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 </a:t>
            </a:r>
            <a:br>
              <a:rPr lang="ar-IQ" sz="24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r>
              <a:rPr lang="ar-IQ" sz="24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/>
            </a:r>
            <a:br>
              <a:rPr lang="ar-IQ" sz="24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r>
              <a:rPr lang="ar-IQ" sz="24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ar-IQ" sz="24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 </a:t>
            </a:r>
            <a:br>
              <a:rPr lang="ar-IQ" sz="24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r>
              <a:rPr lang="ar-IQ" sz="24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       </a:t>
            </a:r>
            <a:r>
              <a:rPr lang="ar-IQ" sz="24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/>
            </a:r>
            <a:br>
              <a:rPr lang="ar-IQ" sz="24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r>
              <a:rPr lang="ar-IQ" sz="24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ar-IQ" sz="24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 </a:t>
            </a:r>
            <a:br>
              <a:rPr lang="ar-IQ" sz="24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r>
              <a:rPr lang="ar-IQ" sz="24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ar-IQ" sz="24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  </a:t>
            </a:r>
            <a:endParaRPr lang="en-US" sz="24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pic>
        <p:nvPicPr>
          <p:cNvPr id="5" name="Picture 5" descr="C:\Users\96477\Desktop\صورة سدى ولحمة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133600"/>
            <a:ext cx="279618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9755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09600"/>
            <a:ext cx="7704667" cy="5486399"/>
          </a:xfrm>
        </p:spPr>
        <p:txBody>
          <a:bodyPr anchor="t">
            <a:normAutofit/>
          </a:bodyPr>
          <a:lstStyle/>
          <a:p>
            <a:pPr algn="r"/>
            <a:r>
              <a:rPr lang="ar-IQ" sz="2400" dirty="0" smtClean="0">
                <a:latin typeface="Simplified Arabic" pitchFamily="18" charset="-78"/>
                <a:cs typeface="Simplified Arabic" pitchFamily="18" charset="-78"/>
              </a:rPr>
              <a:t>   7- تصاميم المربعات</a:t>
            </a:r>
            <a:br>
              <a:rPr lang="ar-IQ" sz="2400" dirty="0" smtClean="0">
                <a:latin typeface="Simplified Arabic" pitchFamily="18" charset="-78"/>
                <a:cs typeface="Simplified Arabic" pitchFamily="18" charset="-78"/>
              </a:rPr>
            </a:br>
            <a:r>
              <a:rPr lang="ar-IQ" sz="2400" dirty="0" smtClean="0">
                <a:latin typeface="Simplified Arabic" pitchFamily="18" charset="-78"/>
                <a:cs typeface="Simplified Arabic" pitchFamily="18" charset="-78"/>
              </a:rPr>
              <a:t>   8- تصاميم المقلمات (بالطبع، بالنسج)</a:t>
            </a:r>
            <a:br>
              <a:rPr lang="ar-IQ" sz="2400" dirty="0" smtClean="0">
                <a:latin typeface="Simplified Arabic" pitchFamily="18" charset="-78"/>
                <a:cs typeface="Simplified Arabic" pitchFamily="18" charset="-78"/>
              </a:rPr>
            </a:br>
            <a:r>
              <a:rPr lang="ar-IQ" sz="2400" dirty="0" smtClean="0">
                <a:latin typeface="Simplified Arabic" pitchFamily="18" charset="-78"/>
                <a:cs typeface="Simplified Arabic" pitchFamily="18" charset="-78"/>
              </a:rPr>
              <a:t>   9- التصاميم الاخرى الكورد والتشجيرات (الطبع)</a:t>
            </a:r>
            <a:br>
              <a:rPr lang="ar-IQ" sz="2400" dirty="0" smtClean="0">
                <a:latin typeface="Simplified Arabic" pitchFamily="18" charset="-78"/>
                <a:cs typeface="Simplified Arabic" pitchFamily="18" charset="-78"/>
              </a:rPr>
            </a:br>
            <a:r>
              <a:rPr lang="ar-IQ" sz="2400" dirty="0" smtClean="0">
                <a:latin typeface="Simplified Arabic" pitchFamily="18" charset="-78"/>
                <a:cs typeface="Simplified Arabic" pitchFamily="18" charset="-78"/>
              </a:rPr>
              <a:t>   10- التنويع باستعمال خيوط تختلف باللون بين السدة واللحمة</a:t>
            </a:r>
            <a:br>
              <a:rPr lang="ar-IQ" sz="2400" dirty="0" smtClean="0">
                <a:latin typeface="Simplified Arabic" pitchFamily="18" charset="-78"/>
                <a:cs typeface="Simplified Arabic" pitchFamily="18" charset="-78"/>
              </a:rPr>
            </a:br>
            <a:r>
              <a:rPr lang="ar-IQ" sz="2400" dirty="0" smtClean="0">
                <a:latin typeface="Simplified Arabic" pitchFamily="18" charset="-78"/>
                <a:cs typeface="Simplified Arabic" pitchFamily="18" charset="-78"/>
              </a:rPr>
              <a:t>   11- التنويع بقوة شد الخيط</a:t>
            </a:r>
            <a:br>
              <a:rPr lang="ar-IQ" sz="2400" dirty="0" smtClean="0">
                <a:latin typeface="Simplified Arabic" pitchFamily="18" charset="-78"/>
                <a:cs typeface="Simplified Arabic" pitchFamily="18" charset="-78"/>
              </a:rPr>
            </a:br>
            <a:r>
              <a:rPr lang="ar-IQ" sz="2400" dirty="0" smtClean="0">
                <a:latin typeface="Simplified Arabic" pitchFamily="18" charset="-78"/>
                <a:cs typeface="Simplified Arabic" pitchFamily="18" charset="-78"/>
              </a:rPr>
              <a:t>   12- التنويع بعدد طاقات الخيط</a:t>
            </a:r>
            <a:br>
              <a:rPr lang="ar-IQ" sz="2400" dirty="0" smtClean="0">
                <a:latin typeface="Simplified Arabic" pitchFamily="18" charset="-78"/>
                <a:cs typeface="Simplified Arabic" pitchFamily="18" charset="-78"/>
              </a:rPr>
            </a:br>
            <a:r>
              <a:rPr lang="ar-IQ" sz="2400" dirty="0" smtClean="0">
                <a:latin typeface="Simplified Arabic" pitchFamily="18" charset="-78"/>
                <a:cs typeface="Simplified Arabic" pitchFamily="18" charset="-78"/>
              </a:rPr>
              <a:t>   13- التنويع بسمك القماش</a:t>
            </a:r>
            <a:br>
              <a:rPr lang="ar-IQ" sz="2400" dirty="0" smtClean="0">
                <a:latin typeface="Simplified Arabic" pitchFamily="18" charset="-78"/>
                <a:cs typeface="Simplified Arabic" pitchFamily="18" charset="-78"/>
              </a:rPr>
            </a:br>
            <a:r>
              <a:rPr lang="ar-IQ" sz="2400" dirty="0" smtClean="0">
                <a:latin typeface="Simplified Arabic" pitchFamily="18" charset="-78"/>
                <a:cs typeface="Simplified Arabic" pitchFamily="18" charset="-78"/>
              </a:rPr>
              <a:t>   14- التنويع بالمادة الخام</a:t>
            </a:r>
            <a:br>
              <a:rPr lang="ar-IQ" sz="2400" dirty="0" smtClean="0">
                <a:latin typeface="Simplified Arabic" pitchFamily="18" charset="-78"/>
                <a:cs typeface="Simplified Arabic" pitchFamily="18" charset="-78"/>
              </a:rPr>
            </a:br>
            <a:r>
              <a:rPr lang="ar-IQ" sz="2400" dirty="0" smtClean="0">
                <a:latin typeface="Simplified Arabic" pitchFamily="18" charset="-78"/>
                <a:cs typeface="Simplified Arabic" pitchFamily="18" charset="-78"/>
              </a:rPr>
              <a:t>   15- التنويع بتفاوت سمك الخيط الواحد مثل الـ </a:t>
            </a:r>
            <a:r>
              <a:rPr lang="en-US" sz="2400" dirty="0" err="1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Crosh</a:t>
            </a:r>
            <a:r>
              <a:rPr lang="ar-IQ" sz="24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/>
            </a:r>
            <a:br>
              <a:rPr lang="ar-IQ" sz="24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r>
              <a:rPr lang="ar-IQ" sz="24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  16- التنويع بمقدار برم الخيط مثل الفوال</a:t>
            </a:r>
            <a:endParaRPr lang="en-US" sz="2400" dirty="0">
              <a:latin typeface="Simplified Arabic" pitchFamily="18" charset="-78"/>
              <a:cs typeface="Simplified Arabic" pitchFamily="18" charset="-78"/>
            </a:endParaRPr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59" t="6053" r="4130" b="18286"/>
          <a:stretch/>
        </p:blipFill>
        <p:spPr bwMode="auto">
          <a:xfrm>
            <a:off x="685800" y="4038600"/>
            <a:ext cx="3429001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42451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5344076"/>
          </a:xfrm>
        </p:spPr>
        <p:txBody>
          <a:bodyPr anchor="t"/>
          <a:lstStyle/>
          <a:p>
            <a:pPr algn="r" rtl="1"/>
            <a:r>
              <a:rPr lang="ar-IQ" sz="24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س/ ما مميزات النسيج البسيط</a:t>
            </a:r>
            <a:br>
              <a:rPr lang="ar-IQ" sz="24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r>
              <a:rPr lang="ar-IQ" sz="24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ج/ 1- كثير الانتشار</a:t>
            </a:r>
            <a:br>
              <a:rPr lang="ar-IQ" sz="24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r>
              <a:rPr lang="ar-IQ" sz="24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ar-IQ" sz="24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  2- متعدد الاستعمالات</a:t>
            </a:r>
            <a:br>
              <a:rPr lang="ar-IQ" sz="24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r>
              <a:rPr lang="ar-IQ" sz="24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ar-IQ" sz="24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  3-رخيص الثمن بسسب سهولة التصميم والصبغ</a:t>
            </a:r>
            <a:br>
              <a:rPr lang="ar-IQ" sz="24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r>
              <a:rPr lang="ar-IQ" sz="24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ar-IQ" sz="24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  4- سهولة التنظيف عدا الرب </a:t>
            </a:r>
            <a:r>
              <a:rPr lang="en-US" sz="24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Rib</a:t>
            </a:r>
            <a:r>
              <a:rPr lang="ar-IQ" sz="24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br>
              <a:rPr lang="ar-IQ" sz="24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r>
              <a:rPr lang="ar-IQ" sz="24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ar-IQ" sz="24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  5- قوي</a:t>
            </a:r>
            <a:br>
              <a:rPr lang="ar-IQ" sz="24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r>
              <a:rPr lang="ar-IQ" sz="24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   6- متنوع المظهر </a:t>
            </a:r>
            <a:br>
              <a:rPr lang="ar-IQ" sz="24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r>
              <a:rPr lang="ar-IQ" sz="24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ar-IQ" sz="24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  7- متماثل الوجوه عدا الاقمشة المطبوعة (لذلك تكون قليلة هذه </a:t>
            </a:r>
            <a:br>
              <a:rPr lang="ar-IQ" sz="24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r>
              <a:rPr lang="ar-IQ" sz="24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ar-IQ" sz="24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      الاقمشة)</a:t>
            </a:r>
            <a:br>
              <a:rPr lang="ar-IQ" sz="24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r>
              <a:rPr lang="ar-IQ" sz="24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ar-IQ" sz="24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  8- قليل التقلص بالغسل</a:t>
            </a:r>
            <a:br>
              <a:rPr lang="ar-IQ" sz="24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r>
              <a:rPr lang="ar-IQ" sz="24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ar-IQ" sz="24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  9- الياف نسجه متعددة(صوف، قطن، كتان، حرير، ......الخ)</a:t>
            </a:r>
            <a:endParaRPr lang="en-US" sz="24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09517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rallax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1_Parallax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rallax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arallax" id="{3388167B-A2EB-4685-9635-1831D9AEF8C4}" vid="{4F7A876A-7598-49CA-AFC8-8EDA2551E4A7}"/>
    </a:ext>
  </a:extLst>
</a:theme>
</file>

<file path=ppt/theme/theme3.xml><?xml version="1.0" encoding="utf-8"?>
<a:theme xmlns:a="http://schemas.openxmlformats.org/drawingml/2006/main" name="2_Parallax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rallax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arallax" id="{3388167B-A2EB-4685-9635-1831D9AEF8C4}" vid="{4F7A876A-7598-49CA-AFC8-8EDA2551E4A7}"/>
    </a:ext>
  </a:extLst>
</a:theme>
</file>

<file path=ppt/theme/theme4.xml><?xml version="1.0" encoding="utf-8"?>
<a:theme xmlns:a="http://schemas.openxmlformats.org/drawingml/2006/main" name="3_Parallax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rallax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</Words>
  <Application>Microsoft Office PowerPoint</Application>
  <PresentationFormat>On-screen Show (4:3)</PresentationFormat>
  <Paragraphs>4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Parallax</vt:lpstr>
      <vt:lpstr>1_Parallax</vt:lpstr>
      <vt:lpstr>2_Parallax</vt:lpstr>
      <vt:lpstr>3_Parallax</vt:lpstr>
      <vt:lpstr>س/ كم دور يتطلب الامر لاعادة تكرار تصميم الافمشة المنسوجة نسيجاً بسيطاً ج/ دورين مثل 3،1 – 4،2    س/ ما عدد الدفات المطلوبة لتنفيذ النسيج البسيط ج/ اثنين </vt:lpstr>
      <vt:lpstr>س/ ما التنويعات الممكن عملها في المنسوجات البسيطة بالرغم من تشابه طريقة نسجها ج/ 1- بسيط اعتيادي     2- رب Rib (التنويع باستعمالخيوط سدى تختلف بالسمك عن اللحمة)             أ- طولي (بيكه)              ب- عرضي (بوبلين- تفتة)             ج- طولي وعرضي (الوفل)    3- سلة Basket     4- التنويع بمدى تراص خيوط القماش    5- التنويع بالعمليات النهائية مثل (المواريه،          الصقل، رفع الخملة، الكريشة، الاوركندي،          الكسرات، التنشية غير الثابتة، التنشية         الثابتة، القصر)    6- التنويع بشكل الخيوط كاستعمال الخيوط المزركشة                          </vt:lpstr>
      <vt:lpstr>   7- تصاميم المربعات    8- تصاميم المقلمات (بالطبع، بالنسج)    9- التصاميم الاخرى الكورد والتشجيرات (الطبع)    10- التنويع باستعمال خيوط تختلف باللون بين السدة واللحمة    11- التنويع بقوة شد الخيط    12- التنويع بعدد طاقات الخيط    13- التنويع بسمك القماش    14- التنويع بالمادة الخام    15- التنويع بتفاوت سمك الخيط الواحد مثل الـ Crosh    16- التنويع بمقدار برم الخيط مثل الفوال</vt:lpstr>
      <vt:lpstr>س/ ما مميزات النسيج البسيط ج/ 1- كثير الانتشار     2- متعدد الاستعمالات     3-رخيص الثمن بسسب سهولة التصميم والصبغ     4- سهولة التنظيف عدا الرب Rib      5- قوي     6- متنوع المظهر      7- متماثل الوجوه عدا الاقمشة المطبوعة (لذلك تكون قليلة هذه          الاقمشة)     8- قليل التقلص بالغسل     9- الياف نسجه متعددة(صوف، قطن، كتان، حرير، ......الخ)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س/ كم دور يتطلب الامر لاعادة تكرار تصميم الافمشة المنسوجة نسيجاً بسيطاً ج/ دورين مثل 3،1 – 4،2    س/ ما عدد الدفات المطلوبة لتنفيذ النسيج البسيط ج/ اثنين </dc:title>
  <dc:creator>ANIMATION STORE</dc:creator>
  <cp:lastModifiedBy>Windows User</cp:lastModifiedBy>
  <cp:revision>1</cp:revision>
  <dcterms:created xsi:type="dcterms:W3CDTF">2006-08-16T00:00:00Z</dcterms:created>
  <dcterms:modified xsi:type="dcterms:W3CDTF">2020-03-07T20:02:49Z</dcterms:modified>
</cp:coreProperties>
</file>