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8"/>
  </p:notesMasterIdLst>
  <p:sldIdLst>
    <p:sldId id="257" r:id="rId2"/>
    <p:sldId id="259" r:id="rId3"/>
    <p:sldId id="261" r:id="rId4"/>
    <p:sldId id="271" r:id="rId5"/>
    <p:sldId id="272" r:id="rId6"/>
    <p:sldId id="26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F4A1B3-FD15-403C-B75F-26CC4CD2A378}">
          <p14:sldIdLst>
            <p14:sldId id="257"/>
            <p14:sldId id="259"/>
            <p14:sldId id="261"/>
            <p14:sldId id="271"/>
            <p14:sldId id="272"/>
          </p14:sldIdLst>
        </p14:section>
        <p14:section name="Untitled Section" id="{94EDD8C1-82D3-47A2-AE06-D1385CA8B622}">
          <p14:sldIdLst>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36" autoAdjust="0"/>
  </p:normalViewPr>
  <p:slideViewPr>
    <p:cSldViewPr snapToGrid="0">
      <p:cViewPr varScale="1">
        <p:scale>
          <a:sx n="69" d="100"/>
          <a:sy n="69" d="100"/>
        </p:scale>
        <p:origin x="55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9E979C4-834F-4BB8-8A3C-41CC81D1D71C}" type="datetimeFigureOut">
              <a:rPr lang="ar-SA" smtClean="0"/>
              <a:t>08/08/1441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72C66F1-0CA3-4CAD-AD47-E084766B60B1}" type="slidenum">
              <a:rPr lang="ar-SA" smtClean="0"/>
              <a:t>‹#›</a:t>
            </a:fld>
            <a:endParaRPr lang="ar-SA"/>
          </a:p>
        </p:txBody>
      </p:sp>
    </p:spTree>
    <p:extLst>
      <p:ext uri="{BB962C8B-B14F-4D97-AF65-F5344CB8AC3E}">
        <p14:creationId xmlns:p14="http://schemas.microsoft.com/office/powerpoint/2010/main" val="2640649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2</a:t>
            </a:fld>
            <a:endParaRPr lang="ar-SA"/>
          </a:p>
        </p:txBody>
      </p:sp>
    </p:spTree>
    <p:extLst>
      <p:ext uri="{BB962C8B-B14F-4D97-AF65-F5344CB8AC3E}">
        <p14:creationId xmlns:p14="http://schemas.microsoft.com/office/powerpoint/2010/main" val="92136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3</a:t>
            </a:fld>
            <a:endParaRPr lang="ar-SA"/>
          </a:p>
        </p:txBody>
      </p:sp>
    </p:spTree>
    <p:extLst>
      <p:ext uri="{BB962C8B-B14F-4D97-AF65-F5344CB8AC3E}">
        <p14:creationId xmlns:p14="http://schemas.microsoft.com/office/powerpoint/2010/main" val="2204594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61BEF0D-F0BB-DE4B-95CE-6DB70DBA9567}" type="datetimeFigureOut">
              <a:rPr lang="en-US" smtClean="0"/>
              <a:pPr/>
              <a:t>4/1/2020</a:t>
            </a:fld>
            <a:endParaRPr lang="en-US" dirty="0"/>
          </a:p>
        </p:txBody>
      </p:sp>
      <p:sp>
        <p:nvSpPr>
          <p:cNvPr id="18" name="عنصر نائب للتذييل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عنصر نائب لرقم الشريحة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37600" y="274956"/>
            <a:ext cx="2032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3"/>
            <a:ext cx="8026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5657088" y="6557946"/>
            <a:ext cx="2669952" cy="226902"/>
          </a:xfrm>
        </p:spPr>
        <p:txBody>
          <a:bodyPr/>
          <a:lstStyle>
            <a:extLst/>
          </a:lstStyle>
          <a:p>
            <a:fld id="{B61BEF0D-F0BB-DE4B-95CE-6DB70DBA9567}" type="datetimeFigureOut">
              <a:rPr lang="en-US" smtClean="0"/>
              <a:pPr/>
              <a:t>4/1/2020</a:t>
            </a:fld>
            <a:endParaRPr lang="en-US" dirty="0"/>
          </a:p>
        </p:txBody>
      </p:sp>
      <p:sp>
        <p:nvSpPr>
          <p:cNvPr id="5" name="عنصر نائب للتذييل 4"/>
          <p:cNvSpPr>
            <a:spLocks noGrp="1"/>
          </p:cNvSpPr>
          <p:nvPr>
            <p:ph type="ftr" sz="quarter" idx="11"/>
          </p:nvPr>
        </p:nvSpPr>
        <p:spPr>
          <a:xfrm>
            <a:off x="609600" y="6556248"/>
            <a:ext cx="4876800" cy="228600"/>
          </a:xfrm>
        </p:spPr>
        <p:txBody>
          <a:bodyPr/>
          <a:lstStyle>
            <a:extLst/>
          </a:lstStyle>
          <a:p>
            <a:endParaRPr lang="en-US" dirty="0"/>
          </a:p>
        </p:txBody>
      </p:sp>
      <p:sp>
        <p:nvSpPr>
          <p:cNvPr id="6" name="عنصر نائب لرقم الشريحة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61BEF0D-F0BB-DE4B-95CE-6DB70DBA9567}" type="datetimeFigureOut">
              <a:rPr lang="en-US" smtClean="0"/>
              <a:pPr/>
              <a:t>4/1/2020</a:t>
            </a:fld>
            <a:endParaRPr lang="en-US" dirty="0"/>
          </a:p>
        </p:txBody>
      </p:sp>
      <p:sp>
        <p:nvSpPr>
          <p:cNvPr id="5" name="عنصر نائب للتذييل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عنصر نائب لرقم الشريحة 5"/>
          <p:cNvSpPr>
            <a:spLocks noGrp="1"/>
          </p:cNvSpPr>
          <p:nvPr>
            <p:ph type="sldNum" sz="quarter" idx="12"/>
          </p:nvPr>
        </p:nvSpPr>
        <p:spPr>
          <a:xfrm>
            <a:off x="8978603" y="6555112"/>
            <a:ext cx="784448" cy="228600"/>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4/1/2020</a:t>
            </a:fld>
            <a:endParaRPr lang="en-US" dirty="0"/>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4/1/2020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عنصر نائب للصورة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61BEF0D-F0BB-DE4B-95CE-6DB70DBA9567}" type="datetimeFigureOut">
              <a:rPr lang="en-US" smtClean="0"/>
              <a:pPr/>
              <a:t>4/1/2020</a:t>
            </a:fld>
            <a:endParaRPr lang="en-US" dirty="0"/>
          </a:p>
        </p:txBody>
      </p:sp>
      <p:sp>
        <p:nvSpPr>
          <p:cNvPr id="4" name="عنصر نائب للتذييل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عنصر نائب لرقم الشريحة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78000"/>
                <a:satMod val="220000"/>
              </a:schemeClr>
            </a:gs>
            <a:gs pos="100000">
              <a:schemeClr val="accent5">
                <a:lumMod val="20000"/>
                <a:lumOff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990165" y="564776"/>
            <a:ext cx="8615082" cy="4908522"/>
          </a:xfrm>
          <a:solidFill>
            <a:schemeClr val="bg2">
              <a:lumMod val="90000"/>
            </a:schemeClr>
          </a:solidFill>
        </p:spPr>
        <p:txBody>
          <a:bodyPr>
            <a:normAutofit/>
          </a:bodyPr>
          <a:lstStyle/>
          <a:p>
            <a:pPr algn="ctr"/>
            <a:r>
              <a:rPr lang="ar-SA" sz="3600" b="1" dirty="0" smtClean="0">
                <a:solidFill>
                  <a:schemeClr val="accent6"/>
                </a:solidFill>
                <a:latin typeface="Century Gothic"/>
                <a:ea typeface="+mj-ea"/>
                <a:cs typeface="Tahoma"/>
              </a:rPr>
              <a:t>ضوابط </a:t>
            </a:r>
            <a:r>
              <a:rPr lang="en-US" sz="3600" b="1" dirty="0" smtClean="0">
                <a:solidFill>
                  <a:schemeClr val="accent6"/>
                </a:solidFill>
                <a:latin typeface="Century Gothic"/>
                <a:ea typeface="+mj-ea"/>
                <a:cs typeface="Tahoma"/>
              </a:rPr>
              <a:t> </a:t>
            </a:r>
            <a:r>
              <a:rPr lang="ar-SA" sz="3600" b="1" dirty="0" smtClean="0">
                <a:solidFill>
                  <a:schemeClr val="accent6"/>
                </a:solidFill>
                <a:latin typeface="Century Gothic"/>
                <a:ea typeface="+mj-ea"/>
                <a:cs typeface="Tahoma"/>
              </a:rPr>
              <a:t>وخرائط استعمالات </a:t>
            </a:r>
            <a:r>
              <a:rPr lang="ar-SA" sz="3600" b="1" dirty="0" smtClean="0">
                <a:solidFill>
                  <a:schemeClr val="accent6"/>
                </a:solidFill>
                <a:latin typeface="Century Gothic"/>
                <a:ea typeface="+mj-ea"/>
                <a:cs typeface="Tahoma"/>
              </a:rPr>
              <a:t>الارض في المدن</a:t>
            </a:r>
            <a:endParaRPr lang="en-US" sz="3600" b="1" dirty="0" smtClean="0">
              <a:solidFill>
                <a:schemeClr val="accent6"/>
              </a:solidFill>
              <a:latin typeface="Century Gothic"/>
              <a:ea typeface="+mj-ea"/>
              <a:cs typeface="Tahoma"/>
            </a:endParaRPr>
          </a:p>
          <a:p>
            <a:pPr algn="ctr"/>
            <a:r>
              <a:rPr lang="ar-SA" sz="2400" b="1" dirty="0" smtClean="0">
                <a:solidFill>
                  <a:srgbClr val="00B050"/>
                </a:solidFill>
                <a:latin typeface="Simplified Arabic" panose="02020603050405020304" pitchFamily="18" charset="-78"/>
                <a:ea typeface="+mj-ea"/>
                <a:cs typeface="Simplified Arabic" panose="02020603050405020304" pitchFamily="18" charset="-78"/>
              </a:rPr>
              <a:t>المرحلة الثالثة /قسم الجغرافية</a:t>
            </a:r>
          </a:p>
          <a:p>
            <a:pPr algn="ctr"/>
            <a:r>
              <a:rPr lang="ar-IQ" sz="2400" b="1" dirty="0">
                <a:solidFill>
                  <a:srgbClr val="00B050"/>
                </a:solidFill>
                <a:latin typeface="Simplified Arabic" panose="02020603050405020304" pitchFamily="18" charset="-78"/>
                <a:ea typeface="+mj-ea"/>
                <a:cs typeface="Simplified Arabic" panose="02020603050405020304" pitchFamily="18" charset="-78"/>
              </a:rPr>
              <a:t/>
            </a:r>
            <a:br>
              <a:rPr lang="ar-IQ" sz="2400" b="1" dirty="0">
                <a:solidFill>
                  <a:srgbClr val="00B050"/>
                </a:solidFill>
                <a:latin typeface="Simplified Arabic" panose="02020603050405020304" pitchFamily="18" charset="-78"/>
                <a:ea typeface="+mj-ea"/>
                <a:cs typeface="Simplified Arabic" panose="02020603050405020304" pitchFamily="18" charset="-78"/>
              </a:rPr>
            </a:br>
            <a:r>
              <a:rPr lang="ar-IQ" sz="3600" b="1" dirty="0" smtClean="0">
                <a:solidFill>
                  <a:schemeClr val="tx1"/>
                </a:solidFill>
                <a:latin typeface="Century Gothic"/>
                <a:ea typeface="+mj-ea"/>
                <a:cs typeface="Tahoma"/>
              </a:rPr>
              <a:t> </a:t>
            </a:r>
            <a:r>
              <a:rPr lang="en-US" sz="3600" b="1" dirty="0" smtClean="0">
                <a:solidFill>
                  <a:schemeClr val="tx1"/>
                </a:solidFill>
                <a:latin typeface="Century Gothic"/>
                <a:ea typeface="+mj-ea"/>
                <a:cs typeface="Tahoma"/>
              </a:rPr>
              <a:t>        </a:t>
            </a:r>
            <a:r>
              <a:rPr lang="ar-SA" sz="3200" b="1" dirty="0" smtClean="0">
                <a:solidFill>
                  <a:schemeClr val="accent1">
                    <a:lumMod val="50000"/>
                  </a:schemeClr>
                </a:solidFill>
                <a:latin typeface="Times New Roman" panose="02020603050405020304" pitchFamily="18" charset="0"/>
                <a:cs typeface="Times New Roman" panose="02020603050405020304" pitchFamily="18" charset="0"/>
              </a:rPr>
              <a:t>أ</a:t>
            </a:r>
            <a:r>
              <a:rPr lang="ar-IQ" sz="3200" b="1" dirty="0">
                <a:solidFill>
                  <a:schemeClr val="accent1">
                    <a:lumMod val="50000"/>
                  </a:schemeClr>
                </a:solidFill>
                <a:latin typeface="Times New Roman" panose="02020603050405020304" pitchFamily="18" charset="0"/>
                <a:cs typeface="Times New Roman" panose="02020603050405020304" pitchFamily="18" charset="0"/>
              </a:rPr>
              <a:t>.م.د.رفل ابراهيم طالب</a:t>
            </a:r>
            <a:r>
              <a:rPr lang="en-US" sz="3200" b="1" dirty="0">
                <a:solidFill>
                  <a:schemeClr val="accent1">
                    <a:lumMod val="50000"/>
                  </a:schemeClr>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                 </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400" b="1" dirty="0" smtClean="0">
                <a:solidFill>
                  <a:schemeClr val="tx1"/>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كلية التربية للبنات/قسم الجغرافي</a:t>
            </a:r>
            <a:r>
              <a:rPr lang="ar-SA" sz="3200" b="1" dirty="0">
                <a:solidFill>
                  <a:schemeClr val="accent1">
                    <a:lumMod val="50000"/>
                  </a:schemeClr>
                </a:solidFill>
                <a:latin typeface="Times New Roman" panose="02020603050405020304" pitchFamily="18" charset="0"/>
                <a:cs typeface="Times New Roman" panose="02020603050405020304" pitchFamily="18" charset="0"/>
              </a:rPr>
              <a:t>ة</a:t>
            </a:r>
            <a:endParaRPr lang="ar-IQ" sz="3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496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1520" y="0"/>
            <a:ext cx="9652000" cy="45719"/>
          </a:xfrm>
        </p:spPr>
        <p:txBody>
          <a:bodyPr>
            <a:normAutofit fontScale="90000"/>
          </a:bodyPr>
          <a:lstStyle/>
          <a:p>
            <a:pPr algn="r"/>
            <a:r>
              <a:rPr lang="ar-SA" dirty="0" smtClean="0">
                <a:latin typeface="Times New Roman" panose="02020603050405020304" pitchFamily="18" charset="0"/>
                <a:cs typeface="Times New Roman" panose="02020603050405020304" pitchFamily="18" charset="0"/>
              </a:rPr>
              <a:t/>
            </a:r>
            <a:br>
              <a:rPr lang="ar-SA" dirty="0" smtClean="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33169"/>
            <a:ext cx="10865224" cy="7133216"/>
          </a:xfrm>
        </p:spPr>
        <p:txBody>
          <a:bodyPr>
            <a:noAutofit/>
          </a:bodyPr>
          <a:lstStyle/>
          <a:p>
            <a:pPr marL="0" indent="0">
              <a:lnSpc>
                <a:spcPct val="150000"/>
              </a:lnSpc>
              <a:buNone/>
            </a:pP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هناك ضوابط لا استعمالات الارض في المدينة وتشمل</a:t>
            </a:r>
            <a:r>
              <a:rPr lang="ar-SA" sz="2400" b="1" dirty="0" smtClean="0">
                <a:solidFill>
                  <a:schemeClr val="accent1">
                    <a:lumMod val="50000"/>
                  </a:schemeClr>
                </a:solidFill>
                <a:latin typeface="Times New Roman" panose="02020603050405020304" pitchFamily="18" charset="0"/>
                <a:cs typeface="Times New Roman" panose="02020603050405020304" pitchFamily="18" charset="0"/>
              </a:rPr>
              <a:t>:-</a:t>
            </a:r>
            <a:endParaRPr lang="ar-SA" sz="2400" b="1"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1.القوى الطاردة عن المركز (مركز </a:t>
            </a: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المدينة)</a:t>
            </a:r>
            <a:endParaRPr lang="ar-SA" sz="1600" b="1"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2.القوى الجاذبة نحو المركز</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اولا:-القوى الطاردة عن المركز</a:t>
            </a:r>
          </a:p>
          <a:p>
            <a:pPr marL="0" indent="0">
              <a:lnSpc>
                <a:spcPct val="150000"/>
              </a:lnSpc>
              <a:buNone/>
            </a:pPr>
            <a:r>
              <a:rPr lang="ar-SA" sz="2000" b="1" dirty="0" smtClean="0">
                <a:solidFill>
                  <a:srgbClr val="00B050"/>
                </a:solidFill>
                <a:latin typeface="Times New Roman" panose="02020603050405020304" pitchFamily="18" charset="0"/>
                <a:cs typeface="Times New Roman" panose="02020603050405020304" pitchFamily="18" charset="0"/>
              </a:rPr>
              <a:t>تمتاز مراكز المدن بمجموعة من الخصائص التي تدفع بعض الاستعمالات ان تختار مواضع لها بعيدة عن المركز منها ماياتي</a:t>
            </a: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.ارتفاع اسعار الاراض</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.ارتفاع متوسط الايجارات</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.عدم وجود مساحات واسعة من الاراضي</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.الازدحام المروري</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ارتفاع معدلات التلوث </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التشريعات والقوانين</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وامام كل العوامل السابقة التي لا تشجع بعض استعمالات الارض لان تختار مواقع مركزية في المدينة تمتاز اطراف المدن بعناصر جذب لتلك الاستعمالات وتتمثل بما ياتي:</a:t>
            </a:r>
          </a:p>
          <a:p>
            <a:pPr marL="0" indent="0">
              <a:lnSpc>
                <a:spcPct val="150000"/>
              </a:lnSpc>
              <a:buNone/>
            </a:pPr>
            <a:r>
              <a:rPr lang="ar-SA" sz="1600" b="1" dirty="0" smtClean="0">
                <a:solidFill>
                  <a:schemeClr val="accent1">
                    <a:lumMod val="50000"/>
                  </a:schemeClr>
                </a:solidFill>
                <a:latin typeface="Times New Roman" panose="02020603050405020304" pitchFamily="18" charset="0"/>
                <a:cs typeface="Times New Roman" panose="02020603050405020304" pitchFamily="18" charset="0"/>
              </a:rPr>
              <a:t>انخفاض اسعار الاراضي /انخفاض مستوى الايجارات/قلة الضرائب /وجود مساحات واسعة من الاراضي /انسيابية حركة النقل /قلة معدلات التلوث</a:t>
            </a:r>
          </a:p>
          <a:p>
            <a:pPr marL="0" indent="0">
              <a:lnSpc>
                <a:spcPct val="150000"/>
              </a:lnSpc>
              <a:buNone/>
            </a:pPr>
            <a:endParaRPr lang="ar-SA" sz="1800" b="1"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0">
              <a:lnSpc>
                <a:spcPct val="150000"/>
              </a:lnSpc>
              <a:buNone/>
            </a:pPr>
            <a:endParaRPr lang="ar-SA" sz="1800" b="1" dirty="0" smtClean="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4669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 y="322729"/>
            <a:ext cx="10582835" cy="6441141"/>
          </a:xfrm>
        </p:spPr>
        <p:txBody>
          <a:bodyPr>
            <a:normAutofit/>
          </a:bodyPr>
          <a:lstStyle/>
          <a:p>
            <a:pPr marL="0" indent="0" rtl="0">
              <a:buNone/>
            </a:pPr>
            <a:r>
              <a:rPr lang="ar-SA" sz="2400" dirty="0" smtClean="0">
                <a:latin typeface="Times New Roman" panose="02020603050405020304" pitchFamily="18" charset="0"/>
                <a:cs typeface="Times New Roman" panose="02020603050405020304" pitchFamily="18" charset="0"/>
              </a:rPr>
              <a:t>2.القوى الجاذبة نحو المركز :-</a:t>
            </a:r>
          </a:p>
          <a:p>
            <a:pPr marL="0" indent="0" rtl="0">
              <a:buNone/>
            </a:pPr>
            <a:r>
              <a:rPr lang="ar-SA" sz="2400" dirty="0" smtClean="0">
                <a:latin typeface="Times New Roman" panose="02020603050405020304" pitchFamily="18" charset="0"/>
                <a:cs typeface="Times New Roman" panose="02020603050405020304" pitchFamily="18" charset="0"/>
              </a:rPr>
              <a:t>تمتاز مراكز المدن ببعض الخصائص التي تجذب بعض استعمالات الارض لان تتركز فيها منها:-</a:t>
            </a:r>
          </a:p>
          <a:p>
            <a:pPr marL="0" indent="0" rtl="0">
              <a:buNone/>
            </a:pPr>
            <a:r>
              <a:rPr lang="ar-SA" sz="2400" dirty="0" smtClean="0">
                <a:latin typeface="Times New Roman" panose="02020603050405020304" pitchFamily="18" charset="0"/>
                <a:cs typeface="Times New Roman" panose="02020603050405020304" pitchFamily="18" charset="0"/>
              </a:rPr>
              <a:t>زيادة حجم المتسوقين بسب الالتقاء طرق النقل في مراكز المدن وزيادة الطلب على العديد من الخدمات التي تحتاج بطيعتها الى مواقع مركزية ومن امثلتها النشاطات التجارية التي تمتاز بقلة متطلباتها بمساحة الارض وكذالك وكالة النقل واسفر التي غالبا ما تتركز بالقرب من مراكز </a:t>
            </a:r>
            <a:r>
              <a:rPr lang="ar-SA" sz="2400" dirty="0" smtClean="0">
                <a:latin typeface="Times New Roman" panose="02020603050405020304" pitchFamily="18" charset="0"/>
                <a:cs typeface="Times New Roman" panose="02020603050405020304" pitchFamily="18" charset="0"/>
              </a:rPr>
              <a:t>المدن.</a:t>
            </a:r>
            <a:endParaRPr lang="ar-SA" sz="2400" dirty="0" smtClean="0">
              <a:latin typeface="Times New Roman" panose="02020603050405020304" pitchFamily="18" charset="0"/>
              <a:cs typeface="Times New Roman" panose="02020603050405020304" pitchFamily="18" charset="0"/>
            </a:endParaRPr>
          </a:p>
          <a:p>
            <a:pPr marL="0" indent="0" rtl="0">
              <a:buNone/>
            </a:pPr>
            <a:r>
              <a:rPr lang="ar-SA" sz="3200" b="1" dirty="0" smtClean="0">
                <a:solidFill>
                  <a:srgbClr val="FF0000"/>
                </a:solidFill>
                <a:latin typeface="Times New Roman" panose="02020603050405020304" pitchFamily="18" charset="0"/>
                <a:cs typeface="Times New Roman" panose="02020603050405020304" pitchFamily="18" charset="0"/>
              </a:rPr>
              <a:t>خرائط استعمالات الارض:-</a:t>
            </a:r>
          </a:p>
          <a:p>
            <a:pPr marL="0" indent="0" rtl="0">
              <a:buNone/>
            </a:pPr>
            <a:r>
              <a:rPr lang="ar-SA" sz="2400" dirty="0" smtClean="0">
                <a:latin typeface="Times New Roman" panose="02020603050405020304" pitchFamily="18" charset="0"/>
                <a:cs typeface="Times New Roman" panose="02020603050405020304" pitchFamily="18" charset="0"/>
              </a:rPr>
              <a:t>يحتاج الباحث في جغرافية المدن الى خرائط استعمالات الارض في المدينة ويفترض في تلك الخرائط توفر مجموعة من الصفات منها ماياتي:-</a:t>
            </a:r>
          </a:p>
          <a:p>
            <a:pPr marL="0" indent="0" rtl="0">
              <a:buNone/>
            </a:pPr>
            <a:r>
              <a:rPr lang="ar-SA" sz="2400" dirty="0" smtClean="0">
                <a:latin typeface="Times New Roman" panose="02020603050405020304" pitchFamily="18" charset="0"/>
                <a:cs typeface="Times New Roman" panose="02020603050405020304" pitchFamily="18" charset="0"/>
              </a:rPr>
              <a:t>1.الحداثة :-اي تكون الخريطة حديثة قدر الامكان وذالك لتغييير استعمالات الارض فاذا اراد الباحث دراسة استعمالات الارض في مدينة ما سنة 2019ولم يعثر على خريطة لهذة السنة بل وجود خريطة لعام 2015مثلا فعلية في هذة الحالة ان يحدد بيانات تلك الخريطة وذالك بالدراسة الميدانية نظرا لتغيير استعمالات الارض</a:t>
            </a:r>
            <a:r>
              <a:rPr lang="ar-SA" sz="2400" dirty="0" smtClean="0">
                <a:latin typeface="Times New Roman" panose="02020603050405020304" pitchFamily="18" charset="0"/>
                <a:cs typeface="Times New Roman" panose="02020603050405020304" pitchFamily="18" charset="0"/>
              </a:rPr>
              <a:t>.</a:t>
            </a:r>
          </a:p>
          <a:p>
            <a:pPr marL="0" indent="0" rtl="0">
              <a:buNone/>
            </a:pPr>
            <a:endParaRPr lang="ar-SA" sz="2400" dirty="0" smtClean="0">
              <a:latin typeface="Times New Roman" panose="02020603050405020304" pitchFamily="18" charset="0"/>
              <a:cs typeface="Times New Roman" panose="02020603050405020304" pitchFamily="18" charset="0"/>
            </a:endParaRPr>
          </a:p>
          <a:p>
            <a:pPr marL="0" indent="0" rtl="0">
              <a:buNone/>
            </a:pPr>
            <a:r>
              <a:rPr lang="ar-SA" sz="2400" dirty="0" smtClean="0">
                <a:latin typeface="Times New Roman" panose="02020603050405020304" pitchFamily="18" charset="0"/>
                <a:cs typeface="Times New Roman" panose="02020603050405020304" pitchFamily="18" charset="0"/>
              </a:rPr>
              <a:t>2.الوضوح:-اي ان تكون الخريطة واضحة وتحدد استعمالات الارض بطرق التمثيل المختلفة منها التظليل والتلوين او الرموز</a:t>
            </a:r>
          </a:p>
          <a:p>
            <a:pPr marL="0" indent="0" rtl="0">
              <a:buNone/>
            </a:pPr>
            <a:r>
              <a:rPr lang="ar-SA" sz="2400" dirty="0" smtClean="0">
                <a:latin typeface="Times New Roman" panose="02020603050405020304" pitchFamily="18" charset="0"/>
                <a:cs typeface="Times New Roman" panose="02020603050405020304" pitchFamily="18" charset="0"/>
              </a:rPr>
              <a:t>3.ان تكون الخريطة بمقياس رسم كبير حتى يمكن توضيح التفاصيل الدقيقة عليها .</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1458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130"/>
            <a:ext cx="9652000" cy="632012"/>
          </a:xfrm>
        </p:spPr>
        <p:txBody>
          <a:bodyPr>
            <a:normAutofit/>
          </a:bodyPr>
          <a:lstStyle/>
          <a:p>
            <a:pPr algn="r"/>
            <a:r>
              <a:rPr lang="ar-SA" dirty="0" smtClean="0"/>
              <a:t>.</a:t>
            </a:r>
            <a:endParaRPr lang="en-US" dirty="0"/>
          </a:p>
        </p:txBody>
      </p:sp>
      <p:sp>
        <p:nvSpPr>
          <p:cNvPr id="3" name="Content Placeholder 2"/>
          <p:cNvSpPr>
            <a:spLocks noGrp="1"/>
          </p:cNvSpPr>
          <p:nvPr>
            <p:ph idx="1"/>
          </p:nvPr>
        </p:nvSpPr>
        <p:spPr>
          <a:xfrm>
            <a:off x="609600" y="591671"/>
            <a:ext cx="9652000" cy="5864065"/>
          </a:xfrm>
        </p:spPr>
        <p:txBody>
          <a:bodyPr>
            <a:normAutofit/>
          </a:bodyPr>
          <a:lstStyle/>
          <a:p>
            <a:pPr marL="0" indent="0">
              <a:buNone/>
            </a:pPr>
            <a:r>
              <a:rPr lang="ar-SA" sz="2400" b="1" dirty="0" smtClean="0">
                <a:latin typeface="Arial" panose="020B0604020202020204" pitchFamily="34" charset="0"/>
                <a:cs typeface="Arial" panose="020B0604020202020204" pitchFamily="34" charset="0"/>
              </a:rPr>
              <a:t>تواجهة الباحثين في دراسة استعمالات الارض مشاكل عديدة في رسم الخرائط منها</a:t>
            </a:r>
            <a:r>
              <a:rPr lang="ar-SA" sz="2400" b="1" dirty="0" smtClean="0">
                <a:latin typeface="Arial" panose="020B0604020202020204" pitchFamily="34" charset="0"/>
                <a:cs typeface="Arial" panose="020B0604020202020204" pitchFamily="34" charset="0"/>
              </a:rPr>
              <a:t>:-</a:t>
            </a:r>
          </a:p>
          <a:p>
            <a:pPr marL="0" indent="0">
              <a:buNone/>
            </a:pPr>
            <a:endParaRPr lang="ar-SA" sz="2400" b="1" dirty="0" smtClean="0">
              <a:latin typeface="Arial" panose="020B0604020202020204" pitchFamily="34" charset="0"/>
              <a:cs typeface="Arial" panose="020B0604020202020204" pitchFamily="34" charset="0"/>
            </a:endParaRPr>
          </a:p>
          <a:p>
            <a:pPr marL="0" indent="0">
              <a:buNone/>
            </a:pPr>
            <a:r>
              <a:rPr lang="ar-SA" sz="2000" dirty="0" smtClean="0">
                <a:latin typeface="Arial" panose="020B0604020202020204" pitchFamily="34" charset="0"/>
                <a:cs typeface="Arial" panose="020B0604020202020204" pitchFamily="34" charset="0"/>
              </a:rPr>
              <a:t>1.التداخل بين استعمالات الارض المختلفة فمثلا لو اراد الباحث ان يحدد الاستعمال السكني في محلة من محلات مدينة بغداد وقام بدراسة ميداينة واكتشف ان عدد من تلك الوحدات السكنية تضم حدائق خاصة بها .هنا يبرز السؤال التالي هل تحتسب مساحة تلك الحدائق ضمن مساحة الاستعمال السكني ام تحتسب ضمن مساحة مناطق خضراء في المدينة</a:t>
            </a:r>
          </a:p>
          <a:p>
            <a:pPr marL="0" indent="0">
              <a:buNone/>
            </a:pPr>
            <a:r>
              <a:rPr lang="ar-SA" sz="2000" dirty="0" smtClean="0">
                <a:latin typeface="Arial" panose="020B0604020202020204" pitchFamily="34" charset="0"/>
                <a:cs typeface="Arial" panose="020B0604020202020204" pitchFamily="34" charset="0"/>
              </a:rPr>
              <a:t>ومثال اخر /لو اراد الباحث دراسة الاستعمال الصحي للارض في منطقة باب المعظم في بغداد واكتشف وجود مساحات واسعة مخصصة لوقوف السيارات والعاملين والمراجعين للمؤسسسات الصحية تلك فالسؤال سيكون كالاتيهل تحتسب مساحة مواقف السيارات ضمن المؤسسات الصحية ام تحتسب ضمن مساحة الارض المخصصة للنقل</a:t>
            </a:r>
          </a:p>
          <a:p>
            <a:pPr marL="0" indent="0">
              <a:buNone/>
            </a:pPr>
            <a:r>
              <a:rPr lang="ar-SA" sz="2000" dirty="0" smtClean="0">
                <a:latin typeface="Arial" panose="020B0604020202020204" pitchFamily="34" charset="0"/>
                <a:cs typeface="Arial" panose="020B0604020202020204" pitchFamily="34" charset="0"/>
              </a:rPr>
              <a:t>ولحل تلك المشكلة يتم احتساب مساحة الاستعمال الملحق ضمن مساحة الاستعمال الرئيسي فمساحة الحدائق تحتسب ضمن مساحة الاستعمال السكني ومساحة مواقف السيارات تحتسب ضمن الاستعمال الصحي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9612"/>
            <a:ext cx="7086600" cy="2166124"/>
          </a:xfrm>
          <a:prstGeom prst="rect">
            <a:avLst/>
          </a:prstGeom>
        </p:spPr>
      </p:pic>
    </p:spTree>
    <p:extLst>
      <p:ext uri="{BB962C8B-B14F-4D97-AF65-F5344CB8AC3E}">
        <p14:creationId xmlns:p14="http://schemas.microsoft.com/office/powerpoint/2010/main" val="4029601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177501"/>
          </a:xfrm>
        </p:spPr>
        <p:txBody>
          <a:bodyPr>
            <a:normAutofit fontScale="90000"/>
          </a:bodyPr>
          <a:lstStyle/>
          <a:p>
            <a:pPr algn="r"/>
            <a:r>
              <a:rPr lang="ar-SA" dirty="0"/>
              <a:t>.</a:t>
            </a:r>
            <a:endParaRPr lang="en-US" dirty="0"/>
          </a:p>
        </p:txBody>
      </p:sp>
      <p:sp>
        <p:nvSpPr>
          <p:cNvPr id="3" name="Content Placeholder 2"/>
          <p:cNvSpPr>
            <a:spLocks noGrp="1"/>
          </p:cNvSpPr>
          <p:nvPr>
            <p:ph idx="1"/>
          </p:nvPr>
        </p:nvSpPr>
        <p:spPr>
          <a:xfrm>
            <a:off x="609600" y="497541"/>
            <a:ext cx="9652000" cy="6360459"/>
          </a:xfrm>
        </p:spPr>
        <p:txBody>
          <a:bodyPr>
            <a:normAutofit/>
          </a:bodyPr>
          <a:lstStyle/>
          <a:p>
            <a:pPr marL="0" indent="0">
              <a:buNone/>
            </a:pPr>
            <a:r>
              <a:rPr lang="ar-SA" sz="2400" b="1" dirty="0" smtClean="0">
                <a:latin typeface="Arial" panose="020B0604020202020204" pitchFamily="34" charset="0"/>
                <a:cs typeface="Arial" panose="020B0604020202020204" pitchFamily="34" charset="0"/>
              </a:rPr>
              <a:t>2.</a:t>
            </a:r>
            <a:r>
              <a:rPr lang="ar-SA" sz="2400" dirty="0" smtClean="0">
                <a:latin typeface="Arial" panose="020B0604020202020204" pitchFamily="34" charset="0"/>
                <a:cs typeface="Arial" panose="020B0604020202020204" pitchFamily="34" charset="0"/>
              </a:rPr>
              <a:t>عدم  وجود خريطة حديثة لاستعمالات الارض لمنطقة الدراسة ولحل تلك المشكلة يضطر الباحث لاجراء دراسة ميدانية يتم بموجبها  التعديل خريطة استعمالات الارض القديمة على وفق التغيرات التي حدثت وذالك بالاعتماد على الدراسة الميدانية.</a:t>
            </a:r>
          </a:p>
          <a:p>
            <a:pPr marL="0" indent="0">
              <a:buNone/>
            </a:pPr>
            <a:endParaRPr lang="ar-SA" sz="2400" dirty="0" smtClean="0">
              <a:latin typeface="Arial" panose="020B0604020202020204" pitchFamily="34" charset="0"/>
              <a:cs typeface="Arial" panose="020B0604020202020204" pitchFamily="34" charset="0"/>
            </a:endParaRPr>
          </a:p>
          <a:p>
            <a:pPr marL="0" indent="0">
              <a:buNone/>
            </a:pPr>
            <a:r>
              <a:rPr lang="ar-SA" sz="2400" dirty="0" smtClean="0">
                <a:latin typeface="Arial" panose="020B0604020202020204" pitchFamily="34" charset="0"/>
                <a:cs typeface="Arial" panose="020B0604020202020204" pitchFamily="34" charset="0"/>
              </a:rPr>
              <a:t>3.تعدد طوابق البنايات في منطقة الدرسه وتباين الاستعمال بين تلك الطوابق ولحل هذة الاشكاليات هناك طريقتين .</a:t>
            </a:r>
          </a:p>
          <a:p>
            <a:pPr marL="0" indent="0">
              <a:buNone/>
            </a:pPr>
            <a:r>
              <a:rPr lang="ar-SA" sz="2400" dirty="0" smtClean="0">
                <a:latin typeface="Arial" panose="020B0604020202020204" pitchFamily="34" charset="0"/>
                <a:cs typeface="Arial" panose="020B0604020202020204" pitchFamily="34" charset="0"/>
              </a:rPr>
              <a:t>أ.ان يهيىء الباحث عدد من الخرائط يتطابق مع عدد طوابق البنايات في منطقة الدراسة (10طوابق)ففي هذة الحالة على الباحث ان يهيء (10 خرائط)تخصص كل خريطة لتوضيح استعمالات الارض في طابق من طوابق البناية المختلفة واستخدام مثل هذة الخريطة يتطلب وقت وجهد كبير هذا اضافة الى زيادة تكاليف وايضا تصبح المقارنة البصرية بين تلك الخرائط صعبة الا ان من مزايا هذة الخرايطة انها توفر امكانية تحديد التفاصيل الدقيقة لاستعمالات الخريطة في كل طابق من طوابق البناية المختلفة.</a:t>
            </a:r>
          </a:p>
          <a:p>
            <a:pPr marL="0" indent="0">
              <a:buNone/>
            </a:pPr>
            <a:r>
              <a:rPr lang="ar-SA" sz="2400" dirty="0" smtClean="0">
                <a:latin typeface="Arial" panose="020B0604020202020204" pitchFamily="34" charset="0"/>
                <a:cs typeface="Arial" panose="020B0604020202020204" pitchFamily="34" charset="0"/>
              </a:rPr>
              <a:t>ب.يكتفي الباحث باستخدام خريطة واحدة حيث يجزء حدود البنايات في خريطة الاساس الى اجزاء عددها يتطابق مع عدد طوابق البناية في الواقع ومن ثم يحدد الاستعمال السائد في كل طابق.</a:t>
            </a:r>
          </a:p>
          <a:p>
            <a:pPr marL="0" indent="0">
              <a:buNone/>
            </a:pPr>
            <a:r>
              <a:rPr lang="ar-SA" sz="2400" dirty="0" smtClean="0">
                <a:latin typeface="Arial" panose="020B0604020202020204" pitchFamily="34" charset="0"/>
                <a:cs typeface="Arial" panose="020B0604020202020204" pitchFamily="34" charset="0"/>
              </a:rPr>
              <a:t>ومثل هذة الطريقة توفر وقتا وجهدا قليلا اضافة الى قلة تكاليفها كما ان المقارنة البصرية فيها سهلة ولكن عيوب هذة الطريقة انها تهمل التفاصيل الدقيقة لانها تحدد الاستعمال السائد </a:t>
            </a:r>
            <a:r>
              <a:rPr lang="ar-SA" sz="2400" smtClean="0">
                <a:latin typeface="Arial" panose="020B0604020202020204" pitchFamily="34" charset="0"/>
                <a:cs typeface="Arial" panose="020B0604020202020204" pitchFamily="34" charset="0"/>
              </a:rPr>
              <a:t>في </a:t>
            </a:r>
            <a:endParaRPr lang="ar-SA" sz="2400" dirty="0" smtClean="0">
              <a:latin typeface="Arial" panose="020B0604020202020204" pitchFamily="34" charset="0"/>
              <a:cs typeface="Arial" panose="020B0604020202020204" pitchFamily="34" charset="0"/>
            </a:endParaRPr>
          </a:p>
          <a:p>
            <a:endParaRPr lang="ar-SA" sz="2400" dirty="0">
              <a:latin typeface="Arial" panose="020B0604020202020204" pitchFamily="34" charset="0"/>
              <a:cs typeface="Arial" panose="020B0604020202020204" pitchFamily="34" charset="0"/>
            </a:endParaRPr>
          </a:p>
          <a:p>
            <a:endParaRPr lang="ar-SA" sz="2400" dirty="0" smtClean="0">
              <a:latin typeface="Arial" panose="020B0604020202020204" pitchFamily="34" charset="0"/>
              <a:cs typeface="Arial" panose="020B0604020202020204" pitchFamily="34" charset="0"/>
            </a:endParaRPr>
          </a:p>
          <a:p>
            <a:endParaRPr lang="ar-SA"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938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6 نقاط 3"/>
          <p:cNvSpPr/>
          <p:nvPr/>
        </p:nvSpPr>
        <p:spPr>
          <a:xfrm>
            <a:off x="2886915" y="188259"/>
            <a:ext cx="6315075" cy="5915025"/>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93192" lvl="1" algn="ctr" defTabSz="914400" rtl="1">
              <a:spcBef>
                <a:spcPct val="20000"/>
              </a:spcBef>
              <a:buClr>
                <a:srgbClr val="0F6FC6"/>
              </a:buClr>
              <a:buSzPct val="85000"/>
            </a:pPr>
            <a:r>
              <a:rPr lang="ar-IQ" sz="4400" b="1" dirty="0">
                <a:solidFill>
                  <a:schemeClr val="tx1"/>
                </a:solidFill>
                <a:latin typeface="Times New Roman" panose="02020603050405020304" pitchFamily="18" charset="0"/>
                <a:cs typeface="Times New Roman" panose="02020603050405020304" pitchFamily="18" charset="0"/>
              </a:rPr>
              <a:t>شكرا </a:t>
            </a:r>
            <a:r>
              <a:rPr lang="ar-IQ" sz="4400" b="1" dirty="0" err="1">
                <a:solidFill>
                  <a:schemeClr val="tx1"/>
                </a:solidFill>
                <a:latin typeface="Times New Roman" panose="02020603050405020304" pitchFamily="18" charset="0"/>
                <a:cs typeface="Times New Roman" panose="02020603050405020304" pitchFamily="18" charset="0"/>
              </a:rPr>
              <a:t>لاصغائكم</a:t>
            </a:r>
            <a:endParaRPr lang="ar-IQ"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3145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2119</TotalTime>
  <Words>639</Words>
  <Application>Microsoft Office PowerPoint</Application>
  <PresentationFormat>Widescreen</PresentationFormat>
  <Paragraphs>44</Paragraphs>
  <Slides>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Calibri</vt:lpstr>
      <vt:lpstr>Century Gothic</vt:lpstr>
      <vt:lpstr>Simplified Arabic</vt:lpstr>
      <vt:lpstr>Tahoma</vt:lpstr>
      <vt:lpstr>Times New Roman</vt:lpstr>
      <vt:lpstr>Trebuchet MS</vt:lpstr>
      <vt:lpstr>Wingdings</vt:lpstr>
      <vt:lpstr>Wingdings 2</vt:lpstr>
      <vt:lpstr>وافر</vt:lpstr>
      <vt:lpstr>PowerPoint Presentation</vt:lpstr>
      <vt:lpstr> </vt:lpstr>
      <vt:lpstr>PowerPoint Presentation</vt:lpstr>
      <vt:lpstr>.</vt:lpstr>
      <vt:lpst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ابو محمد</dc:creator>
  <cp:lastModifiedBy>Nameer</cp:lastModifiedBy>
  <cp:revision>223</cp:revision>
  <dcterms:created xsi:type="dcterms:W3CDTF">2014-10-19T20:10:45Z</dcterms:created>
  <dcterms:modified xsi:type="dcterms:W3CDTF">2020-04-01T10:52:55Z</dcterms:modified>
</cp:coreProperties>
</file>