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6F260-AA17-422E-B549-0958A82B2F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CC3B03-9D37-4702-8FE8-576C257840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CD53C6-8017-400F-92BC-F174D9B21601}"/>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5" name="Footer Placeholder 4">
            <a:extLst>
              <a:ext uri="{FF2B5EF4-FFF2-40B4-BE49-F238E27FC236}">
                <a16:creationId xmlns:a16="http://schemas.microsoft.com/office/drawing/2014/main" id="{2364C926-4171-421B-80DB-C62AFB922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C979AA-E65C-48B8-A931-B3A1C3DB02FA}"/>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395782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13FF-C95E-4DC0-92CB-564F5F9DAA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4404F-6F53-43BC-9751-39D46E755D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3E711D-B834-4D9B-8C7C-D52F368F03FE}"/>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5" name="Footer Placeholder 4">
            <a:extLst>
              <a:ext uri="{FF2B5EF4-FFF2-40B4-BE49-F238E27FC236}">
                <a16:creationId xmlns:a16="http://schemas.microsoft.com/office/drawing/2014/main" id="{1ABC9160-ED89-45DB-9F7B-DF891BE89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173E0-2086-4514-B0FA-F4F2A62C0199}"/>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43792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C7571B-48E6-4B2B-A67F-F57F1E8D5F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C75314-E79B-4C84-8234-88D7539E3F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C292A-FA86-4529-BC54-1B5FE059E6F5}"/>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5" name="Footer Placeholder 4">
            <a:extLst>
              <a:ext uri="{FF2B5EF4-FFF2-40B4-BE49-F238E27FC236}">
                <a16:creationId xmlns:a16="http://schemas.microsoft.com/office/drawing/2014/main" id="{DAD5F6CE-DE07-4495-B874-FF6AECFC0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9F728-CC75-4C3C-AD9E-B6C410C0B160}"/>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1722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D1FF-7553-4A64-BAAA-2C42EC4F72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814948-6F65-4ED0-B7F1-D8B51AB660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4AE24-AB66-47FF-8FDF-2236AD0722B4}"/>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5" name="Footer Placeholder 4">
            <a:extLst>
              <a:ext uri="{FF2B5EF4-FFF2-40B4-BE49-F238E27FC236}">
                <a16:creationId xmlns:a16="http://schemas.microsoft.com/office/drawing/2014/main" id="{4605571E-DFDD-4505-90C1-1BA095500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65277C-A639-4CBB-95EF-DD2D8B01FAD1}"/>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103157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3B9D0-68F5-49C8-A750-A5E28C96A0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3EF359-15C8-4193-B432-C6F5192CAB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72C61C-371B-4B8D-9174-96978D1CEE17}"/>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5" name="Footer Placeholder 4">
            <a:extLst>
              <a:ext uri="{FF2B5EF4-FFF2-40B4-BE49-F238E27FC236}">
                <a16:creationId xmlns:a16="http://schemas.microsoft.com/office/drawing/2014/main" id="{870FD02A-BF89-4EDC-B8CF-FB589BF3A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511EC-18BA-40F4-9E82-3E65DFEA2C5C}"/>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124812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8EF2-C2DD-45B0-B96B-99D015C92B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1D121C-E135-486A-BC9F-DA6D497D19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0F10C3-2F28-4165-A741-D793E51DB7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562EA8-5058-4C57-A178-4D018F677291}"/>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6" name="Footer Placeholder 5">
            <a:extLst>
              <a:ext uri="{FF2B5EF4-FFF2-40B4-BE49-F238E27FC236}">
                <a16:creationId xmlns:a16="http://schemas.microsoft.com/office/drawing/2014/main" id="{F7B1E71B-2272-46F2-9ED8-63283C4A37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F702D-12D6-459C-BA21-004C7AE1A4C0}"/>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319314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846B7-B5B0-4426-93AF-D38AD82447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5D770-9651-4C8D-A8EF-29C762541F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5C6CA6-2467-477C-9010-FFB7EA2840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8AF2E6-3E50-4EB7-AEFB-C5B04D198D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7A465E-C649-47F1-9679-20480811E6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A43F2D-1D1D-44A6-A6E4-F783957FC9AC}"/>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8" name="Footer Placeholder 7">
            <a:extLst>
              <a:ext uri="{FF2B5EF4-FFF2-40B4-BE49-F238E27FC236}">
                <a16:creationId xmlns:a16="http://schemas.microsoft.com/office/drawing/2014/main" id="{962423A5-DB2F-44DC-A1B8-CC605974FA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D8C5AE-05F1-4B99-BE7B-1BE21BFE8765}"/>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256358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391D9-6AD4-48CE-B14F-0D6502C740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C6693F-88D4-4398-88D1-D43DF4A92D14}"/>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4" name="Footer Placeholder 3">
            <a:extLst>
              <a:ext uri="{FF2B5EF4-FFF2-40B4-BE49-F238E27FC236}">
                <a16:creationId xmlns:a16="http://schemas.microsoft.com/office/drawing/2014/main" id="{5ACCDA31-C4A0-4463-9CFB-46C4095D6A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BE8C91-7FB6-4C5F-B570-ED764EBBEB8F}"/>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153394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F483C6-AD85-4AB1-84F2-0BAADBC84083}"/>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3" name="Footer Placeholder 2">
            <a:extLst>
              <a:ext uri="{FF2B5EF4-FFF2-40B4-BE49-F238E27FC236}">
                <a16:creationId xmlns:a16="http://schemas.microsoft.com/office/drawing/2014/main" id="{F88530EC-B9DF-439A-8802-25D7910BE6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2030F4-AEF1-477E-8C4F-8D992D1E833E}"/>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2989141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3CD7-001B-4CE5-91CB-2D9FADAE4D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268B73-F78D-4A2A-BC8B-E71970891E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F41E8B-EE17-4C5B-B5D1-E3A9BAE97A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535C73-A0D8-4100-AFC5-BCC1BB455FEA}"/>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6" name="Footer Placeholder 5">
            <a:extLst>
              <a:ext uri="{FF2B5EF4-FFF2-40B4-BE49-F238E27FC236}">
                <a16:creationId xmlns:a16="http://schemas.microsoft.com/office/drawing/2014/main" id="{5CEBFCC5-C65D-42F8-A8D6-ACDDE7E8BD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ADB3B-DDA6-4ACB-9D99-E7218CEB02AA}"/>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375216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6FF5F-D8AF-453A-B114-648673B2DF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AA6DFF-117A-40FE-8F17-0FE8687957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A57130-091E-4F75-9A3A-823B084A27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84A3FF-ED33-49BB-8F10-6819FC37CAE7}"/>
              </a:ext>
            </a:extLst>
          </p:cNvPr>
          <p:cNvSpPr>
            <a:spLocks noGrp="1"/>
          </p:cNvSpPr>
          <p:nvPr>
            <p:ph type="dt" sz="half" idx="10"/>
          </p:nvPr>
        </p:nvSpPr>
        <p:spPr/>
        <p:txBody>
          <a:bodyPr/>
          <a:lstStyle/>
          <a:p>
            <a:fld id="{68FF65F8-7A6B-4696-A15E-2A06A7936C5E}" type="datetimeFigureOut">
              <a:rPr lang="en-US" smtClean="0"/>
              <a:t>4/2/2020</a:t>
            </a:fld>
            <a:endParaRPr lang="en-US"/>
          </a:p>
        </p:txBody>
      </p:sp>
      <p:sp>
        <p:nvSpPr>
          <p:cNvPr id="6" name="Footer Placeholder 5">
            <a:extLst>
              <a:ext uri="{FF2B5EF4-FFF2-40B4-BE49-F238E27FC236}">
                <a16:creationId xmlns:a16="http://schemas.microsoft.com/office/drawing/2014/main" id="{BEBB0FE9-8404-4E64-B913-CE0F807903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6D391F-DAF0-487D-8787-B15EE76C7E30}"/>
              </a:ext>
            </a:extLst>
          </p:cNvPr>
          <p:cNvSpPr>
            <a:spLocks noGrp="1"/>
          </p:cNvSpPr>
          <p:nvPr>
            <p:ph type="sldNum" sz="quarter" idx="12"/>
          </p:nvPr>
        </p:nvSpPr>
        <p:spPr/>
        <p:txBody>
          <a:bodyPr/>
          <a:lstStyle/>
          <a:p>
            <a:fld id="{53F1AB77-636E-4333-B390-5E505F904895}" type="slidenum">
              <a:rPr lang="en-US" smtClean="0"/>
              <a:t>‹#›</a:t>
            </a:fld>
            <a:endParaRPr lang="en-US"/>
          </a:p>
        </p:txBody>
      </p:sp>
    </p:spTree>
    <p:extLst>
      <p:ext uri="{BB962C8B-B14F-4D97-AF65-F5344CB8AC3E}">
        <p14:creationId xmlns:p14="http://schemas.microsoft.com/office/powerpoint/2010/main" val="2772855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B63A73-DF8B-42D8-8486-13611962DE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E8CA27-7D9F-4F14-9308-39FEEB8747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57AB21-3E46-46C2-BFC0-8CAF6243A3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F65F8-7A6B-4696-A15E-2A06A7936C5E}" type="datetimeFigureOut">
              <a:rPr lang="en-US" smtClean="0"/>
              <a:t>4/2/2020</a:t>
            </a:fld>
            <a:endParaRPr lang="en-US"/>
          </a:p>
        </p:txBody>
      </p:sp>
      <p:sp>
        <p:nvSpPr>
          <p:cNvPr id="5" name="Footer Placeholder 4">
            <a:extLst>
              <a:ext uri="{FF2B5EF4-FFF2-40B4-BE49-F238E27FC236}">
                <a16:creationId xmlns:a16="http://schemas.microsoft.com/office/drawing/2014/main" id="{FD06C320-2E22-4AA2-A039-0226964124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7561B1-E255-45BF-8B2E-B9EA7D2248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1AB77-636E-4333-B390-5E505F904895}" type="slidenum">
              <a:rPr lang="en-US" smtClean="0"/>
              <a:t>‹#›</a:t>
            </a:fld>
            <a:endParaRPr lang="en-US"/>
          </a:p>
        </p:txBody>
      </p:sp>
    </p:spTree>
    <p:extLst>
      <p:ext uri="{BB962C8B-B14F-4D97-AF65-F5344CB8AC3E}">
        <p14:creationId xmlns:p14="http://schemas.microsoft.com/office/powerpoint/2010/main" val="4235377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458F-182F-44B9-A6EE-5BE8172C3086}"/>
              </a:ext>
            </a:extLst>
          </p:cNvPr>
          <p:cNvSpPr>
            <a:spLocks noGrp="1"/>
          </p:cNvSpPr>
          <p:nvPr>
            <p:ph type="ctrTitle"/>
          </p:nvPr>
        </p:nvSpPr>
        <p:spPr>
          <a:xfrm>
            <a:off x="1627632" y="484632"/>
            <a:ext cx="9040368" cy="3025331"/>
          </a:xfrm>
        </p:spPr>
        <p:txBody>
          <a:bodyPr>
            <a:normAutofit fontScale="90000"/>
          </a:bodyPr>
          <a:lstStyle/>
          <a:p>
            <a:pPr rtl="1"/>
            <a:r>
              <a:rPr lang="ar-SA" sz="2700" dirty="0"/>
              <a:t>قسم الاقتصاد المنزلي/ مرحلة الماجستير</a:t>
            </a:r>
            <a:br>
              <a:rPr lang="en-US" sz="2700" dirty="0"/>
            </a:br>
            <a:r>
              <a:rPr lang="ar-SA" sz="2700" dirty="0"/>
              <a:t>نمو وتطور الطفل/ ذوي المشكلات التعليمية</a:t>
            </a:r>
            <a:br>
              <a:rPr lang="en-US" sz="2700" dirty="0"/>
            </a:br>
            <a:r>
              <a:rPr lang="ar-SA" sz="2700" dirty="0"/>
              <a:t>الثلاثاء 17/ 3/ 2020</a:t>
            </a:r>
            <a:br>
              <a:rPr lang="en-US" sz="2700" dirty="0"/>
            </a:br>
            <a:r>
              <a:rPr lang="ar-SA" sz="2700" dirty="0"/>
              <a:t>أ.د. عفراء إبراهيم خليل العبيدي</a:t>
            </a:r>
            <a:br>
              <a:rPr lang="en-US" sz="2700" dirty="0"/>
            </a:br>
            <a:r>
              <a:rPr lang="ar-SA" sz="2700" dirty="0"/>
              <a:t> </a:t>
            </a:r>
            <a:br>
              <a:rPr lang="en-US" sz="2700" dirty="0"/>
            </a:br>
            <a:r>
              <a:rPr lang="ar-SA" sz="2700" dirty="0"/>
              <a:t>ذوي المشكلات التعليمية</a:t>
            </a:r>
            <a:br>
              <a:rPr lang="en-US" dirty="0"/>
            </a:br>
            <a:endParaRPr lang="en-US" dirty="0"/>
          </a:p>
        </p:txBody>
      </p:sp>
      <p:sp>
        <p:nvSpPr>
          <p:cNvPr id="3" name="Subtitle 2">
            <a:extLst>
              <a:ext uri="{FF2B5EF4-FFF2-40B4-BE49-F238E27FC236}">
                <a16:creationId xmlns:a16="http://schemas.microsoft.com/office/drawing/2014/main" id="{ACF9F2F4-C370-45AF-8BF0-39DA0AB2614F}"/>
              </a:ext>
            </a:extLst>
          </p:cNvPr>
          <p:cNvSpPr>
            <a:spLocks noGrp="1"/>
          </p:cNvSpPr>
          <p:nvPr>
            <p:ph type="subTitle" idx="1"/>
          </p:nvPr>
        </p:nvSpPr>
        <p:spPr/>
        <p:txBody>
          <a:bodyPr/>
          <a:lstStyle/>
          <a:p>
            <a:pPr algn="justLow" rtl="1"/>
            <a:r>
              <a:rPr lang="ar-SA" dirty="0"/>
              <a:t>وتشمل هذه الفئة كل الأطفال من بطئي التعلم وذوي الصعوبات التعليمية وتعتبر هذه الفئات  </a:t>
            </a:r>
            <a:endParaRPr lang="en-US" dirty="0"/>
          </a:p>
          <a:p>
            <a:pPr algn="justLow" rtl="1"/>
            <a:r>
              <a:rPr lang="ar-SA" dirty="0"/>
              <a:t>من ضمن الفئات التي لم تحظى بالعناية والرعاية التربوية اللازمة وسنتأول تعريف كل فئة من هذه الفئات:</a:t>
            </a:r>
            <a:endParaRPr lang="en-US" dirty="0"/>
          </a:p>
          <a:p>
            <a:pPr algn="justLow"/>
            <a:endParaRPr lang="en-US" dirty="0"/>
          </a:p>
        </p:txBody>
      </p:sp>
    </p:spTree>
    <p:extLst>
      <p:ext uri="{BB962C8B-B14F-4D97-AF65-F5344CB8AC3E}">
        <p14:creationId xmlns:p14="http://schemas.microsoft.com/office/powerpoint/2010/main" val="275102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7A0DF-61D7-4C1F-A376-AEEFFAFEFC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1B70C9-576E-4AAD-9A43-9CDF9A607231}"/>
              </a:ext>
            </a:extLst>
          </p:cNvPr>
          <p:cNvSpPr>
            <a:spLocks noGrp="1"/>
          </p:cNvSpPr>
          <p:nvPr>
            <p:ph idx="1"/>
          </p:nvPr>
        </p:nvSpPr>
        <p:spPr/>
        <p:txBody>
          <a:bodyPr>
            <a:normAutofit fontScale="85000" lnSpcReduction="20000"/>
          </a:bodyPr>
          <a:lstStyle/>
          <a:p>
            <a:pPr algn="justLow" rtl="1"/>
            <a:r>
              <a:rPr lang="ar-SA" dirty="0"/>
              <a:t>المهارات المرتبطة بالأمور السالفة الذكر ، وهناك بعض المؤشرات والعلامات التي تظهر على الأطفال الذين يعانون من المشكلات التعليمية وهي كالاتي:- علامات صعوبات التعلم قبل إتمام الطفل الأربع سنوات يلاحظ عليه وجود صعوبة لديه في نطق الكلمات – صعوبة التزامه بنغمة واحدة اثناء الانشاد او الغناء – يواجه الطفل الكثير من العقبات عند تعلمه للحروف والأرقام وايام الأسبوع والألوان والاشكال -وجود صعوبات لديه في فهم الاتجاهات ومتابعتها -كما يواجه صعوبة في اتباع الروتين- يعاني الطفل من صعوبات في مسك القلم او الطباشير او المقص -كما توجد لديه صعوبات في التعامل مع رباط حذاءه او ازرار ملابسه -يلاحظ على الطفل في المرحلة العمرية الواقعة بين الأربع سنوات والتسع سنوات بانه: يعاني من صعوبات في الربط بين الحروف وطريقة لفظها – يعاني من صعوبة في ربط الحروف مع بعضها لتكوين كلمة- عدم تمييزه للكلمات التي يقرؤها بحيث يخلط في ما بينها – وجود أخطاء في التهجي بشكل مستمر-كما انه لا يجيد القراءة بشكل جيد -يواجه الطفل الكثير من صعوبات في تحديد الوقت وتذكر ترتيب أجزاء اليوم والساعة- لا يتعلم المهارات الجديدة بسرعة ، اما من سن التاسعة الى الخمس عشر سنة: فان الطفل يعاني من الكثير من الصعوبات اثناء قراءته للنصوص واجرائه للعمليات الحسابية- يشعر الطفل بانه من الصعب عليه الإجابة عن تلك الأسئلة التي تحتاج الى كتابة- يبتعد الطفل عن القراءة والكتابة- يلاحظ بان الطفل يكتب الكلمة بأكثر من طريقة في الموضوع الواحد- ترتيبه وتنظيمه للأمور ضعيف جدا- لا يندمج في أي من النقاشات و لا يعبر عن أفكاره-رداءة خططه .</a:t>
            </a:r>
            <a:endParaRPr lang="en-US" dirty="0"/>
          </a:p>
          <a:p>
            <a:endParaRPr lang="en-US" dirty="0"/>
          </a:p>
        </p:txBody>
      </p:sp>
    </p:spTree>
    <p:extLst>
      <p:ext uri="{BB962C8B-B14F-4D97-AF65-F5344CB8AC3E}">
        <p14:creationId xmlns:p14="http://schemas.microsoft.com/office/powerpoint/2010/main" val="251453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9FE7C-879A-44BA-AB01-829EFD18EC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D6C173-AB59-4040-A68B-D718D0C8D038}"/>
              </a:ext>
            </a:extLst>
          </p:cNvPr>
          <p:cNvSpPr>
            <a:spLocks noGrp="1"/>
          </p:cNvSpPr>
          <p:nvPr>
            <p:ph idx="1"/>
          </p:nvPr>
        </p:nvSpPr>
        <p:spPr/>
        <p:txBody>
          <a:bodyPr/>
          <a:lstStyle/>
          <a:p>
            <a:pPr algn="justLow" rtl="1"/>
            <a:r>
              <a:rPr lang="ar-SA" b="1" dirty="0"/>
              <a:t>يعبر مفهوم صعوبات التعلم</a:t>
            </a:r>
            <a:r>
              <a:rPr lang="ar-SA" dirty="0"/>
              <a:t> :عن الحالات التي تؤثر على طريقة الافراد في القيام بالأنشطة الدماغية كالقراءة والكتابة والتحدث واجراء العمليات الحسابية وتحدث المشكلة بسبب وجود اختلاف في بنية دماغ الشخص المصاب بها مما يؤدي الى التأثير على كيفية معالجة المعلومات داخل دماغه، ويمكن الاستدلال على إصابة الشخص بمشكلة صعوبات التعلم في مرحلة الطفولة وتحديدا عند الالتحاق في المدرسة من خلال مواجهته لصعوبة في مادة او اكثر وعدم مقدرته على التحسن مع مرور الوقت ، وبعض الأشخاص قد يعانون من وجود اعاقات تعليمية عديدة كما قد تستمر هذه الصعوبات مع الفرد لبقية حياته ، ولكن الدعم التعليمي المناسب لهذه الحالة قد يقلل منها .</a:t>
            </a:r>
            <a:endParaRPr lang="en-US" dirty="0"/>
          </a:p>
          <a:p>
            <a:endParaRPr lang="en-US" dirty="0"/>
          </a:p>
        </p:txBody>
      </p:sp>
    </p:spTree>
    <p:extLst>
      <p:ext uri="{BB962C8B-B14F-4D97-AF65-F5344CB8AC3E}">
        <p14:creationId xmlns:p14="http://schemas.microsoft.com/office/powerpoint/2010/main" val="2252264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32DAB-FDCA-4C77-A312-CDA22920415E}"/>
              </a:ext>
            </a:extLst>
          </p:cNvPr>
          <p:cNvSpPr>
            <a:spLocks noGrp="1"/>
          </p:cNvSpPr>
          <p:nvPr>
            <p:ph type="title"/>
          </p:nvPr>
        </p:nvSpPr>
        <p:spPr/>
        <p:txBody>
          <a:bodyPr/>
          <a:lstStyle/>
          <a:p>
            <a:pPr algn="ctr"/>
            <a:r>
              <a:rPr lang="ar-SA" b="1" dirty="0"/>
              <a:t>أسباب الإصابة بمشكلة صعوبات التعلم:</a:t>
            </a:r>
            <a:br>
              <a:rPr lang="en-US" dirty="0"/>
            </a:br>
            <a:endParaRPr lang="en-US" dirty="0"/>
          </a:p>
        </p:txBody>
      </p:sp>
      <p:sp>
        <p:nvSpPr>
          <p:cNvPr id="3" name="Content Placeholder 2">
            <a:extLst>
              <a:ext uri="{FF2B5EF4-FFF2-40B4-BE49-F238E27FC236}">
                <a16:creationId xmlns:a16="http://schemas.microsoft.com/office/drawing/2014/main" id="{50CBB519-250A-4C8B-98F9-B8251976A04F}"/>
              </a:ext>
            </a:extLst>
          </p:cNvPr>
          <p:cNvSpPr>
            <a:spLocks noGrp="1"/>
          </p:cNvSpPr>
          <p:nvPr>
            <p:ph idx="1"/>
          </p:nvPr>
        </p:nvSpPr>
        <p:spPr/>
        <p:txBody>
          <a:bodyPr>
            <a:normAutofit fontScale="77500" lnSpcReduction="20000"/>
          </a:bodyPr>
          <a:lstStyle/>
          <a:p>
            <a:pPr algn="justLow" rtl="1"/>
            <a:r>
              <a:rPr lang="ar-SA" b="1" dirty="0"/>
              <a:t> </a:t>
            </a:r>
            <a:endParaRPr lang="en-US" dirty="0"/>
          </a:p>
          <a:p>
            <a:pPr algn="justLow" rtl="1"/>
            <a:r>
              <a:rPr lang="ar-SA" dirty="0"/>
              <a:t>يصاب الطفل بمشكلة صعوبات التعلم بسبب حدوث اختلال في نمو الدماغ لديه وقد تحدث هذه المشكلة قبل ولادة الطفل او اثناء الولادة او في مراحل الطفولة المبكرة وفيما يلي بعض العوامل التي تؤثر على نمو الدماغ:</a:t>
            </a:r>
            <a:endParaRPr lang="en-US" dirty="0"/>
          </a:p>
          <a:p>
            <a:pPr lvl="0" algn="justLow" rtl="1"/>
            <a:r>
              <a:rPr lang="ar-SA" dirty="0"/>
              <a:t>إصابة الام بالمرض اثناء فترة الحمل .</a:t>
            </a:r>
            <a:endParaRPr lang="en-US" dirty="0"/>
          </a:p>
          <a:p>
            <a:pPr lvl="0" algn="justLow" rtl="1"/>
            <a:r>
              <a:rPr lang="ar-SA" dirty="0"/>
              <a:t>حدوث مشاكل اثناء عملية الولادة مما يؤدي الى وقف وصول كمية الاوكسجين الكافية لدماغ الطفل .</a:t>
            </a:r>
            <a:endParaRPr lang="en-US" dirty="0"/>
          </a:p>
          <a:p>
            <a:pPr lvl="0" algn="justLow" rtl="1"/>
            <a:r>
              <a:rPr lang="ar-SA" dirty="0"/>
              <a:t>تطوير  الجنين لجينات معينة .</a:t>
            </a:r>
            <a:endParaRPr lang="en-US" dirty="0"/>
          </a:p>
          <a:p>
            <a:pPr lvl="0" algn="justLow" rtl="1"/>
            <a:r>
              <a:rPr lang="ar-SA" dirty="0"/>
              <a:t>وراثة الجنين لبعض الجينات التي تسبب الإصابة بمشكلة صعوبات التعلم من الوالدين وتعرف هذه الحالة باسم الصعوبات التعليمية الموروثة.</a:t>
            </a:r>
            <a:endParaRPr lang="en-US" dirty="0"/>
          </a:p>
          <a:p>
            <a:pPr lvl="0" algn="justLow" rtl="1"/>
            <a:r>
              <a:rPr lang="ar-SA" dirty="0"/>
              <a:t>الإصابة بالأمراض او الجروح في مرحلة الطفولة المبكرة كالتهاب السحايا.</a:t>
            </a:r>
            <a:endParaRPr lang="en-US" dirty="0"/>
          </a:p>
          <a:p>
            <a:pPr lvl="0" algn="justLow" rtl="1"/>
            <a:r>
              <a:rPr lang="ar-SA" dirty="0"/>
              <a:t>في بعض الأحيان ترتبط هذه المشكلة مع حالة أخرى كالشلل الدماغي او متلازمة داون والتوحد اذ ان الأطفال الذين يعانون من هذه الامراض هم الأكثر عرضة للإصابة بصعوبات التعلم.</a:t>
            </a:r>
            <a:endParaRPr lang="en-US" dirty="0"/>
          </a:p>
          <a:p>
            <a:pPr lvl="0" algn="justLow" rtl="1"/>
            <a:r>
              <a:rPr lang="ar-SA" dirty="0"/>
              <a:t>الإصابة بالصرع اذ ان حوالي 30% ممن يعانون من الصراع يعانون من صعوبات التعلم.</a:t>
            </a:r>
            <a:endParaRPr lang="en-US" dirty="0"/>
          </a:p>
          <a:p>
            <a:endParaRPr lang="en-US" dirty="0"/>
          </a:p>
        </p:txBody>
      </p:sp>
    </p:spTree>
    <p:extLst>
      <p:ext uri="{BB962C8B-B14F-4D97-AF65-F5344CB8AC3E}">
        <p14:creationId xmlns:p14="http://schemas.microsoft.com/office/powerpoint/2010/main" val="227400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016E7-BCBD-468C-B97C-EFF3F0383276}"/>
              </a:ext>
            </a:extLst>
          </p:cNvPr>
          <p:cNvSpPr>
            <a:spLocks noGrp="1"/>
          </p:cNvSpPr>
          <p:nvPr>
            <p:ph type="title"/>
          </p:nvPr>
        </p:nvSpPr>
        <p:spPr/>
        <p:txBody>
          <a:bodyPr/>
          <a:lstStyle/>
          <a:p>
            <a:pPr algn="ctr"/>
            <a:r>
              <a:rPr lang="ar-SA" b="1" dirty="0"/>
              <a:t>علامات الإصابة بصعوبات التعلم:</a:t>
            </a:r>
            <a:br>
              <a:rPr lang="en-US" dirty="0"/>
            </a:br>
            <a:endParaRPr lang="en-US" dirty="0"/>
          </a:p>
        </p:txBody>
      </p:sp>
      <p:sp>
        <p:nvSpPr>
          <p:cNvPr id="3" name="Content Placeholder 2">
            <a:extLst>
              <a:ext uri="{FF2B5EF4-FFF2-40B4-BE49-F238E27FC236}">
                <a16:creationId xmlns:a16="http://schemas.microsoft.com/office/drawing/2014/main" id="{260D14ED-C513-4347-822E-582C2285A0DF}"/>
              </a:ext>
            </a:extLst>
          </p:cNvPr>
          <p:cNvSpPr>
            <a:spLocks noGrp="1"/>
          </p:cNvSpPr>
          <p:nvPr>
            <p:ph idx="1"/>
          </p:nvPr>
        </p:nvSpPr>
        <p:spPr/>
        <p:txBody>
          <a:bodyPr>
            <a:normAutofit fontScale="70000" lnSpcReduction="20000"/>
          </a:bodyPr>
          <a:lstStyle/>
          <a:p>
            <a:pPr algn="justLow" rtl="1"/>
            <a:r>
              <a:rPr lang="en-US" dirty="0"/>
              <a:t> </a:t>
            </a:r>
          </a:p>
          <a:p>
            <a:pPr algn="justLow" rtl="1"/>
            <a:r>
              <a:rPr lang="ar-SA" dirty="0"/>
              <a:t>على الرغم من المؤشرات الدالة على الإصابة بصعوبات التعلم تختلف من شخص الى اخر عامة ما تشير العلامات الاتية الى ذلك:</a:t>
            </a:r>
            <a:endParaRPr lang="en-US" dirty="0"/>
          </a:p>
          <a:p>
            <a:pPr lvl="0" algn="justLow" rtl="1"/>
            <a:r>
              <a:rPr lang="ar-SA" dirty="0"/>
              <a:t>الصعوبة في القراءة والكتابة.</a:t>
            </a:r>
            <a:endParaRPr lang="en-US" dirty="0"/>
          </a:p>
          <a:p>
            <a:pPr lvl="0" algn="justLow" rtl="1"/>
            <a:r>
              <a:rPr lang="ar-SA" dirty="0"/>
              <a:t>مشاكل باستخدام المهارات الرياضية.</a:t>
            </a:r>
            <a:endParaRPr lang="en-US" dirty="0"/>
          </a:p>
          <a:p>
            <a:pPr lvl="0" algn="justLow" rtl="1"/>
            <a:r>
              <a:rPr lang="ar-SA" dirty="0"/>
              <a:t>صعوبة في تذكر الأشياء.</a:t>
            </a:r>
            <a:endParaRPr lang="en-US" dirty="0"/>
          </a:p>
          <a:p>
            <a:pPr lvl="0" algn="justLow" rtl="1"/>
            <a:r>
              <a:rPr lang="ar-SA" dirty="0"/>
              <a:t>صعوبة في الانتباه.</a:t>
            </a:r>
            <a:endParaRPr lang="en-US" dirty="0"/>
          </a:p>
          <a:p>
            <a:pPr lvl="0" algn="justLow" rtl="1"/>
            <a:r>
              <a:rPr lang="ar-SA" dirty="0"/>
              <a:t>صعوبة في تحديد الاتجاهات .</a:t>
            </a:r>
            <a:endParaRPr lang="en-US" dirty="0"/>
          </a:p>
          <a:p>
            <a:pPr lvl="0" algn="justLow" rtl="1"/>
            <a:r>
              <a:rPr lang="ar-SA" dirty="0"/>
              <a:t>التهور في تقديم إجابات غير مناسبة في المدرسة او المواقف الاجتماعية.</a:t>
            </a:r>
            <a:endParaRPr lang="en-US" dirty="0"/>
          </a:p>
          <a:p>
            <a:pPr lvl="0" algn="justLow" rtl="1"/>
            <a:r>
              <a:rPr lang="ar-SA" dirty="0"/>
              <a:t>إيجاد صعوبة في تنفيذ مهمة مطلوبة منه في المدرسة.</a:t>
            </a:r>
            <a:endParaRPr lang="en-US" dirty="0"/>
          </a:p>
          <a:p>
            <a:pPr lvl="0" algn="justLow" rtl="1"/>
            <a:r>
              <a:rPr lang="ar-SA" dirty="0"/>
              <a:t>صعوبة في الاستماع بشكل جيد.</a:t>
            </a:r>
            <a:endParaRPr lang="en-US" dirty="0"/>
          </a:p>
          <a:p>
            <a:pPr lvl="0" algn="justLow" rtl="1"/>
            <a:r>
              <a:rPr lang="ar-SA" dirty="0"/>
              <a:t>صعوبة في مواجهة الأشياء الجديدة في الحياة.</a:t>
            </a:r>
            <a:endParaRPr lang="en-US" dirty="0"/>
          </a:p>
          <a:p>
            <a:pPr lvl="0" algn="justLow" rtl="1"/>
            <a:r>
              <a:rPr lang="ar-SA" dirty="0"/>
              <a:t>مواجهة مشكلة في فهم الكلمات والمفاهيم.</a:t>
            </a:r>
            <a:endParaRPr lang="en-US" dirty="0"/>
          </a:p>
          <a:p>
            <a:endParaRPr lang="en-US" dirty="0"/>
          </a:p>
        </p:txBody>
      </p:sp>
    </p:spTree>
    <p:extLst>
      <p:ext uri="{BB962C8B-B14F-4D97-AF65-F5344CB8AC3E}">
        <p14:creationId xmlns:p14="http://schemas.microsoft.com/office/powerpoint/2010/main" val="4282772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4FF8-AF4A-4699-9850-12E6652537F2}"/>
              </a:ext>
            </a:extLst>
          </p:cNvPr>
          <p:cNvSpPr>
            <a:spLocks noGrp="1"/>
          </p:cNvSpPr>
          <p:nvPr>
            <p:ph type="title"/>
          </p:nvPr>
        </p:nvSpPr>
        <p:spPr/>
        <p:txBody>
          <a:bodyPr/>
          <a:lstStyle/>
          <a:p>
            <a:pPr algn="ctr"/>
            <a:r>
              <a:rPr lang="ar-SA" dirty="0"/>
              <a:t>ملاحظة/ </a:t>
            </a:r>
            <a:endParaRPr lang="en-US" dirty="0"/>
          </a:p>
        </p:txBody>
      </p:sp>
      <p:sp>
        <p:nvSpPr>
          <p:cNvPr id="3" name="Content Placeholder 2">
            <a:extLst>
              <a:ext uri="{FF2B5EF4-FFF2-40B4-BE49-F238E27FC236}">
                <a16:creationId xmlns:a16="http://schemas.microsoft.com/office/drawing/2014/main" id="{E4E4E875-1E61-4D60-9C29-4A4176FB7D54}"/>
              </a:ext>
            </a:extLst>
          </p:cNvPr>
          <p:cNvSpPr>
            <a:spLocks noGrp="1"/>
          </p:cNvSpPr>
          <p:nvPr>
            <p:ph idx="1"/>
          </p:nvPr>
        </p:nvSpPr>
        <p:spPr/>
        <p:txBody>
          <a:bodyPr>
            <a:normAutofit lnSpcReduction="10000"/>
          </a:bodyPr>
          <a:lstStyle/>
          <a:p>
            <a:pPr algn="justLow" rtl="1"/>
            <a:r>
              <a:rPr lang="ar-SA" dirty="0"/>
              <a:t>ان جميع العلامات السابقة لا تعتبر كافية لتحديد ما اذا كان الشخص يعاني من مشكلة صعوبات التعلم ام لا لذلك يجب اجراء التقييم الخاص للتأكد من ذلك كما ان  لكل صعوبة علامات خاصة بها ويجدر الذكر بان الأطفال الذين يدرسون بلغة أخرى غير اللغة الام قد تظهر عليهم علامات صعوبات التعلم لذلك يتم اجراء الاختبار الخاص به.</a:t>
            </a:r>
            <a:endParaRPr lang="en-US" dirty="0"/>
          </a:p>
          <a:p>
            <a:pPr algn="justLow" rtl="1"/>
            <a:r>
              <a:rPr lang="ar-SA" dirty="0"/>
              <a:t>وبالنسبة لعلاجات صعوبات التعلم فانه كالاتي: يجب على الإباء ان يكونوا اكثر تفهما لمشكلة طفلهم والتعامل معها بعقلانية وعدم تعريض ابنهم لاي من التوترات والضغوطات النفسية ومن الممكن ان يقوم الوالدين بمساعدة المدرسة في إيجاد برامج علاجية لأبنائهم دون توتر - لكن يجب ان تكون تحت اشراف الاخصائي النفسي  والمدرس والاسرة، كما يجب تشخيص حالة الطفل في اسرع وقت ممكن للتعرف على ما اذا كانت لديه صعوبات ام لا وعملية التشخيص يجب ان يشرف عليها الأخصائيين  النفسيين -ويجب ان يكون هناك دائما تنسيق وتعاون بين المدرسة والاسرة كما يجب ان يكون البرنامج العلاجي شاملا لجميع النواحي التعليمية.</a:t>
            </a:r>
            <a:endParaRPr lang="en-US" dirty="0"/>
          </a:p>
          <a:p>
            <a:endParaRPr lang="en-US" dirty="0"/>
          </a:p>
        </p:txBody>
      </p:sp>
    </p:spTree>
    <p:extLst>
      <p:ext uri="{BB962C8B-B14F-4D97-AF65-F5344CB8AC3E}">
        <p14:creationId xmlns:p14="http://schemas.microsoft.com/office/powerpoint/2010/main" val="3718312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62F8C-8BB4-43FE-8765-458A26F378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43F705-7F4A-4345-90B8-20094DFC2264}"/>
              </a:ext>
            </a:extLst>
          </p:cNvPr>
          <p:cNvSpPr>
            <a:spLocks noGrp="1"/>
          </p:cNvSpPr>
          <p:nvPr>
            <p:ph idx="1"/>
          </p:nvPr>
        </p:nvSpPr>
        <p:spPr/>
        <p:txBody>
          <a:bodyPr>
            <a:normAutofit fontScale="92500" lnSpcReduction="10000"/>
          </a:bodyPr>
          <a:lstStyle/>
          <a:p>
            <a:pPr algn="justLow" rtl="1"/>
            <a:r>
              <a:rPr lang="ar-SA" b="1" dirty="0"/>
              <a:t>الطفل بطئي التعلم:</a:t>
            </a:r>
            <a:endParaRPr lang="en-US" dirty="0"/>
          </a:p>
          <a:p>
            <a:pPr algn="justLow" rtl="1"/>
            <a:r>
              <a:rPr lang="ar-SA" dirty="0"/>
              <a:t>الطفل بطئي التعلم هو الطفل الذي ينخفض مستوى عمره العقلي عن عمره الزمني بين انحراف كعياري واحد او انحرافين معياريين أي انه اقل في تحصيله الدراسي عن تحصيل زملاءه بنسبة تتراوح بين (8 شهور الى سنتين) وهذا ناتج عن انخفاض القدرة العقلية لديه ولكن هذا الانخفاض لا يصل الى درجة التخلف العقلي، ويكون مستوى ذكاءه ما بين (70- 90) درجة على مقياس ستانفورد -بينيه وعمره العقلي يتوقف نموه مبكرا عند حوالي 13.5 سنة وعمره العقلي يساوي عمره التحصيلي أي ما يستطيع تحصيله هو كل ما يقدر عليه.</a:t>
            </a:r>
            <a:endParaRPr lang="en-US" dirty="0"/>
          </a:p>
          <a:p>
            <a:pPr algn="justLow" rtl="1"/>
            <a:r>
              <a:rPr lang="ar-SA" dirty="0"/>
              <a:t>ويعرف طفل بطئي التعلم أيضا بانه: هو الطفل غي القادر على مجاراة اقرانه في التحصيل العلمي والدراسي وهو ضعف القدرة العقلية للطالب ولكن لا تصل الى درجة التخلف العقلي ونسبة ذكاء هذه الفئة متدنية مع تدني مستوى تحصيله الدراسي في جميع المواد الدراسية، ويمكن ان يكون هذا التأخير لا سباب عقلية او جسمية او اجتماعية ويؤدي لخفض مستوى التحصيل الدراسي بحيث يكون دون المعدل الطبيعي.</a:t>
            </a:r>
            <a:endParaRPr lang="en-US" dirty="0"/>
          </a:p>
          <a:p>
            <a:pPr algn="justLow" rtl="1"/>
            <a:endParaRPr lang="en-US" dirty="0"/>
          </a:p>
        </p:txBody>
      </p:sp>
    </p:spTree>
    <p:extLst>
      <p:ext uri="{BB962C8B-B14F-4D97-AF65-F5344CB8AC3E}">
        <p14:creationId xmlns:p14="http://schemas.microsoft.com/office/powerpoint/2010/main" val="3842034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9CCACE-8866-4E5F-82C7-1866EFB0438B}"/>
              </a:ext>
            </a:extLst>
          </p:cNvPr>
          <p:cNvSpPr/>
          <p:nvPr/>
        </p:nvSpPr>
        <p:spPr>
          <a:xfrm>
            <a:off x="438912" y="212094"/>
            <a:ext cx="10021824" cy="4203971"/>
          </a:xfrm>
          <a:prstGeom prst="rect">
            <a:avLst/>
          </a:prstGeom>
        </p:spPr>
        <p:txBody>
          <a:bodyPr wrap="square">
            <a:spAutoFit/>
          </a:bodyPr>
          <a:lstStyle/>
          <a:p>
            <a:pPr algn="justLow" rtl="1">
              <a:lnSpc>
                <a:spcPct val="115000"/>
              </a:lnSpc>
              <a:spcAft>
                <a:spcPts val="800"/>
              </a:spcAft>
            </a:pPr>
            <a:r>
              <a:rPr lang="ar-SA" b="1" dirty="0">
                <a:latin typeface="Calibri" panose="020F0502020204030204" pitchFamily="34" charset="0"/>
                <a:ea typeface="Calibri" panose="020F0502020204030204" pitchFamily="34" charset="0"/>
                <a:cs typeface="Calibri Light" panose="020F0302020204030204" pitchFamily="34" charset="0"/>
              </a:rPr>
              <a:t>خصائص الأطفال بطئي التعلم:</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5000"/>
              </a:lnSpc>
              <a:spcBef>
                <a:spcPts val="0"/>
              </a:spcBef>
              <a:spcAft>
                <a:spcPts val="800"/>
              </a:spcAft>
              <a:buFont typeface="Calibri Light" panose="020F0302020204030204" pitchFamily="34" charset="0"/>
              <a:buChar char="-"/>
            </a:pPr>
            <a:r>
              <a:rPr lang="ar-SA" dirty="0">
                <a:latin typeface="Calibri" panose="020F0502020204030204" pitchFamily="34" charset="0"/>
                <a:ea typeface="Calibri" panose="020F0502020204030204" pitchFamily="34" charset="0"/>
                <a:cs typeface="Calibri Light" panose="020F0302020204030204" pitchFamily="34" charset="0"/>
              </a:rPr>
              <a:t>الخصائص التعليمية/ هؤلاء الأطفال لهم قدرة على التعلم في حدود امكانياتهم واستعداداتهم ولكنهم يواجهون صعوبة كبيرة في برامج المدارس النظامية العادية وكذلك لا يستفيدون من البرامج المعدة لذوي التخلف العقلي ولهذا فهم بحاجة الى برامج خاصة بهم وافضل هذه البرامج المعدة من خلال التعليم المبرمج والذي يسمح لهؤلاء بالتحصيل الدراسي بما يتلاءم مع قدراتهم وان يتم التركيز على الخبرات النوعية وليس الخبرات الكمية (وذلك لمعالجة نواحي القصور لديهم مثل الكتابة والقراءة واللغة ..الخ) ويجنبهم مواقف الفشل والإحباط التي يواجهونها عند التحاقهم بالمناهج المعدة للأطفال العاديين.</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5000"/>
              </a:lnSpc>
              <a:spcBef>
                <a:spcPts val="0"/>
              </a:spcBef>
              <a:spcAft>
                <a:spcPts val="800"/>
              </a:spcAft>
              <a:buFont typeface="Calibri Light" panose="020F0302020204030204" pitchFamily="34" charset="0"/>
              <a:buChar char="-"/>
            </a:pPr>
            <a:r>
              <a:rPr lang="ar-SA" dirty="0">
                <a:latin typeface="Calibri" panose="020F0502020204030204" pitchFamily="34" charset="0"/>
                <a:ea typeface="Calibri" panose="020F0502020204030204" pitchFamily="34" charset="0"/>
                <a:cs typeface="Calibri Light" panose="020F0302020204030204" pitchFamily="34" charset="0"/>
              </a:rPr>
              <a:t>الخصائص العقلية / يعاني هؤلاء الأطفال من ضعف واضح في القدرة على التحليل والتفكير والتعبير وضعف في القدرة على إدراك العلاقات بين المثيرات وضعف القدرات العقلية مثل الانتباه والادراك ويعانون من ضعف في تطور المهارات اللغوية ويحتاجون الى ممارسة اللغة عن طريق الكلمات بصورة مستمرة ليتحدثوا عما راوه او سمعوه.</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15000"/>
              </a:lnSpc>
              <a:spcBef>
                <a:spcPts val="0"/>
              </a:spcBef>
              <a:spcAft>
                <a:spcPts val="800"/>
              </a:spcAft>
              <a:buFont typeface="Calibri Light" panose="020F0302020204030204" pitchFamily="34" charset="0"/>
              <a:buChar char="-"/>
            </a:pPr>
            <a:r>
              <a:rPr lang="ar-SA" dirty="0">
                <a:latin typeface="Calibri" panose="020F0502020204030204" pitchFamily="34" charset="0"/>
                <a:ea typeface="Calibri" panose="020F0502020204030204" pitchFamily="34" charset="0"/>
                <a:cs typeface="Calibri Light" panose="020F0302020204030204" pitchFamily="34" charset="0"/>
              </a:rPr>
              <a:t>الخصائص النفسية/ يعاني الطفل بطئي التعلم من خبرات الفشل والإحباط نتيجة لوجوده في نظام تعليمي لا يراعي خصائصه وقدراته العقلية مما يؤدي الى نقص الثقة بالنفس والقلق والتوتر وقد يؤدي هذا الى مشكلات نفسية لدى الطفل قد تكون عدوان او خجل او الانسحاب او الخوف من المدرسة او التسرب من المدرسة.</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5283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772FB-BB2B-408D-9379-67B71F71E8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21274D-5BA1-4F82-BA73-D9A5E3F4247E}"/>
              </a:ext>
            </a:extLst>
          </p:cNvPr>
          <p:cNvSpPr>
            <a:spLocks noGrp="1"/>
          </p:cNvSpPr>
          <p:nvPr>
            <p:ph idx="1"/>
          </p:nvPr>
        </p:nvSpPr>
        <p:spPr/>
        <p:txBody>
          <a:bodyPr/>
          <a:lstStyle/>
          <a:p>
            <a:pPr algn="justLow" rtl="1"/>
            <a:r>
              <a:rPr lang="ar-SA" dirty="0"/>
              <a:t>جوانب التأخر عند الأطفال بطئي التعلم:</a:t>
            </a:r>
            <a:endParaRPr lang="en-US" dirty="0"/>
          </a:p>
          <a:p>
            <a:pPr lvl="0" algn="justLow" rtl="1"/>
            <a:r>
              <a:rPr lang="ar-SA" dirty="0"/>
              <a:t>الجانب العقلي/ يكون بطء التعلم نتيجة انخفاض مستوى القدرات العقلية للطفل وللكشف عن هذا التأخر يمكن اللجوء الى حساب معدل الذكاء ويظهر التأخر العقلي قبل سن الثامنة عشر.</a:t>
            </a:r>
            <a:endParaRPr lang="en-US" dirty="0"/>
          </a:p>
          <a:p>
            <a:pPr lvl="0" algn="justLow" rtl="1"/>
            <a:r>
              <a:rPr lang="ar-SA" dirty="0"/>
              <a:t>الجانب النفسي/ وهو بطء التعلم الناتج عن الاضطرابات في شخصية الطفل والتي تسبب المشاكل النفسية مقل القلق والخوف والانطواء والصعوبات الناتجة عند اندماج الطفل بأقرانه بالإضافة الى الظروف غير المشجعة للتعلم والمثيرات الخارجية.</a:t>
            </a:r>
            <a:endParaRPr lang="en-US" dirty="0"/>
          </a:p>
          <a:p>
            <a:pPr algn="justLow" rtl="1"/>
            <a:r>
              <a:rPr lang="ar-SA" dirty="0"/>
              <a:t>الجاني الاجتماعي / ويكون نتيجة للأوضاع الصعبة التي تؤثر على شخصية الطفل بصورة سلبية مثل الطلاق والتفكك الاسري وعدم الانسجام بين الطفل وبيئته المحيطة بيه</a:t>
            </a:r>
            <a:endParaRPr lang="en-US" dirty="0"/>
          </a:p>
        </p:txBody>
      </p:sp>
    </p:spTree>
    <p:extLst>
      <p:ext uri="{BB962C8B-B14F-4D97-AF65-F5344CB8AC3E}">
        <p14:creationId xmlns:p14="http://schemas.microsoft.com/office/powerpoint/2010/main" val="1956708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85D96-0C55-4AC9-AA8E-4AFAC7A7C85A}"/>
              </a:ext>
            </a:extLst>
          </p:cNvPr>
          <p:cNvSpPr>
            <a:spLocks noGrp="1"/>
          </p:cNvSpPr>
          <p:nvPr>
            <p:ph type="title"/>
          </p:nvPr>
        </p:nvSpPr>
        <p:spPr/>
        <p:txBody>
          <a:bodyPr/>
          <a:lstStyle/>
          <a:p>
            <a:pPr algn="justLow"/>
            <a:r>
              <a:rPr lang="ar-SA" b="1" dirty="0"/>
              <a:t>اهم أسباب بطء التعلم:</a:t>
            </a:r>
            <a:br>
              <a:rPr lang="en-US" dirty="0"/>
            </a:br>
            <a:endParaRPr lang="en-US" dirty="0"/>
          </a:p>
        </p:txBody>
      </p:sp>
      <p:sp>
        <p:nvSpPr>
          <p:cNvPr id="3" name="Content Placeholder 2">
            <a:extLst>
              <a:ext uri="{FF2B5EF4-FFF2-40B4-BE49-F238E27FC236}">
                <a16:creationId xmlns:a16="http://schemas.microsoft.com/office/drawing/2014/main" id="{425A574E-FC12-4154-9233-DAD708A27DAE}"/>
              </a:ext>
            </a:extLst>
          </p:cNvPr>
          <p:cNvSpPr>
            <a:spLocks noGrp="1"/>
          </p:cNvSpPr>
          <p:nvPr>
            <p:ph idx="1"/>
          </p:nvPr>
        </p:nvSpPr>
        <p:spPr/>
        <p:txBody>
          <a:bodyPr>
            <a:normAutofit fontScale="92500" lnSpcReduction="10000"/>
          </a:bodyPr>
          <a:lstStyle/>
          <a:p>
            <a:pPr lvl="0" algn="justLow" rtl="1"/>
            <a:r>
              <a:rPr lang="ar-SA" dirty="0"/>
              <a:t>الأسباب الاجتماعية/ مثل حالات الطلاق التي قد تؤدي الى اهمال الأطفال دراسيا ونفسيا والتفكك الاسري والمستوى التعليمي للأهل والدخل المادي الضعيف للأسرة غياب التواصل بين الاسرة والمدرسة.</a:t>
            </a:r>
            <a:endParaRPr lang="en-US" dirty="0"/>
          </a:p>
          <a:p>
            <a:pPr lvl="0" algn="justLow" rtl="1"/>
            <a:r>
              <a:rPr lang="ar-SA" dirty="0"/>
              <a:t>الأسباب النفسية/ مثل الخجل والشعور بالقل والانطواء والشعور بالنقص والكراهية من المحيطين به، والتدليل المبالغ به او القسوة الزائدة تؤدي الى اعتماد الطفل على الاخرين في حل مشاكله وتعرض الطفل لمشاكل سيكولوجية مؤلمة.</a:t>
            </a:r>
            <a:endParaRPr lang="en-US" dirty="0"/>
          </a:p>
          <a:p>
            <a:pPr lvl="0" algn="justLow" rtl="1"/>
            <a:r>
              <a:rPr lang="ar-SA" dirty="0"/>
              <a:t>الأسباب التعليمية/ البيئة التعليمية غير الجيدة وعدم جدية بعض المدرسين في الشرح في الحصص الصفية والاعتماد على التدريس الخصوصي.</a:t>
            </a:r>
            <a:endParaRPr lang="en-US" dirty="0"/>
          </a:p>
          <a:p>
            <a:pPr lvl="0" algn="justLow" rtl="1"/>
            <a:r>
              <a:rPr lang="ar-SA" dirty="0"/>
              <a:t>الأسباب الوراثية/ مثل وجود بعض الاعاقات السمعية او البصرية وتدني القدرة العقلية . </a:t>
            </a:r>
            <a:endParaRPr lang="en-US" dirty="0"/>
          </a:p>
          <a:p>
            <a:pPr lvl="0" algn="justLow" rtl="1"/>
            <a:r>
              <a:rPr lang="ar-SA" dirty="0"/>
              <a:t>الأسباب البيئية/ مثل افتقار غرفة التدريس الى الشروط الصحية كالحرارة الشديدة في الصيف والبرودة الشديدة في الشتاء ووجود عدد كبير من الطلاب في الصف الواحد.</a:t>
            </a:r>
            <a:endParaRPr lang="en-US" dirty="0"/>
          </a:p>
          <a:p>
            <a:endParaRPr lang="en-US" dirty="0"/>
          </a:p>
        </p:txBody>
      </p:sp>
    </p:spTree>
    <p:extLst>
      <p:ext uri="{BB962C8B-B14F-4D97-AF65-F5344CB8AC3E}">
        <p14:creationId xmlns:p14="http://schemas.microsoft.com/office/powerpoint/2010/main" val="3056497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8DDB8-ADB1-45BC-A134-6FD63CE15954}"/>
              </a:ext>
            </a:extLst>
          </p:cNvPr>
          <p:cNvSpPr>
            <a:spLocks noGrp="1"/>
          </p:cNvSpPr>
          <p:nvPr>
            <p:ph type="title"/>
          </p:nvPr>
        </p:nvSpPr>
        <p:spPr/>
        <p:txBody>
          <a:bodyPr/>
          <a:lstStyle/>
          <a:p>
            <a:pPr algn="ctr"/>
            <a:r>
              <a:rPr lang="ar-SA" b="1" dirty="0"/>
              <a:t>اعراض بطء التعلم:</a:t>
            </a:r>
            <a:br>
              <a:rPr lang="en-US" dirty="0"/>
            </a:br>
            <a:endParaRPr lang="en-US" dirty="0"/>
          </a:p>
        </p:txBody>
      </p:sp>
      <p:sp>
        <p:nvSpPr>
          <p:cNvPr id="3" name="Content Placeholder 2">
            <a:extLst>
              <a:ext uri="{FF2B5EF4-FFF2-40B4-BE49-F238E27FC236}">
                <a16:creationId xmlns:a16="http://schemas.microsoft.com/office/drawing/2014/main" id="{3AB4775C-4520-407C-878E-C5274B2C6668}"/>
              </a:ext>
            </a:extLst>
          </p:cNvPr>
          <p:cNvSpPr>
            <a:spLocks noGrp="1"/>
          </p:cNvSpPr>
          <p:nvPr>
            <p:ph idx="1"/>
          </p:nvPr>
        </p:nvSpPr>
        <p:spPr/>
        <p:txBody>
          <a:bodyPr/>
          <a:lstStyle/>
          <a:p>
            <a:pPr lvl="0" algn="r" rtl="1"/>
            <a:r>
              <a:rPr lang="ar-SA" dirty="0"/>
              <a:t>حركة الطفل المفرطة وغير الطبيعية وتشتت انتباهه.</a:t>
            </a:r>
            <a:endParaRPr lang="en-US" dirty="0"/>
          </a:p>
          <a:p>
            <a:pPr lvl="0" algn="r" rtl="1"/>
            <a:r>
              <a:rPr lang="ar-SA" dirty="0"/>
              <a:t>عدم قدرة الطف على الاستماع او التفكير.</a:t>
            </a:r>
            <a:endParaRPr lang="en-US" dirty="0"/>
          </a:p>
          <a:p>
            <a:pPr lvl="0" algn="r" rtl="1"/>
            <a:r>
              <a:rPr lang="ar-SA" dirty="0"/>
              <a:t>مستوى دراسي متدني في معظم المواد الدراسية.</a:t>
            </a:r>
            <a:endParaRPr lang="en-US" dirty="0"/>
          </a:p>
          <a:p>
            <a:pPr lvl="0" algn="r" rtl="1"/>
            <a:r>
              <a:rPr lang="ar-SA" dirty="0"/>
              <a:t>عدم قدرة الطفل على التكيف مع المعلم والأطفال المحيطين به.</a:t>
            </a:r>
            <a:endParaRPr lang="en-US" dirty="0"/>
          </a:p>
          <a:p>
            <a:pPr lvl="0" algn="r" rtl="1"/>
            <a:r>
              <a:rPr lang="ar-SA" dirty="0"/>
              <a:t>تحصيل علامات متدنية او الرسوب في بعض المواد برغم الجهد الذي يبذله الإباء.</a:t>
            </a:r>
            <a:endParaRPr lang="en-US" dirty="0"/>
          </a:p>
          <a:p>
            <a:pPr algn="justLow"/>
            <a:endParaRPr lang="en-US" dirty="0"/>
          </a:p>
        </p:txBody>
      </p:sp>
    </p:spTree>
    <p:extLst>
      <p:ext uri="{BB962C8B-B14F-4D97-AF65-F5344CB8AC3E}">
        <p14:creationId xmlns:p14="http://schemas.microsoft.com/office/powerpoint/2010/main" val="1224281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95D82-31F4-4E1E-937F-5610A7CA9537}"/>
              </a:ext>
            </a:extLst>
          </p:cNvPr>
          <p:cNvSpPr>
            <a:spLocks noGrp="1"/>
          </p:cNvSpPr>
          <p:nvPr>
            <p:ph type="title"/>
          </p:nvPr>
        </p:nvSpPr>
        <p:spPr/>
        <p:txBody>
          <a:bodyPr/>
          <a:lstStyle/>
          <a:p>
            <a:r>
              <a:rPr lang="ar-SA" b="1" dirty="0"/>
              <a:t>نصائح لتدريس الطفل بطئي التعلم:</a:t>
            </a:r>
            <a:br>
              <a:rPr lang="en-US" dirty="0"/>
            </a:br>
            <a:endParaRPr lang="en-US" dirty="0"/>
          </a:p>
        </p:txBody>
      </p:sp>
      <p:sp>
        <p:nvSpPr>
          <p:cNvPr id="3" name="Content Placeholder 2">
            <a:extLst>
              <a:ext uri="{FF2B5EF4-FFF2-40B4-BE49-F238E27FC236}">
                <a16:creationId xmlns:a16="http://schemas.microsoft.com/office/drawing/2014/main" id="{9494A32E-BF7F-46FD-9F95-632224EEB567}"/>
              </a:ext>
            </a:extLst>
          </p:cNvPr>
          <p:cNvSpPr>
            <a:spLocks noGrp="1"/>
          </p:cNvSpPr>
          <p:nvPr>
            <p:ph idx="1"/>
          </p:nvPr>
        </p:nvSpPr>
        <p:spPr/>
        <p:txBody>
          <a:bodyPr/>
          <a:lstStyle/>
          <a:p>
            <a:pPr lvl="0" algn="justLow" rtl="1"/>
            <a:r>
              <a:rPr lang="ar-SA" dirty="0"/>
              <a:t>دعم ثقة الكفل بنفسه.</a:t>
            </a:r>
            <a:endParaRPr lang="en-US" dirty="0"/>
          </a:p>
          <a:p>
            <a:pPr lvl="0" algn="justLow" rtl="1"/>
            <a:r>
              <a:rPr lang="ar-SA" dirty="0"/>
              <a:t>تحسين الظروف التعليمية داخل غرفة الصف.</a:t>
            </a:r>
            <a:endParaRPr lang="en-US" dirty="0"/>
          </a:p>
          <a:p>
            <a:pPr lvl="0" algn="justLow" rtl="1"/>
            <a:r>
              <a:rPr lang="ar-SA" dirty="0"/>
              <a:t>التنسيق والمشاورة بين الاهل والمعلم.</a:t>
            </a:r>
            <a:endParaRPr lang="en-US" dirty="0"/>
          </a:p>
          <a:p>
            <a:pPr lvl="0" algn="justLow" rtl="1"/>
            <a:r>
              <a:rPr lang="ar-SA" dirty="0"/>
              <a:t>دراسة الواقع الاجتماعي للطفل ومحاولة فهمه.</a:t>
            </a:r>
            <a:endParaRPr lang="en-US" dirty="0"/>
          </a:p>
          <a:p>
            <a:pPr lvl="0" algn="justLow" rtl="1"/>
            <a:r>
              <a:rPr lang="ar-SA" dirty="0"/>
              <a:t>تقييم الطفل ومعرفة أماكن القوة والضعف لديه.</a:t>
            </a:r>
            <a:endParaRPr lang="en-US" dirty="0"/>
          </a:p>
          <a:p>
            <a:endParaRPr lang="en-US" dirty="0"/>
          </a:p>
        </p:txBody>
      </p:sp>
    </p:spTree>
    <p:extLst>
      <p:ext uri="{BB962C8B-B14F-4D97-AF65-F5344CB8AC3E}">
        <p14:creationId xmlns:p14="http://schemas.microsoft.com/office/powerpoint/2010/main" val="4053775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5D2EC-80AF-4C81-9283-C7BBC06DBDBB}"/>
              </a:ext>
            </a:extLst>
          </p:cNvPr>
          <p:cNvSpPr>
            <a:spLocks noGrp="1"/>
          </p:cNvSpPr>
          <p:nvPr>
            <p:ph type="title"/>
          </p:nvPr>
        </p:nvSpPr>
        <p:spPr/>
        <p:txBody>
          <a:bodyPr/>
          <a:lstStyle/>
          <a:p>
            <a:pPr algn="ctr"/>
            <a:r>
              <a:rPr lang="ar-SA" dirty="0"/>
              <a:t>التدخل لحل المشكلات التي يعاني منها الطفل.</a:t>
            </a:r>
            <a:br>
              <a:rPr lang="en-US" dirty="0"/>
            </a:br>
            <a:endParaRPr lang="en-US" dirty="0"/>
          </a:p>
        </p:txBody>
      </p:sp>
      <p:sp>
        <p:nvSpPr>
          <p:cNvPr id="3" name="Content Placeholder 2">
            <a:extLst>
              <a:ext uri="{FF2B5EF4-FFF2-40B4-BE49-F238E27FC236}">
                <a16:creationId xmlns:a16="http://schemas.microsoft.com/office/drawing/2014/main" id="{6117BFC7-DF8F-4900-91E4-14E820FCDDC9}"/>
              </a:ext>
            </a:extLst>
          </p:cNvPr>
          <p:cNvSpPr>
            <a:spLocks noGrp="1"/>
          </p:cNvSpPr>
          <p:nvPr>
            <p:ph idx="1"/>
          </p:nvPr>
        </p:nvSpPr>
        <p:spPr/>
        <p:txBody>
          <a:bodyPr>
            <a:normAutofit fontScale="85000" lnSpcReduction="10000"/>
          </a:bodyPr>
          <a:lstStyle/>
          <a:p>
            <a:pPr algn="justLow" rtl="1"/>
            <a:r>
              <a:rPr lang="ar-SA" dirty="0"/>
              <a:t>هناك بعض المدارس التي طورت برنامج خاص يسمى برنامج التعليم الفردي والذي يساعد على تحديد نقاط القوة او الضعف في التعلم لدى الفرد ووضع خطة تشمل أنشطة تعلم تعمل على مساعدة الطالب في تحقيق افضل أداء له في المدرسة وقد يشمل هذا البرنامج جلسات مع المعلم وتحديد وقت في فصل دراسي متخصص بموضوع معين او استخدام معدات خاصة للمساعدة في التعلم مثل الكتب المسجلة على الأقراص او أجهزة الكمبيوتر المحمولة للطلاب الذين يعانون من بطء او صعوبات في التعلم .</a:t>
            </a:r>
            <a:endParaRPr lang="en-US" dirty="0"/>
          </a:p>
          <a:p>
            <a:pPr algn="justLow" rtl="1"/>
            <a:r>
              <a:rPr lang="ar-SA" b="1" dirty="0"/>
              <a:t>خدمات تعليم خاصة</a:t>
            </a:r>
            <a:r>
              <a:rPr lang="ar-SA" dirty="0"/>
              <a:t> : عادة ما يتم توفير خدمات تعليمية خاصة للأطفال المصابين بصعوبات التعلم او غيرها من اعاقات التأهيل ويتطلب قانون تحسين التعليم للأشخاص ذوي الإعاقة ان يتم توفير نظام المدارس العامة المجانية للأطفال ذوي الاحتياجات الخاصة او الاعاقات الخاصة او المشكلات التعليمية اذ يحق للطفل على سبيل المثال في الولايات المتحدة الامريكية الحصول على هذه الخدمات ابتداء من عمر ثلاث سنوات وتستمر الى المدرسة الثانوية وحتى سن (21) سنة كما يجب تعليم الأطفال في بيئات اكثر ملاءمة لهم بحيث يجب ان تكون بيئة التدريس الخاصة بهم تلبي احتياجات ومهارات الطفل المحددة.</a:t>
            </a:r>
            <a:endParaRPr lang="en-US" dirty="0"/>
          </a:p>
          <a:p>
            <a:pPr algn="justLow" rtl="1"/>
            <a:r>
              <a:rPr lang="ar-SA" dirty="0"/>
              <a:t>حيث يمكن لأخصائي التعليم او المعلم ان يساعد الطفل على تعلم المهارات من خلال بناء القوة والبحث عن طريق تعويض نقاط الضعف.</a:t>
            </a:r>
            <a:endParaRPr lang="en-US" dirty="0"/>
          </a:p>
          <a:p>
            <a:endParaRPr lang="en-US" dirty="0"/>
          </a:p>
        </p:txBody>
      </p:sp>
    </p:spTree>
    <p:extLst>
      <p:ext uri="{BB962C8B-B14F-4D97-AF65-F5344CB8AC3E}">
        <p14:creationId xmlns:p14="http://schemas.microsoft.com/office/powerpoint/2010/main" val="2134848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7646-9B23-4A3C-9F72-E4EE7E54192F}"/>
              </a:ext>
            </a:extLst>
          </p:cNvPr>
          <p:cNvSpPr>
            <a:spLocks noGrp="1"/>
          </p:cNvSpPr>
          <p:nvPr>
            <p:ph type="title"/>
          </p:nvPr>
        </p:nvSpPr>
        <p:spPr/>
        <p:txBody>
          <a:bodyPr/>
          <a:lstStyle/>
          <a:p>
            <a:pPr algn="ctr"/>
            <a:r>
              <a:rPr lang="ar-SA" b="1" dirty="0"/>
              <a:t>علاجات أخرى لبطء التعلم:</a:t>
            </a:r>
            <a:br>
              <a:rPr lang="en-US" dirty="0"/>
            </a:br>
            <a:endParaRPr lang="en-US" dirty="0"/>
          </a:p>
        </p:txBody>
      </p:sp>
      <p:sp>
        <p:nvSpPr>
          <p:cNvPr id="3" name="Content Placeholder 2">
            <a:extLst>
              <a:ext uri="{FF2B5EF4-FFF2-40B4-BE49-F238E27FC236}">
                <a16:creationId xmlns:a16="http://schemas.microsoft.com/office/drawing/2014/main" id="{F56A1882-0FCE-4672-81C1-4535B4E6AEE8}"/>
              </a:ext>
            </a:extLst>
          </p:cNvPr>
          <p:cNvSpPr>
            <a:spLocks noGrp="1"/>
          </p:cNvSpPr>
          <p:nvPr>
            <p:ph idx="1"/>
          </p:nvPr>
        </p:nvSpPr>
        <p:spPr/>
        <p:txBody>
          <a:bodyPr>
            <a:normAutofit/>
          </a:bodyPr>
          <a:lstStyle/>
          <a:p>
            <a:pPr algn="justLow" rtl="1"/>
            <a:r>
              <a:rPr lang="ar-SA" dirty="0"/>
              <a:t>هناك بعض الأطفال الذين يعانون من المشكلات التعليمة كبطء التعلم كما يعانون من تدني لاحترام الذات والإحباط ومشاكل أخرى ويمكن لأخصائي الصحة العقلية مساعدة الشخص في فهم هذه المشاعر وتطوير أدوات التعامل وبناء العلاقات الجيدة كما قد يعانون أيضا من حالات أخرى مثل اضطراب فرط الحركة ونقص الانتباه ويجب الحصول على العلاجات الخاصة بهذه الحالات فعادة ما يتم وصف دواء يساعدهم على تحسين انتباه الطفل وقدرته على التركيز والمساعدة في التحكم بالسلوكيات الأخرى.</a:t>
            </a:r>
            <a:endParaRPr lang="en-US" dirty="0"/>
          </a:p>
          <a:p>
            <a:pPr algn="justLow" rtl="1"/>
            <a:r>
              <a:rPr lang="ar-SA" dirty="0"/>
              <a:t>اذ تعد بطء التعلم احدى التحديات والعقبات التي تعترض سير العملية التعليمية للأطفال بحيث يظهر الطفل صعوبة في أي من العمليات المرتبطة بالتعليم مثل القراءة والكتابة والتهجي والفهم والتفكير والادراك والانتباه والنطق ، واجراء العمليات الحسابية او في أي من </a:t>
            </a:r>
            <a:endParaRPr lang="en-US" dirty="0"/>
          </a:p>
        </p:txBody>
      </p:sp>
    </p:spTree>
    <p:extLst>
      <p:ext uri="{BB962C8B-B14F-4D97-AF65-F5344CB8AC3E}">
        <p14:creationId xmlns:p14="http://schemas.microsoft.com/office/powerpoint/2010/main" val="874926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1846</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قسم الاقتصاد المنزلي/ مرحلة الماجستير نمو وتطور الطفل/ ذوي المشكلات التعليمية الثلاثاء 17/ 3/ 2020 أ.د. عفراء إبراهيم خليل العبيدي   ذوي المشكلات التعليمية </vt:lpstr>
      <vt:lpstr>PowerPoint Presentation</vt:lpstr>
      <vt:lpstr>PowerPoint Presentation</vt:lpstr>
      <vt:lpstr>PowerPoint Presentation</vt:lpstr>
      <vt:lpstr>اهم أسباب بطء التعلم: </vt:lpstr>
      <vt:lpstr>اعراض بطء التعلم: </vt:lpstr>
      <vt:lpstr>نصائح لتدريس الطفل بطئي التعلم: </vt:lpstr>
      <vt:lpstr>التدخل لحل المشكلات التي يعاني منها الطفل. </vt:lpstr>
      <vt:lpstr>علاجات أخرى لبطء التعلم: </vt:lpstr>
      <vt:lpstr>PowerPoint Presentation</vt:lpstr>
      <vt:lpstr>PowerPoint Presentation</vt:lpstr>
      <vt:lpstr>أسباب الإصابة بمشكلة صعوبات التعلم: </vt:lpstr>
      <vt:lpstr>علامات الإصابة بصعوبات التعلم: </vt:lpstr>
      <vt:lpstr>ملاحظة/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الاقتصاد المنزلي/ مرحلة الماجستير نمو وتطور الطفل/ ذوي المشكلات التعليمية الثلاثاء 17/ 3/ 2020 أ.د. عفراء إبراهيم خليل العبيدي   ذوي المشكلات التعليمية </dc:title>
  <dc:creator>afraa alobaedi</dc:creator>
  <cp:lastModifiedBy>afraa alobaedi</cp:lastModifiedBy>
  <cp:revision>3</cp:revision>
  <dcterms:created xsi:type="dcterms:W3CDTF">2020-04-02T04:53:58Z</dcterms:created>
  <dcterms:modified xsi:type="dcterms:W3CDTF">2020-04-02T05:03:47Z</dcterms:modified>
</cp:coreProperties>
</file>