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2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47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9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6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8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0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6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8520-AA3E-4709-8C54-61E977B4F1F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52C74-D055-4602-AB5C-22403C2D2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6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6552728"/>
          </a:xfrm>
        </p:spPr>
        <p:txBody>
          <a:bodyPr>
            <a:noAutofit/>
          </a:bodyPr>
          <a:lstStyle/>
          <a:p>
            <a:pPr algn="r" rtl="1"/>
            <a:r>
              <a:rPr lang="ar-IQ" sz="2800" dirty="0" smtClean="0"/>
              <a:t>رودولف كيلن (1864 / 1922)</a:t>
            </a:r>
            <a:br>
              <a:rPr lang="ar-IQ" sz="2800" dirty="0" smtClean="0"/>
            </a:br>
            <a:r>
              <a:rPr lang="ar-IQ" sz="2800" dirty="0" smtClean="0"/>
              <a:t>صاحب الفلسفة المعروفة بان القوة اهم من القانون  وان الضرورة لا تعرف القانون  .</a:t>
            </a:r>
            <a:br>
              <a:rPr lang="ar-IQ" sz="2800" dirty="0" smtClean="0"/>
            </a:br>
            <a:r>
              <a:rPr lang="ar-IQ" sz="2800" dirty="0" smtClean="0"/>
              <a:t>1-	تنبأ ان دولا عظمى ستنشأ في اسيا و افريقيا و اوربا .</a:t>
            </a:r>
            <a:br>
              <a:rPr lang="ar-IQ" sz="2800" dirty="0" smtClean="0"/>
            </a:br>
            <a:r>
              <a:rPr lang="ar-IQ" sz="2800" dirty="0" smtClean="0"/>
              <a:t>2-	تنبأ ان السيادة سوف تنتقل من القوى البحرية الى القوة البرية التي ستتحكم يوما في البحار .</a:t>
            </a:r>
            <a:br>
              <a:rPr lang="ar-IQ" sz="2800" dirty="0" smtClean="0"/>
            </a:br>
            <a:r>
              <a:rPr lang="ar-IQ" sz="2800" dirty="0" smtClean="0"/>
              <a:t>3-	ذكر ان الدولة مظهر من مظاهر الحياة ، واكد على الفلسفة العضوية لنشوء الدولة.</a:t>
            </a:r>
            <a:br>
              <a:rPr lang="ar-IQ" sz="2800" dirty="0" smtClean="0"/>
            </a:br>
            <a:r>
              <a:rPr lang="ar-IQ" sz="2800" dirty="0" smtClean="0"/>
              <a:t>4-	ويعد كيلن صاحب نظرية الدولة .</a:t>
            </a:r>
            <a:br>
              <a:rPr lang="ar-IQ" sz="2800" dirty="0" smtClean="0"/>
            </a:br>
            <a:r>
              <a:rPr lang="ar-IQ" sz="2800" dirty="0" smtClean="0"/>
              <a:t>5-	وقسم الدراسات الخاصة بالدولة الى :- ( الجغرافيا و الدولة -  السكان و الدولة-  التركيب الاجتماعي للدولة -  الموارد الاقتصادية للدولة -  المنطقة الحكومية ).</a:t>
            </a:r>
            <a:br>
              <a:rPr lang="ar-IQ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6525344"/>
            <a:ext cx="6400800" cy="432048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97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dirty="0" smtClean="0"/>
              <a:t>8-	تخوف ماكيندر من نشوء دولة قارية كبيرة في منطقة القلب الارض تتوسع في ارواسيا وتسيطر على ثرواتها الضخمة </a:t>
            </a:r>
          </a:p>
          <a:p>
            <a:pPr algn="r" rtl="1"/>
            <a:r>
              <a:rPr lang="ar-IQ" dirty="0" smtClean="0"/>
              <a:t>9-	تكون منطقة القلب قاعدة للقوة البرية و الجوية و البحرية .</a:t>
            </a:r>
          </a:p>
          <a:p>
            <a:pPr algn="r" rtl="1"/>
            <a:r>
              <a:rPr lang="ar-IQ" dirty="0" smtClean="0"/>
              <a:t>10-	اشارة الى امكانية سيطرت المانيا او روسيا على هذه المنطقة وامكانية اتحادهما .</a:t>
            </a:r>
          </a:p>
          <a:p>
            <a:pPr algn="r" rtl="1"/>
            <a:r>
              <a:rPr lang="ar-IQ" dirty="0" smtClean="0"/>
              <a:t>11-	ربط التاريخ بالجغرافيا معا و توقع نشوء دولة اوربيا سوف تسيطر على العالم اجمع .</a:t>
            </a:r>
          </a:p>
          <a:p>
            <a:pPr algn="r" rtl="1"/>
            <a:r>
              <a:rPr lang="ar-IQ" dirty="0" smtClean="0"/>
              <a:t>12-	اكد ان القوة الجوية تخدم القوة البرية اكثر من القوة البحرية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7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الانتقادات التي وجهت للنظرية </a:t>
            </a:r>
            <a:br>
              <a:rPr lang="ar-IQ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1-	ربطه للتاريخ بصورة مبالغ فيها في الجغرافية و الاحداث العالمية وانه صراع بر اي قوة برية و بحرية .</a:t>
            </a:r>
          </a:p>
          <a:p>
            <a:pPr algn="r" rtl="1"/>
            <a:r>
              <a:rPr lang="ar-IQ" dirty="0" smtClean="0"/>
              <a:t>2-	تضخيم اهمية منطقة القلب من حيث الموارد التي يمتلكها .</a:t>
            </a:r>
          </a:p>
          <a:p>
            <a:pPr algn="r" rtl="1"/>
            <a:r>
              <a:rPr lang="ar-IQ" dirty="0" smtClean="0"/>
              <a:t>3-	اغفل التطور التكنولوجي و لاسيما كاسحات الجليد و الطائرات و القوة النووية التي تمحي حصانة اية منطقة كانت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9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4-	لم تضع نظريته التغييرات الايدلوجية في العالم .</a:t>
            </a:r>
          </a:p>
          <a:p>
            <a:pPr algn="r" rtl="1"/>
            <a:r>
              <a:rPr lang="ar-IQ" dirty="0" smtClean="0"/>
              <a:t>5-	حدد المنطقة العربية بطريقة خاطئة حيث قال انها تمتد من النيل الى الفرات ولكنه اشار بهذا التحديد الى دولة اسرائيل .</a:t>
            </a:r>
          </a:p>
          <a:p>
            <a:pPr algn="r" rtl="1"/>
            <a:r>
              <a:rPr lang="ar-IQ" dirty="0" smtClean="0"/>
              <a:t>6-	لم يشير الى الصعوبات التي تعاني منها منطقة القلب لموقعه الداخلي  وتطرفه المناخي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7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التعديلات على النظرية 1919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1- مد حدود نطاق قلب العالم نحو الغرب ليشمل اسكندنافية و جزيرة جوتلاند و يمتد عبر وسط اوربا على امتداد جبال دالماشيا و عبر مضيق الدردنيل و معظم اسيا الصغرى 0 اي انه اضاف كل اوربا الشرقية بما تحوية من موارد اقتصادية و سكان </a:t>
            </a:r>
          </a:p>
          <a:p>
            <a:pPr algn="r" rtl="1"/>
            <a:r>
              <a:rPr lang="ar-IQ" dirty="0" smtClean="0"/>
              <a:t>دمج في منطقة القلب ايضا مناطق التبت واعالي الانهر الصينية و الهندية في منغوليا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832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التعديلات على النظرية 1943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IQ" dirty="0" smtClean="0"/>
              <a:t>1 . استبعد منطقة نهر لينا الى الشرق من نهر اليانسي من منطقة القلب </a:t>
            </a:r>
          </a:p>
          <a:p>
            <a:pPr marL="0" indent="0" algn="r" rtl="1">
              <a:buNone/>
            </a:pPr>
            <a:r>
              <a:rPr lang="ar-IQ" dirty="0" smtClean="0"/>
              <a:t>2. اقر بان التهديد الحقيقي ياتي من منطقة القلب نحو شرق اوربا و ليس من المانيا الى القلب </a:t>
            </a:r>
          </a:p>
          <a:p>
            <a:pPr marL="0" indent="0" algn="r" rtl="1">
              <a:buNone/>
            </a:pPr>
            <a:r>
              <a:rPr lang="ar-IQ" dirty="0" smtClean="0"/>
              <a:t>3. ان الموقف السياسي لاية دولة قارية تعتمد على الموقع الجغرافي و الامكانيات الاقتصادية و التكنولوجية </a:t>
            </a:r>
          </a:p>
          <a:p>
            <a:pPr marL="0" indent="0" algn="r" rtl="1">
              <a:buNone/>
            </a:pPr>
            <a:r>
              <a:rPr lang="ar-IQ" dirty="0" smtClean="0"/>
              <a:t>4. يشكل حوض الاوسط منطقة استراتيجية خطيرة وتشمل ( غرب اوربا و شرق امريكا اي الجزء الشمالي من المحيط الاطلسي </a:t>
            </a:r>
          </a:p>
          <a:p>
            <a:pPr marL="0" indent="0" algn="r" rtl="1">
              <a:buNone/>
            </a:pPr>
            <a:r>
              <a:rPr lang="ar-IQ" dirty="0" smtClean="0"/>
              <a:t>5.تفصل المانيا بين منطقة القلب و حوض الاوسط </a:t>
            </a:r>
          </a:p>
          <a:p>
            <a:pPr marL="0" indent="0" algn="r" rtl="1">
              <a:buNone/>
            </a:pPr>
            <a:r>
              <a:rPr lang="ar-IQ" dirty="0" smtClean="0"/>
              <a:t>6. وجود مركزان للقوى العالمية بري يتمثل بالاتحاد السوفيتي و البحري يتمثل بالولايات المتحدة الامريكية القابعة على حوض الاوسط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992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ar-IQ" sz="3600" dirty="0" smtClean="0"/>
              <a:t>مميزات القلب الشمالي و الجنوبي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431674"/>
              </p:ext>
            </p:extLst>
          </p:nvPr>
        </p:nvGraphicFramePr>
        <p:xfrm>
          <a:off x="457200" y="908050"/>
          <a:ext cx="8229600" cy="554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6242">
                <a:tc>
                  <a:txBody>
                    <a:bodyPr/>
                    <a:lstStyle/>
                    <a:p>
                      <a:r>
                        <a:rPr lang="ar-IQ" dirty="0" smtClean="0"/>
                        <a:t>القلب الجنوبي   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dirty="0" smtClean="0"/>
                        <a:t>القلب الشمالي  الهارتلاند                  </a:t>
                      </a:r>
                      <a:endParaRPr lang="en-US" dirty="0"/>
                    </a:p>
                  </a:txBody>
                  <a:tcPr/>
                </a:tc>
              </a:tr>
              <a:tr h="476242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وجود الصحراء الكبرى التي تعتبر حدا فاصلا طبيعيا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1.يمتاز بوجود ساحل شمالي متجمد يصعب التقدم منه </a:t>
                      </a:r>
                      <a:endParaRPr lang="en-US" dirty="0"/>
                    </a:p>
                  </a:txBody>
                  <a:tcPr/>
                </a:tc>
              </a:tr>
              <a:tr h="822008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يتكون من مجموعة من الانهار الصالحة للملاحة</a:t>
                      </a:r>
                      <a:r>
                        <a:rPr lang="ar-IQ" baseline="0" dirty="0" smtClean="0"/>
                        <a:t> الداخلي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2. منطقة  سهلية  ذات تصريف داخلي  </a:t>
                      </a:r>
                      <a:endParaRPr lang="en-US" dirty="0"/>
                    </a:p>
                  </a:txBody>
                  <a:tcPr/>
                </a:tc>
              </a:tr>
              <a:tr h="822008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وجود مرتفعات دراكنزبرج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3. محصن من الجنوب حيث توجد المرتفعات الايرانية و الافغانية و الهملايا </a:t>
                      </a:r>
                      <a:endParaRPr lang="en-US" dirty="0"/>
                    </a:p>
                  </a:txBody>
                  <a:tcPr/>
                </a:tc>
              </a:tr>
              <a:tr h="1174295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الحدود</a:t>
                      </a:r>
                      <a:r>
                        <a:rPr lang="ar-IQ" baseline="0" dirty="0" smtClean="0"/>
                        <a:t> الشرقية  سواحل مطلة على المحيط الهندي و الغربية على المحيط الاطلسي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4. الحدود الشرقية لمنطقة</a:t>
                      </a:r>
                      <a:r>
                        <a:rPr lang="ar-IQ" baseline="0" dirty="0" smtClean="0"/>
                        <a:t> القلب سيبريا و سواحل المطلة على المحيط الهادئ الحدود الغربية لها مفتوح على دول اوربا الشرقية </a:t>
                      </a:r>
                      <a:endParaRPr lang="en-US" dirty="0"/>
                    </a:p>
                  </a:txBody>
                  <a:tcPr/>
                </a:tc>
              </a:tr>
              <a:tr h="476242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تمتلك موارد طبيعية هائلة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5.</a:t>
                      </a:r>
                      <a:r>
                        <a:rPr lang="ar-IQ" baseline="0" dirty="0" smtClean="0"/>
                        <a:t> تمتلك موارد طبيعية هائلة </a:t>
                      </a:r>
                      <a:endParaRPr lang="en-US" dirty="0"/>
                    </a:p>
                  </a:txBody>
                  <a:tcPr/>
                </a:tc>
              </a:tr>
              <a:tr h="8220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6. المنطقة الواقعة بين القلبين منطقة البحر المتوسط</a:t>
                      </a:r>
                      <a:r>
                        <a:rPr lang="ar-IQ" baseline="0" dirty="0" smtClean="0"/>
                        <a:t> و جنوب غرب اسيا </a:t>
                      </a:r>
                      <a:endParaRPr lang="en-US" dirty="0"/>
                    </a:p>
                  </a:txBody>
                  <a:tcPr/>
                </a:tc>
              </a:tr>
              <a:tr h="47624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585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3600" dirty="0" smtClean="0"/>
              <a:t>الهلال الداخلي و الخارجي </a:t>
            </a:r>
            <a:br>
              <a:rPr lang="ar-IQ" sz="3600" dirty="0" smtClean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97091"/>
              </p:ext>
            </p:extLst>
          </p:nvPr>
        </p:nvGraphicFramePr>
        <p:xfrm>
          <a:off x="457200" y="1196972"/>
          <a:ext cx="8229600" cy="456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0847">
                <a:tc>
                  <a:txBody>
                    <a:bodyPr/>
                    <a:lstStyle/>
                    <a:p>
                      <a:r>
                        <a:rPr lang="ar-IQ" dirty="0" smtClean="0"/>
                        <a:t>الهلال الخارجي     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IQ" dirty="0" smtClean="0"/>
                        <a:t>الهلال الداخلي </a:t>
                      </a:r>
                      <a:endParaRPr lang="en-US" dirty="0"/>
                    </a:p>
                  </a:txBody>
                  <a:tcPr/>
                </a:tc>
              </a:tr>
              <a:tr h="820847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 يشمل المسطحات المائية الضخمة كالمحيطات  (الهادي و الاطلسي و الهندي</a:t>
                      </a:r>
                      <a:r>
                        <a:rPr lang="ar-IQ" baseline="0" dirty="0" smtClean="0"/>
                        <a:t> و المنجمدين الشمالي و الجنوبي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1.يمتاز بان انهاره تنصرف الى البحار الصالحة للملاحة </a:t>
                      </a:r>
                      <a:endParaRPr lang="en-US" dirty="0"/>
                    </a:p>
                  </a:txBody>
                  <a:tcPr/>
                </a:tc>
              </a:tr>
              <a:tr h="820847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  تشمل </a:t>
                      </a:r>
                      <a:r>
                        <a:rPr lang="ar-IQ" baseline="0" dirty="0" smtClean="0"/>
                        <a:t> شرق الامريكيتن  و غرب افريقيا و جنوب افريقيا  و استراليا و اليابان و بريطانيا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2.</a:t>
                      </a:r>
                      <a:r>
                        <a:rPr lang="ar-IQ" baseline="0" dirty="0" smtClean="0"/>
                        <a:t> يشمل كل من ( المناطق الساحلية الاوربية  اي غرب اوربا /  شمال افريقيا / و جنوب غرب اسيا / و جنوب اسيا / و جنوب شرق اسيا / و شرق اسيا  </a:t>
                      </a:r>
                    </a:p>
                    <a:p>
                      <a:pPr algn="r" rtl="1"/>
                      <a:r>
                        <a:rPr lang="ar-IQ" baseline="0" dirty="0" smtClean="0"/>
                        <a:t>وقد اسماها سبيكمان بـ الريملاند </a:t>
                      </a:r>
                      <a:endParaRPr lang="en-US" dirty="0"/>
                    </a:p>
                  </a:txBody>
                  <a:tcPr/>
                </a:tc>
              </a:tr>
              <a:tr h="820847"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 نطاق القوة البحرية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3. تعتبر حدود مهمة للسيطرة على</a:t>
                      </a:r>
                      <a:r>
                        <a:rPr lang="ar-IQ" baseline="0" dirty="0" smtClean="0"/>
                        <a:t> البر حيث تصادم قوتي البحر و البر </a:t>
                      </a:r>
                      <a:endParaRPr lang="en-US" dirty="0"/>
                    </a:p>
                  </a:txBody>
                  <a:tcPr/>
                </a:tc>
              </a:tr>
              <a:tr h="820847">
                <a:tc>
                  <a:txBody>
                    <a:bodyPr/>
                    <a:lstStyle/>
                    <a:p>
                      <a:pPr algn="r" rtl="1"/>
                      <a:r>
                        <a:rPr lang="ar-IQ" smtClean="0"/>
                        <a:t> نطاق واسع من المسطحات البمائية الحرة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IQ" dirty="0" smtClean="0"/>
                        <a:t>4. تشمل القنوات و الممرات و المضائق العالمية المهمة للتجارة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27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ماكندر قلب ارض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ar-IQ" dirty="0" smtClean="0"/>
              <a:t> وضع هالفورد ماكيندر عدة اسسس لبناء نظريته وهي :- </a:t>
            </a:r>
          </a:p>
          <a:p>
            <a:pPr algn="r" rtl="1"/>
            <a:r>
              <a:rPr lang="ar-IQ" dirty="0" smtClean="0"/>
              <a:t>1-	لاحظ ان ¾ مساحة الكرة الارضية تشغلها المسطحات المائية بينما لا يشغل اليابس سوى ¼ من مساحة العالم ، كما لاحظ ان البحار و المحيطات متصلة بعضها ببعض مما يبرر تسميتها بـ المحيط العالمي .</a:t>
            </a:r>
          </a:p>
          <a:p>
            <a:pPr algn="r" rtl="1"/>
            <a:r>
              <a:rPr lang="ar-IQ" dirty="0" smtClean="0"/>
              <a:t>2-	تنبه لوجود كتله يابس ضخمة متصلة تربط بين اسيا و افريقيا و اوربا اسمها ( السويداء  ثم منطقة الارتكاز ثم منقطة القلب ) تغير التسميات جاء حسب التعديلات التي قام بها ماكندر لنظريتة حيث كانت المنطقة تتقلص و تتسع حسب التعديل لكنها بصورة عامة تمتاز بكونها منطقة سهلية عظيمة الاتساع ذات تصريف داخلي و تحيط بها مناطق حصينة تمنع من غزوها من الخارج  ويمتاز بكونه اراضي متجمدة يصعب التقدم منه وفي شرق منطقة القلب سيبريا و غربها تكون منطقة سهلية متوحة على شرق اوربا  اما جنوبها ستكون المرتفعات الايرانية و الافغانية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2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نظرية القوة البرية لـ ماكندر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127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79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قلب العالم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4076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98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Low" rtl="1"/>
            <a:r>
              <a:rPr lang="ar-IQ" sz="3600" dirty="0" smtClean="0"/>
              <a:t>وبذلك ندرك اهمية القلب الذي وصفه ماكندر ( حيث يمتاز بكونه مناطق سهلية ذات تصريف داخلي محكم  / صعب اختراقه / تفصله مناطق انتقالية عن الاقاليم الهامشية البحرية في اوربا و اسيا  فهو بذلك يملك عزلة جغرافية / تستمد منطقة القلب قوتها من اتساعها الجغرافي وبذلك فو يملك قوة دفاعية  ويتحكم في خطوط المواصلات الداخلية فعوامل الاتساع و البعد عن ايه قوى بحرية هي قلعة الدفاع الحصينة للهارتلاند  وقاعدة امنية / تمتعها بثروات معدنية هائلة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092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pPr algn="justLow" rtl="1"/>
            <a:r>
              <a:rPr lang="ar-IQ" dirty="0" smtClean="0"/>
              <a:t>3-	كما تصور ماكيندر منطقة ارتكاز ثانية سماها قلب الارض الجنوبي  وتتكون من افريقيا جنوب الصحراء ( ولها مميزات الحصانة ايضا ) و يتصل القلبان الشمالي و الجنوبي بحوض البحر المتوسط و المنطقة العربية  .يحيط بمنطقة القلب الجنوبي قوس من الاراضي ذات التصريف الداخلي  و البحر المتوسط شمالا ومن جهة الشرق و الغرب المحيط الهندي شرقا و الاطلسي غربا  اما في الجنوب نلاحظ المرتفعات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9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Low" rtl="1"/>
            <a:r>
              <a:rPr lang="ar-IQ" dirty="0" smtClean="0"/>
              <a:t>4-	 يحيط منطقة القلب قوس من الاراضي لسهلية  اطلق عليها منطقة الهلال الداخلي  تمتاز بان انهاره ذات تنصرف الى البحار الصالحة للملاحة و تشمل هذه المنطقة ( المنطقة الساحلية التي تقع غرب جبال الارال – الاراضي الصحراوية في الشرق الاوسط و جنوب غرب اسيا و المنطقة الموسمية في اسيا في الهند و جنوب شرق اسيا و شرق اسيا ( ويسمى الهلال الداخلي منطقة الارتطام . وتشكل هذه المنطقة مهما جدا لانها تربط بين قوتي البر و البحر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9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886003"/>
          </a:xfrm>
        </p:spPr>
        <p:txBody>
          <a:bodyPr/>
          <a:lstStyle/>
          <a:p>
            <a:pPr algn="justLow" rtl="1"/>
            <a:r>
              <a:rPr lang="ar-IQ" dirty="0" smtClean="0"/>
              <a:t>5-	 الهلال الخارجي تتكون من الامريكتين و افريقيا جنوب الصحراء و استراليا و بريطانيا و اليابان ، ويكون الهلال الخارجي هو نطاق القوة البحرية حيث توجد بريطانيا و امريكا اكبر قوتين بحرية حينها  وماتزال .</a:t>
            </a:r>
          </a:p>
          <a:p>
            <a:pPr algn="justLow" rtl="1"/>
            <a:r>
              <a:rPr lang="ar-IQ" dirty="0" smtClean="0"/>
              <a:t>6-	اذن قلب العالم قاري  واطرافه تكون جزريه و على ضوء ذلك وضع  افترضات ( من يتحكم بمنقطة القلب يتحكم بالجزيرة و من يتحكم بالجزيرة يتحكم بالعالم )  يعني انه كان ينبه من الخطر السوفيتي بانه سوف يكون اكبر دولة قارية تحتل العالم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4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472608"/>
          </a:xfrm>
        </p:spPr>
        <p:txBody>
          <a:bodyPr/>
          <a:lstStyle/>
          <a:p>
            <a:pPr algn="justLow" rtl="1"/>
            <a:r>
              <a:rPr lang="ar-IQ" dirty="0" smtClean="0"/>
              <a:t>7-	عدل ماكيندر على نظريته 1919 بعد احداث الحرب العالمية الاولى عدل فيه مصطلح المنطقة المحورية الـ قلب الارض وفي نظرة يشمل بحر البلطيق ، الدانوب الاوسط و الادنى ، البحر الاسود و اسيا الصغرى ، ارمينيا و ايران ، التبت ، منغوليا )  وهنا اكد على اهمية شرق اوربا كبوابة تفتح منطقة القلب و هنا يعني انه يحذر من وجود قوة في اوربا تشكل خطرا يهدد منطقة القلب وبذلك قال  ( من يتحكم في شرق اوربا يسيطر على قلب العالم  - ومن يتحكم بمنطقة القلب سوف يسيطر على جزيرة العالم – ومن يسيطر على جزيرة العالم يسيطر على العالم كله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2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515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رودولف كيلن (1864 / 1922) صاحب الفلسفة المعروفة بان القوة اهم من القانون  وان الضرورة لا تعرف القانون  . 1- تنبأ ان دولا عظمى ستنشأ في اسيا و افريقيا و اوربا . 2- تنبأ ان السيادة سوف تنتقل من القوى البحرية الى القوة البرية التي ستتحكم يوما في البحار . 3- ذكر ان الدولة مظهر من مظاهر الحياة ، واكد على الفلسفة العضوية لنشوء الدولة. 4- ويعد كيلن صاحب نظرية الدولة . 5- وقسم الدراسات الخاصة بالدولة الى :- ( الجغرافيا و الدولة -  السكان و الدولة-  التركيب الاجتماعي للدولة -  الموارد الاقتصادية للدولة -  المنطقة الحكومية ). </vt:lpstr>
      <vt:lpstr>ماكندر قلب ارض  </vt:lpstr>
      <vt:lpstr>نظرية القوة البرية لـ ماكندر </vt:lpstr>
      <vt:lpstr>قلب العالم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الانتقادات التي وجهت للنظرية  </vt:lpstr>
      <vt:lpstr>PowerPoint Presentation</vt:lpstr>
      <vt:lpstr>التعديلات على النظرية 1919</vt:lpstr>
      <vt:lpstr>التعديلات على النظرية 1943</vt:lpstr>
      <vt:lpstr>مميزات القلب الشمالي و الجنوبي </vt:lpstr>
      <vt:lpstr>الهلال الداخلي و الخارجي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رودولف كيلن (1864 / 1922) صاحب الفلسفة المعروفة بان القوة اهم من القانون  وان الضرورة لا تعرف القانون  . 1- تنبأ ان دولا عظمى ستنشأ في اسيا و افريقيا و اوربا . 2- تنبأ ان السيادة سوف تنتقل من القوى البحرية الى القوة البرية التي ستتحكم يوما في البحار . 3- ذكر ان الدولة مظهر من مظاهر الحياة ، واكد على الفلسفة العضوية لنشوء الدولة. 4- ويعد كيلن صاحب نظرية الدولة . 5- وقسم الدراسات الخاصة بالدولة الى :- ( الجغرافيا و الدولة -  السكان و الدولة-  التركيب الاجتماعي للدولة -  الموارد الاقتصادية للدولة -  المنطقة الحكومية ).</dc:title>
  <dc:creator>Hp</dc:creator>
  <cp:lastModifiedBy>Hp</cp:lastModifiedBy>
  <cp:revision>7</cp:revision>
  <dcterms:created xsi:type="dcterms:W3CDTF">2020-03-24T08:32:37Z</dcterms:created>
  <dcterms:modified xsi:type="dcterms:W3CDTF">2020-03-24T10:11:01Z</dcterms:modified>
</cp:coreProperties>
</file>