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5BF288-5126-49CC-A71C-BF3AD1407BAB}"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1156435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BF288-5126-49CC-A71C-BF3AD1407BAB}"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3110097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BF288-5126-49CC-A71C-BF3AD1407BAB}"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1141188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5BF288-5126-49CC-A71C-BF3AD1407BAB}"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3180326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05BF288-5126-49CC-A71C-BF3AD1407BAB}" type="datetimeFigureOut">
              <a:rPr lang="en-US" smtClean="0"/>
              <a:t>3/24/2020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4292507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5BF288-5126-49CC-A71C-BF3AD1407BAB}"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4038421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5BF288-5126-49CC-A71C-BF3AD1407BAB}" type="datetimeFigureOut">
              <a:rPr lang="en-US" smtClean="0"/>
              <a:t>3/24/2020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792540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5BF288-5126-49CC-A71C-BF3AD1407BAB}" type="datetimeFigureOut">
              <a:rPr lang="en-US" smtClean="0"/>
              <a:t>3/24/2020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467267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5BF288-5126-49CC-A71C-BF3AD1407BAB}" type="datetimeFigureOut">
              <a:rPr lang="en-US" smtClean="0"/>
              <a:t>3/24/2020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292839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5BF288-5126-49CC-A71C-BF3AD1407BAB}"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2348166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05BF288-5126-49CC-A71C-BF3AD1407BAB}" type="datetimeFigureOut">
              <a:rPr lang="en-US" smtClean="0"/>
              <a:t>3/24/2020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0B17DD-2DB4-4214-BD0A-C3AD629AF019}" type="slidenum">
              <a:rPr lang="en-US" smtClean="0"/>
              <a:t>‹#›</a:t>
            </a:fld>
            <a:endParaRPr lang="en-US"/>
          </a:p>
        </p:txBody>
      </p:sp>
    </p:spTree>
    <p:extLst>
      <p:ext uri="{BB962C8B-B14F-4D97-AF65-F5344CB8AC3E}">
        <p14:creationId xmlns:p14="http://schemas.microsoft.com/office/powerpoint/2010/main" val="2849179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5BF288-5126-49CC-A71C-BF3AD1407BAB}" type="datetimeFigureOut">
              <a:rPr lang="en-US" smtClean="0"/>
              <a:t>3/24/2020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B17DD-2DB4-4214-BD0A-C3AD629AF019}" type="slidenum">
              <a:rPr lang="en-US" smtClean="0"/>
              <a:t>‹#›</a:t>
            </a:fld>
            <a:endParaRPr lang="en-US"/>
          </a:p>
        </p:txBody>
      </p:sp>
    </p:spTree>
    <p:extLst>
      <p:ext uri="{BB962C8B-B14F-4D97-AF65-F5344CB8AC3E}">
        <p14:creationId xmlns:p14="http://schemas.microsoft.com/office/powerpoint/2010/main" val="33986106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IQ" dirty="0" smtClean="0"/>
              <a:t>خامسا :- سبيكمان ( نظرية الاطراف </a:t>
            </a:r>
            <a:endParaRPr lang="en-US" dirty="0"/>
          </a:p>
        </p:txBody>
      </p:sp>
      <p:sp>
        <p:nvSpPr>
          <p:cNvPr id="3" name="Subtitle 2"/>
          <p:cNvSpPr>
            <a:spLocks noGrp="1"/>
          </p:cNvSpPr>
          <p:nvPr>
            <p:ph type="subTitle" idx="1"/>
          </p:nvPr>
        </p:nvSpPr>
        <p:spPr/>
        <p:txBody>
          <a:bodyPr/>
          <a:lstStyle/>
          <a:p>
            <a:r>
              <a:rPr lang="ar-IQ" dirty="0" smtClean="0"/>
              <a:t>ا. م. </a:t>
            </a:r>
            <a:r>
              <a:rPr lang="ar-IQ" smtClean="0"/>
              <a:t>د فيان احمد محمد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2105344"/>
      </p:ext>
    </p:extLst>
  </p:cSld>
  <p:clrMapOvr>
    <a:masterClrMapping/>
  </p:clrMapOvr>
  <p:transition spd="slow" advTm="4375">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IQ" dirty="0" smtClean="0"/>
              <a:t>انتقد سبيكمان ماكندر حيث اكد </a:t>
            </a:r>
            <a:endParaRPr lang="en-US" dirty="0"/>
          </a:p>
        </p:txBody>
      </p:sp>
      <p:sp>
        <p:nvSpPr>
          <p:cNvPr id="3" name="Content Placeholder 2"/>
          <p:cNvSpPr>
            <a:spLocks noGrp="1"/>
          </p:cNvSpPr>
          <p:nvPr>
            <p:ph idx="1"/>
          </p:nvPr>
        </p:nvSpPr>
        <p:spPr>
          <a:xfrm>
            <a:off x="179512" y="1268760"/>
            <a:ext cx="8712968" cy="4968552"/>
          </a:xfrm>
        </p:spPr>
        <p:txBody>
          <a:bodyPr>
            <a:normAutofit/>
          </a:bodyPr>
          <a:lstStyle/>
          <a:p>
            <a:pPr algn="r" rtl="1"/>
            <a:r>
              <a:rPr lang="ar-IQ" dirty="0" smtClean="0"/>
              <a:t>ان قلب الارض منطقة شديدة البرودة و غير صالحة للاستيطان البشري و الزراعة </a:t>
            </a:r>
          </a:p>
          <a:p>
            <a:pPr algn="r" rtl="1"/>
            <a:r>
              <a:rPr lang="ar-IQ" dirty="0" smtClean="0"/>
              <a:t>سيبيريا منطقة مخللة سكانيا </a:t>
            </a:r>
          </a:p>
          <a:p>
            <a:pPr algn="r" rtl="1"/>
            <a:r>
              <a:rPr lang="ar-IQ" dirty="0" smtClean="0"/>
              <a:t>ان روسيا الاوربية اكثر اهمية من منطة القلب التي اشار اليها ماكندر </a:t>
            </a:r>
          </a:p>
          <a:p>
            <a:pPr algn="r" rtl="1"/>
            <a:r>
              <a:rPr lang="ar-IQ" dirty="0" smtClean="0"/>
              <a:t>لا تكون لاية دولة قارية اهمية لان السيطرة العالمية تكون لدولة تمتلك سيطرة بحرية و برية </a:t>
            </a:r>
          </a:p>
          <a:p>
            <a:pPr algn="r" rtl="1"/>
            <a:r>
              <a:rPr lang="ar-IQ" dirty="0" smtClean="0"/>
              <a:t>نجد ان الولايات المتحدة الامريكية بدأت تفذ ماجاء به ماكندر حيث توزع اساطيلها على الريملاند حتى تحكم نفوذها</a:t>
            </a:r>
            <a:endParaRPr lang="en-US" dirty="0"/>
          </a:p>
        </p:txBody>
      </p:sp>
    </p:spTree>
    <p:extLst>
      <p:ext uri="{BB962C8B-B14F-4D97-AF65-F5344CB8AC3E}">
        <p14:creationId xmlns:p14="http://schemas.microsoft.com/office/powerpoint/2010/main" val="410288886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normAutofit fontScale="90000"/>
          </a:bodyPr>
          <a:lstStyle/>
          <a:p>
            <a:endParaRPr lang="en-US" dirty="0"/>
          </a:p>
        </p:txBody>
      </p:sp>
      <p:sp>
        <p:nvSpPr>
          <p:cNvPr id="3" name="Content Placeholder 2"/>
          <p:cNvSpPr>
            <a:spLocks noGrp="1"/>
          </p:cNvSpPr>
          <p:nvPr>
            <p:ph idx="1"/>
          </p:nvPr>
        </p:nvSpPr>
        <p:spPr>
          <a:xfrm>
            <a:off x="467544" y="836712"/>
            <a:ext cx="8229600" cy="5544616"/>
          </a:xfrm>
        </p:spPr>
        <p:txBody>
          <a:bodyPr/>
          <a:lstStyle/>
          <a:p>
            <a:pPr algn="justLow" rtl="1"/>
            <a:r>
              <a:rPr lang="ar-IQ" dirty="0" smtClean="0"/>
              <a:t>1-	</a:t>
            </a:r>
            <a:r>
              <a:rPr lang="ar-IQ" sz="3600" dirty="0" smtClean="0"/>
              <a:t>قدم مخطط جيوبوليتكي يختلف عن نموذج ماكندر مبنيه وفق فكرة اساسية هي ان ماكندر بالغ في تقييم الاهمية الجيواستراتيجية للهارتلاند .حيث انه اكد ان الهارتلاند لا تتمتع بتلك الاهمية و القوة كونها تفتقر للموارد الطبيعية و الطاقوية كونها تقع في مناطق متجمدة و صحراوية ( اي ان منطقة الثقل الرئيسة لا تتمثل في منطقة القلب الارضي وانما تتركز فيما يسميه بمنطقة الاطار او الحافه الارض  اريملاند وهي حسب وجهة نظره اهم اهمية من </a:t>
            </a:r>
            <a:r>
              <a:rPr lang="ar-IQ" dirty="0" smtClean="0"/>
              <a:t>القلب نفسه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6425623"/>
      </p:ext>
    </p:extLst>
  </p:cSld>
  <p:clrMapOvr>
    <a:masterClrMapping/>
  </p:clrMapOvr>
  <p:transition spd="slow" advTm="37529">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r" rtl="1"/>
            <a:r>
              <a:rPr lang="ar-IQ" dirty="0" smtClean="0"/>
              <a:t>2-</a:t>
            </a:r>
            <a:r>
              <a:rPr lang="ar-IQ" sz="3600" dirty="0" smtClean="0"/>
              <a:t>	والريملاند هو ذلك النطاق الساحلي الذي يشمل كل اوربا باستثناء روسيا و الجزيرة العربية بما في ذلك العراق  واسيا و الصين  و شرق سيبريا واعتبر سبيكمان الريملاند بمثابة منطقة حاجزة تفصل بين القوى المتصارعة البرية و البحرية  في زمن السلم  كماتعتبر منطقة التقاء او تصادم بين القوى البحرية و البرية في زمن </a:t>
            </a:r>
            <a:r>
              <a:rPr lang="ar-IQ" dirty="0" smtClean="0"/>
              <a:t>الحرب </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71497626"/>
      </p:ext>
    </p:extLst>
  </p:cSld>
  <p:clrMapOvr>
    <a:masterClrMapping/>
  </p:clrMapOvr>
  <mc:AlternateContent xmlns:mc="http://schemas.openxmlformats.org/markup-compatibility/2006" xmlns:p14="http://schemas.microsoft.com/office/powerpoint/2010/main">
    <mc:Choice Requires="p14">
      <p:transition spd="slow" p14:dur="2000" advTm="65315"/>
    </mc:Choice>
    <mc:Fallback xmlns="">
      <p:transition spd="slow" advTm="65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02034"/>
          </a:xfrm>
        </p:spPr>
        <p:txBody>
          <a:bodyPr>
            <a:normAutofit fontScale="90000"/>
          </a:bodyPr>
          <a:lstStyle/>
          <a:p>
            <a:endParaRPr lang="en-US" dirty="0"/>
          </a:p>
        </p:txBody>
      </p:sp>
      <p:sp>
        <p:nvSpPr>
          <p:cNvPr id="3" name="Content Placeholder 2"/>
          <p:cNvSpPr>
            <a:spLocks noGrp="1"/>
          </p:cNvSpPr>
          <p:nvPr>
            <p:ph idx="1"/>
          </p:nvPr>
        </p:nvSpPr>
        <p:spPr>
          <a:xfrm>
            <a:off x="457200" y="764704"/>
            <a:ext cx="8229600" cy="5616624"/>
          </a:xfrm>
        </p:spPr>
        <p:txBody>
          <a:bodyPr>
            <a:normAutofit/>
          </a:bodyPr>
          <a:lstStyle/>
          <a:p>
            <a:pPr algn="r" rtl="1"/>
            <a:r>
              <a:rPr lang="ar-IQ" sz="3600" dirty="0" smtClean="0"/>
              <a:t>3-	اهتم سبيكما ن  الوسطى واعطاءها اهمية اكبر من القلب وذلك لان النطاق الارتطامي ين عددا ضخما من سكان العالم و انه يمتاز بموارده الاقتصادية و الطبيعية الغنية المتنوعة  و ايضا يضم القنوات و الممرات المائية المهمة .</a:t>
            </a:r>
          </a:p>
          <a:p>
            <a:pPr algn="r" rtl="1"/>
            <a:r>
              <a:rPr lang="ar-IQ" sz="3600" dirty="0" smtClean="0"/>
              <a:t>4-	يرى ان التاريخ السياسي بطوله لم يكن عباره عن نضال بين القوى البحرية و القوى البرية وانما هو نضال بين قوة بحرية بريطانية هامشية  و قوى برية روسيا .</a:t>
            </a:r>
          </a:p>
          <a:p>
            <a:pPr algn="r" rtl="1"/>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4026521"/>
      </p:ext>
    </p:extLst>
  </p:cSld>
  <p:clrMapOvr>
    <a:masterClrMapping/>
  </p:clrMapOvr>
  <mc:AlternateContent xmlns:mc="http://schemas.openxmlformats.org/markup-compatibility/2006" xmlns:p14="http://schemas.microsoft.com/office/powerpoint/2010/main">
    <mc:Choice Requires="p14">
      <p:transition spd="slow" p14:dur="2000" advTm="65942"/>
    </mc:Choice>
    <mc:Fallback xmlns="">
      <p:transition spd="slow" advTm="659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normAutofit fontScale="90000"/>
          </a:bodyPr>
          <a:lstStyle/>
          <a:p>
            <a:endParaRPr lang="en-US" dirty="0"/>
          </a:p>
        </p:txBody>
      </p:sp>
      <p:sp>
        <p:nvSpPr>
          <p:cNvPr id="3" name="Content Placeholder 2"/>
          <p:cNvSpPr>
            <a:spLocks noGrp="1"/>
          </p:cNvSpPr>
          <p:nvPr>
            <p:ph idx="1"/>
          </p:nvPr>
        </p:nvSpPr>
        <p:spPr>
          <a:xfrm>
            <a:off x="457200" y="1196752"/>
            <a:ext cx="8229600" cy="4929411"/>
          </a:xfrm>
        </p:spPr>
        <p:txBody>
          <a:bodyPr>
            <a:normAutofit/>
          </a:bodyPr>
          <a:lstStyle/>
          <a:p>
            <a:pPr algn="justLow" rtl="1"/>
            <a:r>
              <a:rPr lang="ar-IQ" sz="4000" dirty="0" smtClean="0"/>
              <a:t>5-	الجيواستراتيجية عند سبيكمان هي ان منطقة الاطار الارضي او حافة الارض منفتحة على قلب الارض و محيطه بها ويمكن السيطرة عليها من قبل قوى الاطار الارضي .</a:t>
            </a:r>
          </a:p>
          <a:p>
            <a:pPr algn="justLow" rtl="1"/>
            <a:r>
              <a:rPr lang="ar-IQ" sz="4000" dirty="0" smtClean="0"/>
              <a:t>6-	خلاصة نظرية ( من يسطير او يتحكم في الارض الحافة يحكم اوراسيا ومن يحكم اوراسيا يتحكم في مصير العالم ) </a:t>
            </a:r>
          </a:p>
          <a:p>
            <a:pPr algn="justLow" rtl="1"/>
            <a:endParaRPr lang="en-US" sz="4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81410487"/>
      </p:ext>
    </p:extLst>
  </p:cSld>
  <p:clrMapOvr>
    <a:masterClrMapping/>
  </p:clrMapOvr>
  <mc:AlternateContent xmlns:mc="http://schemas.openxmlformats.org/markup-compatibility/2006" xmlns:p14="http://schemas.microsoft.com/office/powerpoint/2010/main">
    <mc:Choice Requires="p14">
      <p:transition spd="slow" p14:dur="2000" advTm="24051"/>
    </mc:Choice>
    <mc:Fallback xmlns="">
      <p:transition spd="slow" advTm="24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normAutofit fontScale="90000"/>
          </a:bodyPr>
          <a:lstStyle/>
          <a:p>
            <a:endParaRPr lang="en-US" dirty="0"/>
          </a:p>
        </p:txBody>
      </p:sp>
      <p:sp>
        <p:nvSpPr>
          <p:cNvPr id="3" name="Content Placeholder 2"/>
          <p:cNvSpPr>
            <a:spLocks noGrp="1"/>
          </p:cNvSpPr>
          <p:nvPr>
            <p:ph idx="1"/>
          </p:nvPr>
        </p:nvSpPr>
        <p:spPr>
          <a:xfrm>
            <a:off x="457200" y="908720"/>
            <a:ext cx="8229600" cy="5217443"/>
          </a:xfrm>
        </p:spPr>
        <p:txBody>
          <a:bodyPr>
            <a:normAutofit/>
          </a:bodyPr>
          <a:lstStyle/>
          <a:p>
            <a:pPr algn="justLow" rtl="1"/>
            <a:r>
              <a:rPr lang="ar-IQ" dirty="0" smtClean="0"/>
              <a:t>7-	</a:t>
            </a:r>
            <a:r>
              <a:rPr lang="ar-IQ" sz="3600" dirty="0" smtClean="0"/>
              <a:t>و باعتبار ان منطقة الريملاند نقطة ارتكاز اساسية لتحقيق السيطرة العالمية ، يرى سبيكمان ان القوى الراغبة في تحقيق الهيمنة العالمية تنطلق في التوسع وصولا الى بسط سيطرتها على الريملاند وذلك ابتداءا المواقع الاول مقاومة التوسع حيث يتم احتلال منطقة ثم ابتلاعها لتكون نقطة ارتكاز نحو اندفاعية جديدة لاحتلال المزيد لذلك ثمة علاقة بين حجم التوسع و سهولة حركة هذا التوسع و يستمر هذا التوسع حتى يغطي الريملاند </a:t>
            </a:r>
            <a:r>
              <a:rPr lang="ar-IQ" dirty="0" smtClean="0"/>
              <a:t>.</a:t>
            </a:r>
            <a:endParaRPr lang="en-US"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436924980"/>
      </p:ext>
    </p:extLst>
  </p:cSld>
  <p:clrMapOvr>
    <a:masterClrMapping/>
  </p:clrMapOvr>
  <mc:AlternateContent xmlns:mc="http://schemas.openxmlformats.org/markup-compatibility/2006" xmlns:p14="http://schemas.microsoft.com/office/powerpoint/2010/main">
    <mc:Choice Requires="p14">
      <p:transition spd="slow" p14:dur="2000" advTm="36817"/>
    </mc:Choice>
    <mc:Fallback xmlns="">
      <p:transition spd="slow" advTm="368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justLow" rtl="1"/>
            <a:r>
              <a:rPr lang="ar-IQ" dirty="0" smtClean="0"/>
              <a:t>8-	</a:t>
            </a:r>
            <a:r>
              <a:rPr lang="ar-IQ" sz="4400" dirty="0" smtClean="0"/>
              <a:t>اكد ان السيطرة الكاملة على الريملاند من طرف الدول البحرية سيؤدي الى النصر النهائي الذي لا رجعه فيه على القوى البرية التي ستكون بكاملها تحت السيطرة .</a:t>
            </a:r>
            <a:endParaRPr lang="en-US" sz="4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42417224"/>
      </p:ext>
    </p:extLst>
  </p:cSld>
  <p:clrMapOvr>
    <a:masterClrMapping/>
  </p:clrMapOvr>
  <mc:AlternateContent xmlns:mc="http://schemas.openxmlformats.org/markup-compatibility/2006" xmlns:p14="http://schemas.microsoft.com/office/powerpoint/2010/main">
    <mc:Choice Requires="p14">
      <p:transition spd="slow" p14:dur="2000" advTm="36618"/>
    </mc:Choice>
    <mc:Fallback xmlns="">
      <p:transition spd="slow" advTm="36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755576" y="544140"/>
            <a:ext cx="7344816" cy="5968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71323792"/>
      </p:ext>
    </p:extLst>
  </p:cSld>
  <p:clrMapOvr>
    <a:masterClrMapping/>
  </p:clrMapOvr>
  <mc:AlternateContent xmlns:mc="http://schemas.openxmlformats.org/markup-compatibility/2006" xmlns:p14="http://schemas.microsoft.com/office/powerpoint/2010/main">
    <mc:Choice Requires="p14">
      <p:transition spd="slow" p14:dur="2000" advTm="123339"/>
    </mc:Choice>
    <mc:Fallback xmlns="">
      <p:transition spd="slow" advTm="12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43408"/>
            <a:ext cx="8229600" cy="1143000"/>
          </a:xfrm>
        </p:spPr>
        <p:txBody>
          <a:bodyPr/>
          <a:lstStyle/>
          <a:p>
            <a:r>
              <a:rPr lang="ar-IQ" dirty="0" smtClean="0"/>
              <a:t>مميزات الريملاند </a:t>
            </a:r>
            <a:endParaRPr lang="en-US" dirty="0"/>
          </a:p>
        </p:txBody>
      </p:sp>
      <p:sp>
        <p:nvSpPr>
          <p:cNvPr id="3" name="Content Placeholder 2"/>
          <p:cNvSpPr>
            <a:spLocks noGrp="1"/>
          </p:cNvSpPr>
          <p:nvPr>
            <p:ph idx="1"/>
          </p:nvPr>
        </p:nvSpPr>
        <p:spPr>
          <a:xfrm>
            <a:off x="457200" y="908720"/>
            <a:ext cx="8229600" cy="5217443"/>
          </a:xfrm>
        </p:spPr>
        <p:txBody>
          <a:bodyPr>
            <a:normAutofit/>
          </a:bodyPr>
          <a:lstStyle/>
          <a:p>
            <a:pPr algn="justLow" rtl="1"/>
            <a:r>
              <a:rPr lang="ar-IQ" sz="3600" dirty="0" smtClean="0"/>
              <a:t>1. الريملاند نطاق ساحلي لغرب اوربا  / الجزيرة العربية / جنوب اسيا  الهند و شرق اسيا الصين و كوريا .</a:t>
            </a:r>
          </a:p>
          <a:p>
            <a:pPr algn="justLow" rtl="1"/>
            <a:r>
              <a:rPr lang="ar-IQ" sz="3600" dirty="0" smtClean="0"/>
              <a:t>2. هي منطقة ارتطامية ذات موارد ضخمة و كثافة سكانية </a:t>
            </a:r>
          </a:p>
          <a:p>
            <a:pPr algn="justLow" rtl="1"/>
            <a:r>
              <a:rPr lang="ar-IQ" sz="3600" dirty="0" smtClean="0"/>
              <a:t>3. من يسيطر على الريملاند يتحكم في قارة اوراسيا  و بذلك تتحيد منطقة قلب الارض </a:t>
            </a:r>
          </a:p>
          <a:p>
            <a:pPr algn="justLow" rtl="1"/>
            <a:r>
              <a:rPr lang="ar-IQ" sz="3600" dirty="0" smtClean="0"/>
              <a:t>4. من يتحكم بـ اوراسيا يتحكم بمصير العالم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93438743"/>
      </p:ext>
    </p:extLst>
  </p:cSld>
  <p:clrMapOvr>
    <a:masterClrMapping/>
  </p:clrMapOvr>
  <mc:AlternateContent xmlns:mc="http://schemas.openxmlformats.org/markup-compatibility/2006" xmlns:p14="http://schemas.microsoft.com/office/powerpoint/2010/main">
    <mc:Choice Requires="p14">
      <p:transition spd="slow" p14:dur="2000" advTm="83546"/>
    </mc:Choice>
    <mc:Fallback xmlns="">
      <p:transition spd="slow" advTm="83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TotalTime>
  <Words>147</Words>
  <Application>Microsoft Office PowerPoint</Application>
  <PresentationFormat>On-screen Show (4:3)</PresentationFormat>
  <Paragraphs>21</Paragraphs>
  <Slides>10</Slides>
  <Notes>0</Notes>
  <HiddenSlides>0</HiddenSlides>
  <MMClips>9</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خامسا :- سبيكمان ( نظرية الاطراف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مميزات الريملاند </vt:lpstr>
      <vt:lpstr>انتقد سبيكمان ماكندر حيث اكد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خامسا :- سبيكمان ( نظرية الاطراف</dc:title>
  <dc:creator>Hp</dc:creator>
  <cp:lastModifiedBy>Hp</cp:lastModifiedBy>
  <cp:revision>5</cp:revision>
  <dcterms:created xsi:type="dcterms:W3CDTF">2020-03-24T10:22:14Z</dcterms:created>
  <dcterms:modified xsi:type="dcterms:W3CDTF">2020-03-24T18:19:28Z</dcterms:modified>
</cp:coreProperties>
</file>