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92" descr="حافة الرقبة 049.jpg"/>
          <p:cNvPicPr/>
          <p:nvPr/>
        </p:nvPicPr>
        <p:blipFill>
          <a:blip r:embed="rId2">
            <a:duotone>
              <a:schemeClr val="accent2">
                <a:shade val="45000"/>
                <a:satMod val="135000"/>
              </a:schemeClr>
              <a:prstClr val="white"/>
            </a:duotone>
          </a:blip>
          <a:srcRect l="74148" t="59186" r="10081" b="24549"/>
          <a:stretch>
            <a:fillRect/>
          </a:stretch>
        </p:blipFill>
        <p:spPr>
          <a:xfrm rot="10800000">
            <a:off x="676276" y="1371600"/>
            <a:ext cx="1228725" cy="1742440"/>
          </a:xfrm>
          <a:prstGeom prst="rect">
            <a:avLst/>
          </a:prstGeom>
          <a:ln>
            <a:solidFill>
              <a:schemeClr val="accent2">
                <a:lumMod val="50000"/>
              </a:schemeClr>
            </a:solidFill>
          </a:ln>
        </p:spPr>
      </p:pic>
      <p:sp>
        <p:nvSpPr>
          <p:cNvPr id="3" name="AutoShape 1"/>
          <p:cNvSpPr>
            <a:spLocks noChangeArrowheads="1"/>
          </p:cNvSpPr>
          <p:nvPr/>
        </p:nvSpPr>
        <p:spPr bwMode="auto">
          <a:xfrm>
            <a:off x="2057400" y="1999932"/>
            <a:ext cx="1238250" cy="485775"/>
          </a:xfrm>
          <a:prstGeom prst="bracePair">
            <a:avLst>
              <a:gd name="adj" fmla="val 8333"/>
            </a:avLst>
          </a:prstGeom>
          <a:solidFill>
            <a:srgbClr val="FFFFFF"/>
          </a:solidFill>
          <a:ln w="9525">
            <a:solidFill>
              <a:srgbClr val="622423"/>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ar-IQ" sz="1100" b="1" dirty="0" smtClean="0">
                <a:solidFill>
                  <a:prstClr val="black"/>
                </a:solidFill>
                <a:ea typeface="Calibri" pitchFamily="34" charset="0"/>
              </a:rPr>
              <a:t>طريقة عمل غرزه فتحة الأزرار</a:t>
            </a:r>
            <a:endParaRPr lang="ar-IQ" dirty="0" smtClean="0">
              <a:solidFill>
                <a:prstClr val="black"/>
              </a:solidFill>
              <a:latin typeface="Arial" pitchFamily="34" charset="0"/>
            </a:endParaRPr>
          </a:p>
        </p:txBody>
      </p:sp>
      <p:sp>
        <p:nvSpPr>
          <p:cNvPr id="4" name="Rectangle 3"/>
          <p:cNvSpPr>
            <a:spLocks noChangeArrowheads="1"/>
          </p:cNvSpPr>
          <p:nvPr/>
        </p:nvSpPr>
        <p:spPr bwMode="auto">
          <a:xfrm>
            <a:off x="1905000" y="74712"/>
            <a:ext cx="723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fontAlgn="base">
              <a:spcBef>
                <a:spcPct val="0"/>
              </a:spcBef>
              <a:spcAft>
                <a:spcPct val="0"/>
              </a:spcAft>
            </a:pPr>
            <a:r>
              <a:rPr lang="ar-SA" sz="1400" dirty="0" smtClean="0">
                <a:solidFill>
                  <a:prstClr val="black"/>
                </a:solidFill>
                <a:ea typeface="Calibri" pitchFamily="34" charset="0"/>
              </a:rPr>
              <a:t>  </a:t>
            </a:r>
            <a:endParaRPr lang="en-US" dirty="0" smtClean="0">
              <a:solidFill>
                <a:prstClr val="black"/>
              </a:solidFill>
              <a:latin typeface="Arial" pitchFamily="34" charset="0"/>
              <a:cs typeface="Arial" pitchFamily="34" charset="0"/>
            </a:endParaRPr>
          </a:p>
        </p:txBody>
      </p:sp>
      <p:sp>
        <p:nvSpPr>
          <p:cNvPr id="5" name="Rectangle 4"/>
          <p:cNvSpPr>
            <a:spLocks noChangeArrowheads="1"/>
          </p:cNvSpPr>
          <p:nvPr/>
        </p:nvSpPr>
        <p:spPr bwMode="auto">
          <a:xfrm>
            <a:off x="533400" y="426304"/>
            <a:ext cx="80772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ar-IQ" sz="1600" b="1" dirty="0" smtClean="0">
                <a:solidFill>
                  <a:prstClr val="black"/>
                </a:solidFill>
                <a:ea typeface="Calibri" pitchFamily="34" charset="0"/>
                <a:cs typeface="Times New Roman"/>
              </a:rPr>
              <a:t>         </a:t>
            </a:r>
            <a:r>
              <a:rPr lang="ar-IQ" sz="1600" b="1" dirty="0">
                <a:solidFill>
                  <a:prstClr val="black"/>
                </a:solidFill>
                <a:ea typeface="Calibri" pitchFamily="34" charset="0"/>
                <a:cs typeface="Times New Roman"/>
              </a:rPr>
              <a:t>فتحة الأزرار المشغولة يدويا  </a:t>
            </a:r>
            <a:r>
              <a:rPr lang="en-US" sz="1600" b="1" dirty="0">
                <a:solidFill>
                  <a:prstClr val="black"/>
                </a:solidFill>
                <a:ea typeface="Calibri" pitchFamily="34" charset="0"/>
              </a:rPr>
              <a:t> Hand – Worked Bound   </a:t>
            </a:r>
            <a:r>
              <a:rPr lang="en-US" sz="1600" b="1" dirty="0" smtClean="0">
                <a:solidFill>
                  <a:prstClr val="black"/>
                </a:solidFill>
                <a:ea typeface="Calibri" pitchFamily="34" charset="0"/>
              </a:rPr>
              <a:t>buttonhole</a:t>
            </a:r>
            <a:endParaRPr lang="en-US" dirty="0">
              <a:solidFill>
                <a:prstClr val="black"/>
              </a:solidFill>
              <a:latin typeface="Arial" pitchFamily="34" charset="0"/>
              <a:cs typeface="Arial" pitchFamily="34" charset="0"/>
            </a:endParaRPr>
          </a:p>
          <a:p>
            <a:pPr algn="just" rtl="1" fontAlgn="base">
              <a:spcBef>
                <a:spcPct val="0"/>
              </a:spcBef>
              <a:spcAft>
                <a:spcPct val="0"/>
              </a:spcAft>
            </a:pPr>
            <a:r>
              <a:rPr lang="ar-IQ" sz="1400" dirty="0" smtClean="0">
                <a:solidFill>
                  <a:prstClr val="black"/>
                </a:solidFill>
                <a:ea typeface="Calibri" pitchFamily="34" charset="0"/>
              </a:rPr>
              <a:t> </a:t>
            </a:r>
            <a:r>
              <a:rPr lang="ar-IQ" sz="1400" dirty="0" smtClean="0">
                <a:solidFill>
                  <a:prstClr val="black"/>
                </a:solidFill>
                <a:ea typeface="Calibri" pitchFamily="34" charset="0"/>
                <a:cs typeface="Times New Roman"/>
              </a:rPr>
              <a:t>أما الفتحات المشغولة باليد فيتم تنفيذها بفتح القماش وإنهاء حافاته بغرزه فتحة الأزرار اليدوية وتستعمل في السترة الرجالي والملابس النسائية والأقمشة الخفيفة والتي لايصلح فيها عمل فتحات الأزرار من القماش أو الأقمشة شديدة التنسيل وصعوبة خياطتها بماكينة الخياطة 0</a:t>
            </a:r>
            <a:endParaRPr lang="en-US" sz="1400" dirty="0" smtClean="0">
              <a:solidFill>
                <a:prstClr val="black"/>
              </a:solidFill>
              <a:latin typeface="Arial" pitchFamily="34" charset="0"/>
            </a:endParaRPr>
          </a:p>
          <a:p>
            <a:pPr algn="just" rtl="1" eaLnBrk="0" fontAlgn="base" hangingPunct="0">
              <a:spcBef>
                <a:spcPct val="0"/>
              </a:spcBef>
              <a:spcAft>
                <a:spcPct val="0"/>
              </a:spcAft>
            </a:pPr>
            <a:r>
              <a:rPr lang="ar-IQ" sz="1400" dirty="0" smtClean="0">
                <a:solidFill>
                  <a:prstClr val="black"/>
                </a:solidFill>
                <a:ea typeface="Calibri" pitchFamily="34" charset="0"/>
                <a:cs typeface="Times New Roman"/>
              </a:rPr>
              <a:t> </a:t>
            </a:r>
            <a:endParaRPr lang="en-US" sz="1400" dirty="0" smtClean="0">
              <a:solidFill>
                <a:prstClr val="black"/>
              </a:solidFill>
              <a:latin typeface="Arial" pitchFamily="34" charset="0"/>
            </a:endParaRPr>
          </a:p>
          <a:p>
            <a:pPr eaLnBrk="0" fontAlgn="base" hangingPunct="0">
              <a:spcBef>
                <a:spcPct val="0"/>
              </a:spcBef>
              <a:spcAft>
                <a:spcPct val="0"/>
              </a:spcAft>
            </a:pPr>
            <a:endParaRPr lang="en-US" dirty="0" smtClean="0">
              <a:solidFill>
                <a:prstClr val="black"/>
              </a:solidFill>
              <a:latin typeface="Arial" pitchFamily="34" charset="0"/>
              <a:cs typeface="Arial" pitchFamily="34" charset="0"/>
            </a:endParaRPr>
          </a:p>
        </p:txBody>
      </p:sp>
      <p:sp>
        <p:nvSpPr>
          <p:cNvPr id="6" name="Rectangle 6"/>
          <p:cNvSpPr>
            <a:spLocks noChangeArrowheads="1"/>
          </p:cNvSpPr>
          <p:nvPr/>
        </p:nvSpPr>
        <p:spPr bwMode="auto">
          <a:xfrm>
            <a:off x="1676400" y="914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endParaRPr lang="ar-IQ" smtClean="0">
              <a:solidFill>
                <a:prstClr val="black"/>
              </a:solidFill>
              <a:latin typeface="Arial" pitchFamily="34" charset="0"/>
            </a:endParaRPr>
          </a:p>
        </p:txBody>
      </p:sp>
      <p:sp>
        <p:nvSpPr>
          <p:cNvPr id="7" name="Rectangle 6"/>
          <p:cNvSpPr/>
          <p:nvPr/>
        </p:nvSpPr>
        <p:spPr>
          <a:xfrm>
            <a:off x="887896" y="3810000"/>
            <a:ext cx="7924800" cy="1213153"/>
          </a:xfrm>
          <a:prstGeom prst="rect">
            <a:avLst/>
          </a:prstGeom>
        </p:spPr>
        <p:txBody>
          <a:bodyPr wrap="square">
            <a:spAutoFit/>
          </a:bodyPr>
          <a:lstStyle/>
          <a:p>
            <a:pPr algn="r" rtl="1">
              <a:lnSpc>
                <a:spcPct val="115000"/>
              </a:lnSpc>
              <a:spcAft>
                <a:spcPts val="1000"/>
              </a:spcAft>
            </a:pPr>
            <a:r>
              <a:rPr lang="ar-IQ" sz="1400" b="1" dirty="0" smtClean="0">
                <a:solidFill>
                  <a:prstClr val="black"/>
                </a:solidFill>
                <a:ea typeface="Calibri"/>
                <a:cs typeface="Times New Roman"/>
              </a:rPr>
              <a:t>الازرار</a:t>
            </a:r>
          </a:p>
          <a:p>
            <a:pPr algn="r" rtl="1">
              <a:lnSpc>
                <a:spcPct val="115000"/>
              </a:lnSpc>
              <a:spcAft>
                <a:spcPts val="1000"/>
              </a:spcAft>
            </a:pPr>
            <a:r>
              <a:rPr lang="ar-IQ" sz="1400" dirty="0" smtClean="0">
                <a:solidFill>
                  <a:prstClr val="black"/>
                </a:solidFill>
                <a:ea typeface="Calibri"/>
                <a:cs typeface="Times New Roman"/>
              </a:rPr>
              <a:t>طرق </a:t>
            </a:r>
            <a:r>
              <a:rPr lang="ar-IQ" sz="1400" dirty="0">
                <a:solidFill>
                  <a:prstClr val="black"/>
                </a:solidFill>
                <a:ea typeface="Calibri"/>
                <a:cs typeface="Times New Roman"/>
              </a:rPr>
              <a:t>تثبيت الأزرار التي لاتحتوي على عروة من الأسفل  بعد اختيار الخيط الملائم  وكما ذكر سابق</a:t>
            </a:r>
            <a:r>
              <a:rPr lang="ar-IQ" dirty="0">
                <a:solidFill>
                  <a:prstClr val="black"/>
                </a:solidFill>
                <a:ea typeface="Calibri"/>
              </a:rPr>
              <a:t>0</a:t>
            </a:r>
            <a:endParaRPr lang="en-US" sz="1400" dirty="0">
              <a:solidFill>
                <a:prstClr val="black"/>
              </a:solidFill>
              <a:ea typeface="Calibri"/>
              <a:cs typeface="Arial"/>
            </a:endParaRPr>
          </a:p>
          <a:p>
            <a:pPr algn="r" rtl="1">
              <a:lnSpc>
                <a:spcPct val="115000"/>
              </a:lnSpc>
              <a:spcAft>
                <a:spcPts val="1000"/>
              </a:spcAft>
            </a:pPr>
            <a:r>
              <a:rPr lang="ar-IQ" dirty="0">
                <a:solidFill>
                  <a:prstClr val="black"/>
                </a:solidFill>
                <a:ea typeface="Calibri"/>
              </a:rPr>
              <a:t> </a:t>
            </a:r>
            <a:endParaRPr lang="en-US" sz="1400" dirty="0">
              <a:solidFill>
                <a:prstClr val="black"/>
              </a:solidFill>
              <a:ea typeface="Calibri"/>
              <a:cs typeface="Arial"/>
            </a:endParaRPr>
          </a:p>
        </p:txBody>
      </p:sp>
      <p:pic>
        <p:nvPicPr>
          <p:cNvPr id="8" name="صورة 187" descr="ماكينة الخياطة -الزكزاك 015.jpg"/>
          <p:cNvPicPr/>
          <p:nvPr/>
        </p:nvPicPr>
        <p:blipFill>
          <a:blip r:embed="rId3">
            <a:duotone>
              <a:prstClr val="black"/>
              <a:schemeClr val="accent2">
                <a:lumMod val="40000"/>
                <a:lumOff val="60000"/>
                <a:tint val="45000"/>
                <a:satMod val="400000"/>
              </a:schemeClr>
            </a:duotone>
          </a:blip>
          <a:srcRect l="35577" t="71129" r="26138" b="14173"/>
          <a:stretch>
            <a:fillRect/>
          </a:stretch>
        </p:blipFill>
        <p:spPr>
          <a:xfrm>
            <a:off x="863282" y="5023153"/>
            <a:ext cx="2388235" cy="1259840"/>
          </a:xfrm>
          <a:prstGeom prst="roundRect">
            <a:avLst>
              <a:gd name="adj" fmla="val 8594"/>
            </a:avLst>
          </a:prstGeom>
          <a:solidFill>
            <a:srgbClr val="FFFFFF">
              <a:shade val="85000"/>
            </a:srgbClr>
          </a:solidFill>
          <a:ln>
            <a:solidFill>
              <a:schemeClr val="accent2">
                <a:lumMod val="5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1007381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799"/>
            <a:ext cx="8229600" cy="3170099"/>
          </a:xfrm>
          <a:prstGeom prst="rect">
            <a:avLst/>
          </a:prstGeom>
        </p:spPr>
        <p:txBody>
          <a:bodyPr wrap="square">
            <a:spAutoFit/>
          </a:bodyPr>
          <a:lstStyle/>
          <a:p>
            <a:pPr algn="just" rtl="1"/>
            <a:r>
              <a:rPr lang="ar-IQ" dirty="0">
                <a:solidFill>
                  <a:prstClr val="black"/>
                </a:solidFill>
              </a:rPr>
              <a:t> </a:t>
            </a:r>
            <a:r>
              <a:rPr lang="ar-IQ" sz="1400" dirty="0">
                <a:solidFill>
                  <a:prstClr val="black"/>
                </a:solidFill>
              </a:rPr>
              <a:t>تثبت بواسطة الكلاليب وتستعمل هذه الطريقة مع الأقمشة الجلدية أو أقمشة الفراء للتقوية </a:t>
            </a:r>
            <a:r>
              <a:rPr lang="ar-IQ" sz="1400" dirty="0" smtClean="0">
                <a:solidFill>
                  <a:prstClr val="black"/>
                </a:solidFill>
              </a:rPr>
              <a:t> . </a:t>
            </a:r>
          </a:p>
          <a:p>
            <a:pPr algn="just" rtl="1"/>
            <a:r>
              <a:rPr lang="ar-IQ" sz="1400" b="1" dirty="0">
                <a:solidFill>
                  <a:prstClr val="black"/>
                </a:solidFill>
                <a:ea typeface="Calibri"/>
              </a:rPr>
              <a:t>طريقة تثبيت الأزرار ذات </a:t>
            </a:r>
            <a:r>
              <a:rPr lang="ar-IQ" sz="1400" b="1" dirty="0" smtClean="0">
                <a:solidFill>
                  <a:prstClr val="black"/>
                </a:solidFill>
                <a:ea typeface="Calibri"/>
              </a:rPr>
              <a:t>العروة</a:t>
            </a:r>
          </a:p>
          <a:p>
            <a:pPr algn="just" rtl="1"/>
            <a:endParaRPr lang="ar-IQ" sz="1400" b="1" dirty="0">
              <a:solidFill>
                <a:prstClr val="black"/>
              </a:solidFill>
            </a:endParaRPr>
          </a:p>
          <a:p>
            <a:pPr algn="just" rtl="1"/>
            <a:endParaRPr lang="ar-IQ" sz="1400" b="1" dirty="0" smtClean="0">
              <a:solidFill>
                <a:prstClr val="black"/>
              </a:solidFill>
            </a:endParaRPr>
          </a:p>
          <a:p>
            <a:pPr algn="just" rtl="1"/>
            <a:endParaRPr lang="ar-IQ" sz="1400" b="1" dirty="0">
              <a:solidFill>
                <a:prstClr val="black"/>
              </a:solidFill>
            </a:endParaRPr>
          </a:p>
          <a:p>
            <a:pPr algn="just" rtl="1"/>
            <a:endParaRPr lang="ar-IQ" sz="1400" b="1" dirty="0" smtClean="0">
              <a:solidFill>
                <a:prstClr val="black"/>
              </a:solidFill>
            </a:endParaRPr>
          </a:p>
          <a:p>
            <a:pPr algn="just" rtl="1"/>
            <a:endParaRPr lang="ar-IQ" sz="1400" b="1" dirty="0">
              <a:solidFill>
                <a:prstClr val="black"/>
              </a:solidFill>
            </a:endParaRPr>
          </a:p>
          <a:p>
            <a:pPr algn="just" rtl="1"/>
            <a:endParaRPr lang="ar-IQ" sz="1400" b="1" dirty="0" smtClean="0">
              <a:solidFill>
                <a:prstClr val="black"/>
              </a:solidFill>
            </a:endParaRPr>
          </a:p>
          <a:p>
            <a:pPr algn="just" rtl="1"/>
            <a:endParaRPr lang="ar-IQ" sz="1400" b="1" dirty="0">
              <a:solidFill>
                <a:prstClr val="black"/>
              </a:solidFill>
            </a:endParaRPr>
          </a:p>
          <a:p>
            <a:pPr algn="just" rtl="1"/>
            <a:endParaRPr lang="ar-IQ" sz="1400" b="1" dirty="0" smtClean="0">
              <a:solidFill>
                <a:prstClr val="black"/>
              </a:solidFill>
            </a:endParaRPr>
          </a:p>
          <a:p>
            <a:pPr algn="just" rtl="1"/>
            <a:endParaRPr lang="ar-IQ" sz="1400" b="1" dirty="0">
              <a:solidFill>
                <a:prstClr val="black"/>
              </a:solidFill>
            </a:endParaRPr>
          </a:p>
          <a:p>
            <a:pPr algn="just" rtl="1"/>
            <a:r>
              <a:rPr lang="ar-SA" sz="1400" dirty="0">
                <a:solidFill>
                  <a:prstClr val="black"/>
                </a:solidFill>
                <a:ea typeface="Calibri"/>
              </a:rPr>
              <a:t>اما في حالة الازرار التي لاتحتوي على عروة فيتم استحداث عروة لها من خلال وضع دبوس او قلم او عود كبريت وتختلف هذه الاشياء حسب طول العروة المطلوبة اعتمادا على سمك القماش 0 وعلاوة على ذلك توضع ازرار صغيرة الحجم تحت الازرار من الداخل للتقوية وللسماح بدخول الازرار في فتحة الازرار المخصصة لها</a:t>
            </a:r>
            <a:endParaRPr lang="ar-IQ" sz="1400" dirty="0">
              <a:solidFill>
                <a:prstClr val="black"/>
              </a:solidFill>
            </a:endParaRPr>
          </a:p>
        </p:txBody>
      </p:sp>
      <p:pic>
        <p:nvPicPr>
          <p:cNvPr id="3" name="صورة 183" descr="ماكينة الخياطة -الزكزاك 016.jpg"/>
          <p:cNvPicPr/>
          <p:nvPr/>
        </p:nvPicPr>
        <p:blipFill>
          <a:blip r:embed="rId2">
            <a:duotone>
              <a:prstClr val="black"/>
              <a:schemeClr val="accent2">
                <a:lumMod val="40000"/>
                <a:lumOff val="60000"/>
                <a:tint val="45000"/>
                <a:satMod val="400000"/>
              </a:schemeClr>
            </a:duotone>
          </a:blip>
          <a:srcRect l="13562" t="46789" r="17685" b="33635"/>
          <a:stretch>
            <a:fillRect/>
          </a:stretch>
        </p:blipFill>
        <p:spPr>
          <a:xfrm rot="10800000">
            <a:off x="685800" y="914400"/>
            <a:ext cx="2679383" cy="1440180"/>
          </a:xfrm>
          <a:prstGeom prst="roundRect">
            <a:avLst>
              <a:gd name="adj" fmla="val 8594"/>
            </a:avLst>
          </a:prstGeom>
          <a:solidFill>
            <a:srgbClr val="FFFFFF">
              <a:shade val="85000"/>
            </a:srgbClr>
          </a:solidFill>
          <a:ln>
            <a:solidFill>
              <a:schemeClr val="accent2">
                <a:lumMod val="50000"/>
              </a:schemeClr>
            </a:solidFill>
          </a:ln>
          <a:effectLst>
            <a:reflection blurRad="12700" stA="38000" endPos="28000" dist="5000" dir="5400000" sy="-100000" algn="bl" rotWithShape="0"/>
          </a:effectLst>
        </p:spPr>
      </p:pic>
      <p:pic>
        <p:nvPicPr>
          <p:cNvPr id="4" name="صورة 187" descr="ماكينة الخياطة -الزكزاك 015.jpg"/>
          <p:cNvPicPr/>
          <p:nvPr/>
        </p:nvPicPr>
        <p:blipFill>
          <a:blip r:embed="rId3">
            <a:duotone>
              <a:prstClr val="black"/>
              <a:schemeClr val="accent2">
                <a:lumMod val="40000"/>
                <a:lumOff val="60000"/>
                <a:tint val="45000"/>
                <a:satMod val="400000"/>
              </a:schemeClr>
            </a:duotone>
          </a:blip>
          <a:srcRect l="24200" t="20210" r="18191" b="58530"/>
          <a:stretch>
            <a:fillRect/>
          </a:stretch>
        </p:blipFill>
        <p:spPr>
          <a:xfrm>
            <a:off x="5855016" y="3898103"/>
            <a:ext cx="2679384" cy="1543050"/>
          </a:xfrm>
          <a:prstGeom prst="roundRect">
            <a:avLst>
              <a:gd name="adj" fmla="val 8594"/>
            </a:avLst>
          </a:prstGeom>
          <a:solidFill>
            <a:srgbClr val="FFFFFF">
              <a:shade val="85000"/>
            </a:srgbClr>
          </a:solidFill>
          <a:ln>
            <a:solidFill>
              <a:schemeClr val="accent2">
                <a:lumMod val="50000"/>
              </a:schemeClr>
            </a:solidFill>
          </a:ln>
          <a:effectLst>
            <a:reflection blurRad="12700" stA="38000" endPos="28000" dist="5000" dir="5400000" sy="-100000" algn="bl" rotWithShape="0"/>
          </a:effectLst>
        </p:spPr>
      </p:pic>
      <p:pic>
        <p:nvPicPr>
          <p:cNvPr id="6" name="صورة 187" descr="ماكينة الخياطة -الزكزاك 015.jpg"/>
          <p:cNvPicPr/>
          <p:nvPr/>
        </p:nvPicPr>
        <p:blipFill>
          <a:blip r:embed="rId3">
            <a:duotone>
              <a:prstClr val="black"/>
              <a:schemeClr val="accent2">
                <a:lumMod val="40000"/>
                <a:lumOff val="60000"/>
                <a:tint val="45000"/>
                <a:satMod val="400000"/>
              </a:schemeClr>
            </a:duotone>
          </a:blip>
          <a:srcRect l="20046" t="44357" r="51240" b="37008"/>
          <a:stretch>
            <a:fillRect/>
          </a:stretch>
        </p:blipFill>
        <p:spPr>
          <a:xfrm>
            <a:off x="3814760" y="3993353"/>
            <a:ext cx="1514475" cy="1352550"/>
          </a:xfrm>
          <a:prstGeom prst="roundRect">
            <a:avLst>
              <a:gd name="adj" fmla="val 8594"/>
            </a:avLst>
          </a:prstGeom>
          <a:solidFill>
            <a:srgbClr val="FFFFFF">
              <a:shade val="85000"/>
            </a:srgbClr>
          </a:solidFill>
          <a:ln>
            <a:solidFill>
              <a:schemeClr val="accent2">
                <a:lumMod val="50000"/>
              </a:schemeClr>
            </a:solidFill>
          </a:ln>
          <a:effectLst>
            <a:reflection blurRad="12700" stA="38000" endPos="28000" dist="5000" dir="5400000" sy="-100000" algn="bl" rotWithShape="0"/>
          </a:effectLst>
        </p:spPr>
      </p:pic>
      <p:pic>
        <p:nvPicPr>
          <p:cNvPr id="7" name="صورة 187" descr="ماكينة الخياطة -الزكزاك 015.jpg"/>
          <p:cNvPicPr/>
          <p:nvPr/>
        </p:nvPicPr>
        <p:blipFill>
          <a:blip r:embed="rId3">
            <a:duotone>
              <a:prstClr val="black"/>
              <a:schemeClr val="accent2">
                <a:lumMod val="40000"/>
                <a:lumOff val="60000"/>
                <a:tint val="45000"/>
                <a:satMod val="400000"/>
              </a:schemeClr>
            </a:duotone>
          </a:blip>
          <a:srcRect l="54178" t="44357" r="12593" b="37008"/>
          <a:stretch>
            <a:fillRect/>
          </a:stretch>
        </p:blipFill>
        <p:spPr>
          <a:xfrm>
            <a:off x="1149191" y="4088603"/>
            <a:ext cx="1752600" cy="1352550"/>
          </a:xfrm>
          <a:prstGeom prst="roundRect">
            <a:avLst>
              <a:gd name="adj" fmla="val 8594"/>
            </a:avLst>
          </a:prstGeom>
          <a:solidFill>
            <a:srgbClr val="FFFFFF">
              <a:shade val="85000"/>
            </a:srgbClr>
          </a:solidFill>
          <a:ln>
            <a:solidFill>
              <a:schemeClr val="accent2">
                <a:lumMod val="5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189752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Words>
  <Application>Microsoft Office PowerPoint</Application>
  <PresentationFormat>On-screen Show (4:3)</PresentationFormat>
  <Paragraphs>20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ANIMATION STORE</dc:creator>
  <cp:lastModifiedBy>Windows User</cp:lastModifiedBy>
  <cp:revision>1</cp:revision>
  <dcterms:created xsi:type="dcterms:W3CDTF">2006-08-16T00:00:00Z</dcterms:created>
  <dcterms:modified xsi:type="dcterms:W3CDTF">2020-03-12T08:48:45Z</dcterms:modified>
</cp:coreProperties>
</file>