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4" r:id="rId1"/>
  </p:sldMasterIdLst>
  <p:notesMasterIdLst>
    <p:notesMasterId r:id="rId11"/>
  </p:notesMasterIdLst>
  <p:sldIdLst>
    <p:sldId id="257" r:id="rId2"/>
    <p:sldId id="259" r:id="rId3"/>
    <p:sldId id="261" r:id="rId4"/>
    <p:sldId id="273" r:id="rId5"/>
    <p:sldId id="274" r:id="rId6"/>
    <p:sldId id="275" r:id="rId7"/>
    <p:sldId id="276" r:id="rId8"/>
    <p:sldId id="277" r:id="rId9"/>
    <p:sldId id="26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AF4A1B3-FD15-403C-B75F-26CC4CD2A378}">
          <p14:sldIdLst>
            <p14:sldId id="257"/>
            <p14:sldId id="259"/>
            <p14:sldId id="261"/>
            <p14:sldId id="273"/>
            <p14:sldId id="274"/>
            <p14:sldId id="275"/>
            <p14:sldId id="276"/>
            <p14:sldId id="277"/>
          </p14:sldIdLst>
        </p14:section>
        <p14:section name="Untitled Section" id="{94EDD8C1-82D3-47A2-AE06-D1385CA8B622}">
          <p14:sldIdLst>
            <p14:sldId id="269"/>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7436" autoAdjust="0"/>
  </p:normalViewPr>
  <p:slideViewPr>
    <p:cSldViewPr snapToGrid="0">
      <p:cViewPr varScale="1">
        <p:scale>
          <a:sx n="69" d="100"/>
          <a:sy n="69" d="100"/>
        </p:scale>
        <p:origin x="55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69E979C4-834F-4BB8-8A3C-41CC81D1D71C}" type="datetimeFigureOut">
              <a:rPr lang="ar-SA" smtClean="0"/>
              <a:t>13/08/1441</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172C66F1-0CA3-4CAD-AD47-E084766B60B1}" type="slidenum">
              <a:rPr lang="ar-SA" smtClean="0"/>
              <a:t>‹#›</a:t>
            </a:fld>
            <a:endParaRPr lang="ar-SA"/>
          </a:p>
        </p:txBody>
      </p:sp>
    </p:spTree>
    <p:extLst>
      <p:ext uri="{BB962C8B-B14F-4D97-AF65-F5344CB8AC3E}">
        <p14:creationId xmlns:p14="http://schemas.microsoft.com/office/powerpoint/2010/main" val="264064916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2C66F1-0CA3-4CAD-AD47-E084766B60B1}" type="slidenum">
              <a:rPr lang="ar-SA" smtClean="0"/>
              <a:t>2</a:t>
            </a:fld>
            <a:endParaRPr lang="ar-SA"/>
          </a:p>
        </p:txBody>
      </p:sp>
    </p:spTree>
    <p:extLst>
      <p:ext uri="{BB962C8B-B14F-4D97-AF65-F5344CB8AC3E}">
        <p14:creationId xmlns:p14="http://schemas.microsoft.com/office/powerpoint/2010/main" val="921360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2C66F1-0CA3-4CAD-AD47-E084766B60B1}" type="slidenum">
              <a:rPr lang="ar-SA" smtClean="0"/>
              <a:t>3</a:t>
            </a:fld>
            <a:endParaRPr lang="ar-SA"/>
          </a:p>
        </p:txBody>
      </p:sp>
    </p:spTree>
    <p:extLst>
      <p:ext uri="{BB962C8B-B14F-4D97-AF65-F5344CB8AC3E}">
        <p14:creationId xmlns:p14="http://schemas.microsoft.com/office/powerpoint/2010/main" val="22045944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3556000" y="0"/>
            <a:ext cx="8636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127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4489157" y="533400"/>
            <a:ext cx="68072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4472589" y="3539864"/>
            <a:ext cx="6819704"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7828299" y="6557946"/>
            <a:ext cx="2669952" cy="226902"/>
          </a:xfrm>
        </p:spPr>
        <p:txBody>
          <a:bodyPr/>
          <a:lstStyle>
            <a:lvl1pPr>
              <a:defRPr lang="en-US" smtClean="0">
                <a:solidFill>
                  <a:srgbClr val="FFFFFF"/>
                </a:solidFill>
              </a:defRPr>
            </a:lvl1pPr>
            <a:extLst/>
          </a:lstStyle>
          <a:p>
            <a:fld id="{B61BEF0D-F0BB-DE4B-95CE-6DB70DBA9567}" type="datetimeFigureOut">
              <a:rPr lang="en-US" smtClean="0"/>
              <a:pPr/>
              <a:t>4/6/2020</a:t>
            </a:fld>
            <a:endParaRPr lang="en-US" dirty="0"/>
          </a:p>
        </p:txBody>
      </p:sp>
      <p:sp>
        <p:nvSpPr>
          <p:cNvPr id="18" name="عنصر نائب للتذييل 17"/>
          <p:cNvSpPr>
            <a:spLocks noGrp="1"/>
          </p:cNvSpPr>
          <p:nvPr>
            <p:ph type="ftr" sz="quarter" idx="11"/>
          </p:nvPr>
        </p:nvSpPr>
        <p:spPr>
          <a:xfrm>
            <a:off x="3759200" y="6557946"/>
            <a:ext cx="3903629" cy="228600"/>
          </a:xfrm>
        </p:spPr>
        <p:txBody>
          <a:bodyPr/>
          <a:lstStyle>
            <a:lvl1pPr>
              <a:defRPr lang="en-US" dirty="0">
                <a:solidFill>
                  <a:srgbClr val="FFFFFF"/>
                </a:solidFill>
              </a:defRPr>
            </a:lvl1pPr>
            <a:extLst/>
          </a:lstStyle>
          <a:p>
            <a:endParaRPr lang="en-US" dirty="0"/>
          </a:p>
        </p:txBody>
      </p:sp>
      <p:sp>
        <p:nvSpPr>
          <p:cNvPr id="29" name="عنصر نائب لرقم الشريحة 28"/>
          <p:cNvSpPr>
            <a:spLocks noGrp="1"/>
          </p:cNvSpPr>
          <p:nvPr>
            <p:ph type="sldNum" sz="quarter" idx="12"/>
          </p:nvPr>
        </p:nvSpPr>
        <p:spPr>
          <a:xfrm>
            <a:off x="10507845" y="6556248"/>
            <a:ext cx="784448" cy="228600"/>
          </a:xfrm>
        </p:spPr>
        <p:txBody>
          <a:bodyPr/>
          <a:lstStyle>
            <a:lvl1pPr>
              <a:defRPr lang="en-US" smtClean="0">
                <a:solidFill>
                  <a:srgbClr val="FFFFFF"/>
                </a:solidFill>
              </a:defRPr>
            </a:lvl1pPr>
            <a:extLst/>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61BEF0D-F0BB-DE4B-95CE-6DB70DBA9567}" type="datetimeFigureOut">
              <a:rPr lang="en-US" smtClean="0"/>
              <a:pPr/>
              <a:t>4/6/2020</a:t>
            </a:fld>
            <a:endParaRPr lang="en-US" dirty="0"/>
          </a:p>
        </p:txBody>
      </p:sp>
      <p:sp>
        <p:nvSpPr>
          <p:cNvPr id="5" name="عنصر نائب للتذييل 4"/>
          <p:cNvSpPr>
            <a:spLocks noGrp="1"/>
          </p:cNvSpPr>
          <p:nvPr>
            <p:ph type="ftr" sz="quarter" idx="11"/>
          </p:nvPr>
        </p:nvSpPr>
        <p:spPr/>
        <p:txBody>
          <a:bodyPr/>
          <a:lstStyle>
            <a:extLst/>
          </a:lstStyle>
          <a:p>
            <a:endParaRPr lang="en-US" dirty="0"/>
          </a:p>
        </p:txBody>
      </p:sp>
      <p:sp>
        <p:nvSpPr>
          <p:cNvPr id="6" name="عنصر نائب لرقم الشريحة 5"/>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37600" y="274956"/>
            <a:ext cx="2032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43"/>
            <a:ext cx="80264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5657088" y="6557946"/>
            <a:ext cx="2669952" cy="226902"/>
          </a:xfrm>
        </p:spPr>
        <p:txBody>
          <a:bodyPr/>
          <a:lstStyle>
            <a:extLst/>
          </a:lstStyle>
          <a:p>
            <a:fld id="{B61BEF0D-F0BB-DE4B-95CE-6DB70DBA9567}" type="datetimeFigureOut">
              <a:rPr lang="en-US" smtClean="0"/>
              <a:pPr/>
              <a:t>4/6/2020</a:t>
            </a:fld>
            <a:endParaRPr lang="en-US" dirty="0"/>
          </a:p>
        </p:txBody>
      </p:sp>
      <p:sp>
        <p:nvSpPr>
          <p:cNvPr id="5" name="عنصر نائب للتذييل 4"/>
          <p:cNvSpPr>
            <a:spLocks noGrp="1"/>
          </p:cNvSpPr>
          <p:nvPr>
            <p:ph type="ftr" sz="quarter" idx="11"/>
          </p:nvPr>
        </p:nvSpPr>
        <p:spPr>
          <a:xfrm>
            <a:off x="609600" y="6556248"/>
            <a:ext cx="4876800" cy="228600"/>
          </a:xfrm>
        </p:spPr>
        <p:txBody>
          <a:bodyPr/>
          <a:lstStyle>
            <a:extLst/>
          </a:lstStyle>
          <a:p>
            <a:endParaRPr lang="en-US" dirty="0"/>
          </a:p>
        </p:txBody>
      </p:sp>
      <p:sp>
        <p:nvSpPr>
          <p:cNvPr id="6" name="عنصر نائب لرقم الشريحة 5"/>
          <p:cNvSpPr>
            <a:spLocks noGrp="1"/>
          </p:cNvSpPr>
          <p:nvPr>
            <p:ph type="sldNum" sz="quarter" idx="12"/>
          </p:nvPr>
        </p:nvSpPr>
        <p:spPr>
          <a:xfrm>
            <a:off x="8339328" y="6553200"/>
            <a:ext cx="784448" cy="228600"/>
          </a:xfrm>
        </p:spPr>
        <p:txBody>
          <a:bodyPr/>
          <a:lstStyle>
            <a:lvl1pPr>
              <a:defRPr>
                <a:solidFill>
                  <a:schemeClr val="tx2"/>
                </a:solidFill>
              </a:defRPr>
            </a:lvl1pPr>
            <a:extLst/>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61BEF0D-F0BB-DE4B-95CE-6DB70DBA9567}" type="datetimeFigureOut">
              <a:rPr lang="en-US" smtClean="0"/>
              <a:pPr/>
              <a:t>4/6/2020</a:t>
            </a:fld>
            <a:endParaRPr lang="en-US" dirty="0"/>
          </a:p>
        </p:txBody>
      </p:sp>
      <p:sp>
        <p:nvSpPr>
          <p:cNvPr id="5" name="عنصر نائب للتذييل 4"/>
          <p:cNvSpPr>
            <a:spLocks noGrp="1"/>
          </p:cNvSpPr>
          <p:nvPr>
            <p:ph type="ftr" sz="quarter" idx="11"/>
          </p:nvPr>
        </p:nvSpPr>
        <p:spPr/>
        <p:txBody>
          <a:bodyPr/>
          <a:lstStyle>
            <a:extLst/>
          </a:lstStyle>
          <a:p>
            <a:endParaRPr lang="en-US" dirty="0"/>
          </a:p>
        </p:txBody>
      </p:sp>
      <p:sp>
        <p:nvSpPr>
          <p:cNvPr id="6" name="عنصر نائب لرقم الشريحة 5"/>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422400" y="2821838"/>
            <a:ext cx="8340651"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422400" y="1905001"/>
            <a:ext cx="8340651"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6298984" y="6556810"/>
            <a:ext cx="2669952" cy="226902"/>
          </a:xfrm>
        </p:spPr>
        <p:txBody>
          <a:bodyPr bIns="0" anchor="b"/>
          <a:lstStyle>
            <a:lvl1pPr>
              <a:defRPr>
                <a:solidFill>
                  <a:schemeClr val="tx2"/>
                </a:solidFill>
              </a:defRPr>
            </a:lvl1pPr>
            <a:extLst/>
          </a:lstStyle>
          <a:p>
            <a:fld id="{B61BEF0D-F0BB-DE4B-95CE-6DB70DBA9567}" type="datetimeFigureOut">
              <a:rPr lang="en-US" smtClean="0"/>
              <a:pPr/>
              <a:t>4/6/2020</a:t>
            </a:fld>
            <a:endParaRPr lang="en-US" dirty="0"/>
          </a:p>
        </p:txBody>
      </p:sp>
      <p:sp>
        <p:nvSpPr>
          <p:cNvPr id="5" name="عنصر نائب للتذييل 4"/>
          <p:cNvSpPr>
            <a:spLocks noGrp="1"/>
          </p:cNvSpPr>
          <p:nvPr>
            <p:ph type="ftr" sz="quarter" idx="11"/>
          </p:nvPr>
        </p:nvSpPr>
        <p:spPr>
          <a:xfrm>
            <a:off x="2313811" y="6556810"/>
            <a:ext cx="3860800" cy="228600"/>
          </a:xfrm>
        </p:spPr>
        <p:txBody>
          <a:bodyPr bIns="0" anchor="b"/>
          <a:lstStyle>
            <a:lvl1pPr>
              <a:defRPr>
                <a:solidFill>
                  <a:schemeClr val="tx2"/>
                </a:solidFill>
              </a:defRPr>
            </a:lvl1pPr>
            <a:extLst/>
          </a:lstStyle>
          <a:p>
            <a:endParaRPr lang="en-US" dirty="0"/>
          </a:p>
        </p:txBody>
      </p:sp>
      <p:sp>
        <p:nvSpPr>
          <p:cNvPr id="6" name="عنصر نائب لرقم الشريحة 5"/>
          <p:cNvSpPr>
            <a:spLocks noGrp="1"/>
          </p:cNvSpPr>
          <p:nvPr>
            <p:ph type="sldNum" sz="quarter" idx="12"/>
          </p:nvPr>
        </p:nvSpPr>
        <p:spPr>
          <a:xfrm>
            <a:off x="8978603" y="6555112"/>
            <a:ext cx="784448" cy="228600"/>
          </a:xfrm>
        </p:spPr>
        <p:txBody>
          <a:bodyPr/>
          <a:lstStyle>
            <a:extLst/>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320040"/>
            <a:ext cx="9656064"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571744"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B61BEF0D-F0BB-DE4B-95CE-6DB70DBA9567}" type="datetimeFigureOut">
              <a:rPr lang="en-US" smtClean="0"/>
              <a:pPr/>
              <a:t>4/6/2020</a:t>
            </a:fld>
            <a:endParaRPr lang="en-US" dirty="0"/>
          </a:p>
        </p:txBody>
      </p:sp>
      <p:sp>
        <p:nvSpPr>
          <p:cNvPr id="6" name="عنصر نائب للتذييل 5"/>
          <p:cNvSpPr>
            <a:spLocks noGrp="1"/>
          </p:cNvSpPr>
          <p:nvPr>
            <p:ph type="ftr" sz="quarter" idx="11"/>
          </p:nvPr>
        </p:nvSpPr>
        <p:spPr/>
        <p:txBody>
          <a:bodyPr/>
          <a:lstStyle>
            <a:extLst/>
          </a:lstStyle>
          <a:p>
            <a:endParaRPr lang="en-US" dirty="0"/>
          </a:p>
        </p:txBody>
      </p:sp>
      <p:sp>
        <p:nvSpPr>
          <p:cNvPr id="7" name="عنصر نائب لرقم الشريحة 6"/>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320040"/>
            <a:ext cx="9656064"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867400"/>
            <a:ext cx="469392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5571744" y="5867400"/>
            <a:ext cx="469392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5571744"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B61BEF0D-F0BB-DE4B-95CE-6DB70DBA9567}" type="datetimeFigureOut">
              <a:rPr lang="en-US" smtClean="0"/>
              <a:pPr/>
              <a:t>4/6/2020</a:t>
            </a:fld>
            <a:endParaRPr lang="en-US" dirty="0"/>
          </a:p>
        </p:txBody>
      </p:sp>
      <p:sp>
        <p:nvSpPr>
          <p:cNvPr id="8" name="عنصر نائب للتذييل 7"/>
          <p:cNvSpPr>
            <a:spLocks noGrp="1"/>
          </p:cNvSpPr>
          <p:nvPr>
            <p:ph type="ftr" sz="quarter" idx="11"/>
          </p:nvPr>
        </p:nvSpPr>
        <p:spPr/>
        <p:txBody>
          <a:bodyPr/>
          <a:lstStyle>
            <a:extLst/>
          </a:lstStyle>
          <a:p>
            <a:endParaRPr lang="en-US" dirty="0"/>
          </a:p>
        </p:txBody>
      </p:sp>
      <p:sp>
        <p:nvSpPr>
          <p:cNvPr id="9" name="عنصر نائب لرقم الشريحة 8"/>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320040"/>
            <a:ext cx="9656064"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B61BEF0D-F0BB-DE4B-95CE-6DB70DBA9567}" type="datetimeFigureOut">
              <a:rPr lang="en-US" smtClean="0"/>
              <a:pPr/>
              <a:t>4/6/2020</a:t>
            </a:fld>
            <a:endParaRPr lang="en-US" dirty="0"/>
          </a:p>
        </p:txBody>
      </p:sp>
      <p:sp>
        <p:nvSpPr>
          <p:cNvPr id="4" name="عنصر نائب للتذييل 3"/>
          <p:cNvSpPr>
            <a:spLocks noGrp="1"/>
          </p:cNvSpPr>
          <p:nvPr>
            <p:ph type="ftr" sz="quarter" idx="11"/>
          </p:nvPr>
        </p:nvSpPr>
        <p:spPr/>
        <p:txBody>
          <a:bodyPr/>
          <a:lstStyle>
            <a:extLst/>
          </a:lstStyle>
          <a:p>
            <a:endParaRPr lang="en-US" dirty="0"/>
          </a:p>
        </p:txBody>
      </p:sp>
      <p:sp>
        <p:nvSpPr>
          <p:cNvPr id="5" name="عنصر نائب لرقم الشريحة 4"/>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B61BEF0D-F0BB-DE4B-95CE-6DB70DBA9567}" type="datetimeFigureOut">
              <a:rPr lang="en-US" smtClean="0"/>
              <a:pPr/>
              <a:t>4/6/2020</a:t>
            </a:fld>
            <a:endParaRPr lang="en-US" dirty="0"/>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عنصر نائب لرقم الشريحة 3"/>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28600"/>
            <a:ext cx="786384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1497416"/>
            <a:ext cx="786384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2133600"/>
            <a:ext cx="9652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B61BEF0D-F0BB-DE4B-95CE-6DB70DBA9567}" type="datetimeFigureOut">
              <a:rPr lang="en-US" smtClean="0"/>
              <a:pPr/>
              <a:t>4/6/2020</a:t>
            </a:fld>
            <a:endParaRPr lang="en-US" dirty="0"/>
          </a:p>
        </p:txBody>
      </p:sp>
      <p:sp>
        <p:nvSpPr>
          <p:cNvPr id="6" name="عنصر نائب للتذييل 5"/>
          <p:cNvSpPr>
            <a:spLocks noGrp="1"/>
          </p:cNvSpPr>
          <p:nvPr>
            <p:ph type="ftr" sz="quarter" idx="11"/>
          </p:nvPr>
        </p:nvSpPr>
        <p:spPr/>
        <p:txBody>
          <a:bodyPr/>
          <a:lstStyle>
            <a:extLst/>
          </a:lstStyle>
          <a:p>
            <a:endParaRPr lang="en-US" dirty="0"/>
          </a:p>
        </p:txBody>
      </p:sp>
      <p:sp>
        <p:nvSpPr>
          <p:cNvPr id="7" name="عنصر نائب لرقم الشريحة 6"/>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797292" y="1004669"/>
            <a:ext cx="5759369"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795609" y="998817"/>
            <a:ext cx="5759369"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7185464" y="1143000"/>
            <a:ext cx="4572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7185464" y="3283634"/>
            <a:ext cx="4572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B61BEF0D-F0BB-DE4B-95CE-6DB70DBA9567}" type="datetimeFigureOut">
              <a:rPr lang="en-US" smtClean="0"/>
              <a:pPr/>
              <a:t>4/6/2020</a:t>
            </a:fld>
            <a:endParaRPr lang="en-US" dirty="0"/>
          </a:p>
        </p:txBody>
      </p:sp>
      <p:sp>
        <p:nvSpPr>
          <p:cNvPr id="6" name="عنصر نائب للتذييل 5"/>
          <p:cNvSpPr>
            <a:spLocks noGrp="1"/>
          </p:cNvSpPr>
          <p:nvPr>
            <p:ph type="ftr" sz="quarter" idx="11"/>
          </p:nvPr>
        </p:nvSpPr>
        <p:spPr/>
        <p:txBody>
          <a:bodyPr/>
          <a:lstStyle>
            <a:extLst/>
          </a:lstStyle>
          <a:p>
            <a:endParaRPr lang="en-US" dirty="0"/>
          </a:p>
        </p:txBody>
      </p:sp>
      <p:sp>
        <p:nvSpPr>
          <p:cNvPr id="7" name="عنصر نائب لرقم الشريحة 6"/>
          <p:cNvSpPr>
            <a:spLocks noGrp="1"/>
          </p:cNvSpPr>
          <p:nvPr>
            <p:ph type="sldNum" sz="quarter" idx="12"/>
          </p:nvPr>
        </p:nvSpPr>
        <p:spPr/>
        <p:txBody>
          <a:bodyPr/>
          <a:lstStyle>
            <a:extLst/>
          </a:lstStyle>
          <a:p>
            <a:fld id="{D57F1E4F-1CFF-5643-939E-217C01CDF565}" type="slidenum">
              <a:rPr lang="en-US" smtClean="0"/>
              <a:pPr/>
              <a:t>‹#›</a:t>
            </a:fld>
            <a:endParaRPr lang="en-US" dirty="0"/>
          </a:p>
        </p:txBody>
      </p:sp>
      <p:sp>
        <p:nvSpPr>
          <p:cNvPr id="10" name="عنصر نائب للصورة 9"/>
          <p:cNvSpPr>
            <a:spLocks noGrp="1"/>
          </p:cNvSpPr>
          <p:nvPr>
            <p:ph type="pic" idx="1"/>
          </p:nvPr>
        </p:nvSpPr>
        <p:spPr>
          <a:xfrm>
            <a:off x="884909" y="1041002"/>
            <a:ext cx="560832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الأيقونة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10871200" y="0"/>
            <a:ext cx="13208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609600" y="320040"/>
            <a:ext cx="9652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609600" y="1609416"/>
            <a:ext cx="9652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5661248" y="6557946"/>
            <a:ext cx="2669952" cy="226902"/>
          </a:xfrm>
          <a:prstGeom prst="rect">
            <a:avLst/>
          </a:prstGeom>
        </p:spPr>
        <p:txBody>
          <a:bodyPr vert="horz" tIns="0" bIns="0" anchor="b"/>
          <a:lstStyle>
            <a:lvl1pPr algn="l" eaLnBrk="1" latinLnBrk="0" hangingPunct="1">
              <a:defRPr kumimoji="0" sz="1000">
                <a:solidFill>
                  <a:schemeClr val="tx2"/>
                </a:solidFill>
              </a:defRPr>
            </a:lvl1pPr>
            <a:extLst/>
          </a:lstStyle>
          <a:p>
            <a:fld id="{B61BEF0D-F0BB-DE4B-95CE-6DB70DBA9567}" type="datetimeFigureOut">
              <a:rPr lang="en-US" smtClean="0"/>
              <a:pPr/>
              <a:t>4/6/2020</a:t>
            </a:fld>
            <a:endParaRPr lang="en-US" dirty="0"/>
          </a:p>
        </p:txBody>
      </p:sp>
      <p:sp>
        <p:nvSpPr>
          <p:cNvPr id="4" name="عنصر نائب للتذييل 3"/>
          <p:cNvSpPr>
            <a:spLocks noGrp="1"/>
          </p:cNvSpPr>
          <p:nvPr>
            <p:ph type="ftr" sz="quarter" idx="3"/>
          </p:nvPr>
        </p:nvSpPr>
        <p:spPr>
          <a:xfrm>
            <a:off x="609600" y="6557946"/>
            <a:ext cx="48768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عنصر نائب لرقم الشريحة 15"/>
          <p:cNvSpPr>
            <a:spLocks noGrp="1"/>
          </p:cNvSpPr>
          <p:nvPr>
            <p:ph type="sldNum" sz="quarter" idx="4"/>
          </p:nvPr>
        </p:nvSpPr>
        <p:spPr>
          <a:xfrm>
            <a:off x="8335264" y="6556248"/>
            <a:ext cx="784448"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78000"/>
                <a:satMod val="220000"/>
              </a:schemeClr>
            </a:gs>
            <a:gs pos="100000">
              <a:schemeClr val="accent5">
                <a:lumMod val="20000"/>
                <a:lumOff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عنوان فرعي 3"/>
          <p:cNvSpPr>
            <a:spLocks noGrp="1"/>
          </p:cNvSpPr>
          <p:nvPr>
            <p:ph type="subTitle" idx="1"/>
          </p:nvPr>
        </p:nvSpPr>
        <p:spPr>
          <a:xfrm>
            <a:off x="2004020" y="748145"/>
            <a:ext cx="8615082" cy="5542571"/>
          </a:xfrm>
          <a:solidFill>
            <a:schemeClr val="bg2">
              <a:lumMod val="90000"/>
            </a:schemeClr>
          </a:solidFill>
        </p:spPr>
        <p:txBody>
          <a:bodyPr>
            <a:normAutofit/>
          </a:bodyPr>
          <a:lstStyle/>
          <a:p>
            <a:pPr algn="ctr"/>
            <a:r>
              <a:rPr lang="ar-SA" sz="3200" b="1" dirty="0" smtClean="0">
                <a:solidFill>
                  <a:srgbClr val="002060"/>
                </a:solidFill>
                <a:latin typeface="Simplified Arabic" panose="02020603050405020304" pitchFamily="18" charset="-78"/>
                <a:ea typeface="+mj-ea"/>
                <a:cs typeface="Simplified Arabic" panose="02020603050405020304" pitchFamily="18" charset="-78"/>
              </a:rPr>
              <a:t>مفهوم التخطيط الصناعي واهدافة </a:t>
            </a:r>
          </a:p>
          <a:p>
            <a:pPr algn="ctr"/>
            <a:endParaRPr lang="ar-SA" sz="3200" b="1" dirty="0" smtClean="0">
              <a:solidFill>
                <a:srgbClr val="002060"/>
              </a:solidFill>
              <a:latin typeface="Simplified Arabic" panose="02020603050405020304" pitchFamily="18" charset="-78"/>
              <a:ea typeface="+mj-ea"/>
              <a:cs typeface="Simplified Arabic" panose="02020603050405020304" pitchFamily="18" charset="-78"/>
            </a:endParaRPr>
          </a:p>
          <a:p>
            <a:pPr algn="ctr"/>
            <a:r>
              <a:rPr lang="ar-SA" sz="2800" b="1" dirty="0" smtClean="0">
                <a:solidFill>
                  <a:srgbClr val="FF0000"/>
                </a:solidFill>
                <a:latin typeface="Simplified Arabic" panose="02020603050405020304" pitchFamily="18" charset="-78"/>
                <a:ea typeface="+mj-ea"/>
                <a:cs typeface="Simplified Arabic" panose="02020603050405020304" pitchFamily="18" charset="-78"/>
              </a:rPr>
              <a:t>ماجستير/جغرافية</a:t>
            </a:r>
          </a:p>
          <a:p>
            <a:pPr algn="ctr"/>
            <a:endParaRPr lang="ar-SA" sz="2400" b="1" dirty="0" smtClean="0">
              <a:solidFill>
                <a:srgbClr val="00B050"/>
              </a:solidFill>
              <a:latin typeface="Simplified Arabic" panose="02020603050405020304" pitchFamily="18" charset="-78"/>
              <a:ea typeface="+mj-ea"/>
              <a:cs typeface="Simplified Arabic" panose="02020603050405020304" pitchFamily="18" charset="-78"/>
            </a:endParaRPr>
          </a:p>
          <a:p>
            <a:pPr algn="ctr"/>
            <a:r>
              <a:rPr lang="ar-IQ" sz="2400" b="1" dirty="0">
                <a:solidFill>
                  <a:srgbClr val="00B050"/>
                </a:solidFill>
                <a:latin typeface="Simplified Arabic" panose="02020603050405020304" pitchFamily="18" charset="-78"/>
                <a:ea typeface="+mj-ea"/>
                <a:cs typeface="Simplified Arabic" panose="02020603050405020304" pitchFamily="18" charset="-78"/>
              </a:rPr>
              <a:t/>
            </a:r>
            <a:br>
              <a:rPr lang="ar-IQ" sz="2400" b="1" dirty="0">
                <a:solidFill>
                  <a:srgbClr val="00B050"/>
                </a:solidFill>
                <a:latin typeface="Simplified Arabic" panose="02020603050405020304" pitchFamily="18" charset="-78"/>
                <a:ea typeface="+mj-ea"/>
                <a:cs typeface="Simplified Arabic" panose="02020603050405020304" pitchFamily="18" charset="-78"/>
              </a:rPr>
            </a:br>
            <a:r>
              <a:rPr lang="ar-IQ" sz="3600" b="1" dirty="0" smtClean="0">
                <a:solidFill>
                  <a:schemeClr val="tx1"/>
                </a:solidFill>
                <a:latin typeface="Century Gothic"/>
                <a:ea typeface="+mj-ea"/>
                <a:cs typeface="Tahoma"/>
              </a:rPr>
              <a:t> </a:t>
            </a:r>
            <a:r>
              <a:rPr lang="en-US" sz="3600" b="1" dirty="0" smtClean="0">
                <a:solidFill>
                  <a:schemeClr val="tx1"/>
                </a:solidFill>
                <a:latin typeface="Century Gothic"/>
                <a:ea typeface="+mj-ea"/>
                <a:cs typeface="Tahoma"/>
              </a:rPr>
              <a:t>        </a:t>
            </a:r>
            <a:r>
              <a:rPr lang="ar-SA" sz="3200" b="1" dirty="0" smtClean="0">
                <a:solidFill>
                  <a:schemeClr val="accent1">
                    <a:lumMod val="50000"/>
                  </a:schemeClr>
                </a:solidFill>
                <a:latin typeface="Times New Roman" panose="02020603050405020304" pitchFamily="18" charset="0"/>
                <a:cs typeface="Times New Roman" panose="02020603050405020304" pitchFamily="18" charset="0"/>
              </a:rPr>
              <a:t>أ</a:t>
            </a:r>
            <a:r>
              <a:rPr lang="ar-IQ" sz="3200" b="1" dirty="0">
                <a:solidFill>
                  <a:schemeClr val="accent1">
                    <a:lumMod val="50000"/>
                  </a:schemeClr>
                </a:solidFill>
                <a:latin typeface="Times New Roman" panose="02020603050405020304" pitchFamily="18" charset="0"/>
                <a:cs typeface="Times New Roman" panose="02020603050405020304" pitchFamily="18" charset="0"/>
              </a:rPr>
              <a:t>.م.د.رفل ابراهيم طالب</a:t>
            </a:r>
            <a:r>
              <a:rPr lang="en-US" sz="3200" b="1" dirty="0">
                <a:solidFill>
                  <a:schemeClr val="accent1">
                    <a:lumMod val="50000"/>
                  </a:schemeClr>
                </a:solidFill>
                <a:latin typeface="Times New Roman" panose="02020603050405020304" pitchFamily="18" charset="0"/>
                <a:cs typeface="Times New Roman" panose="02020603050405020304" pitchFamily="18" charset="0"/>
              </a:rPr>
              <a:t>           </a:t>
            </a:r>
            <a:r>
              <a:rPr lang="ar-IQ" sz="3200" b="1" dirty="0">
                <a:solidFill>
                  <a:schemeClr val="accent1">
                    <a:lumMod val="50000"/>
                  </a:schemeClr>
                </a:solidFill>
                <a:latin typeface="Times New Roman" panose="02020603050405020304" pitchFamily="18" charset="0"/>
                <a:cs typeface="Times New Roman" panose="02020603050405020304" pitchFamily="18" charset="0"/>
              </a:rPr>
              <a:t>                 </a:t>
            </a:r>
            <a:endParaRPr lang="en-US" sz="3200" b="1" dirty="0">
              <a:solidFill>
                <a:schemeClr val="accent1">
                  <a:lumMod val="50000"/>
                </a:schemeClr>
              </a:solidFill>
              <a:latin typeface="Times New Roman" panose="02020603050405020304" pitchFamily="18" charset="0"/>
              <a:cs typeface="Times New Roman" panose="02020603050405020304" pitchFamily="18" charset="0"/>
            </a:endParaRPr>
          </a:p>
          <a:p>
            <a:pPr algn="ctr"/>
            <a:r>
              <a:rPr lang="en-US" sz="2400" b="1" dirty="0" smtClean="0">
                <a:solidFill>
                  <a:schemeClr val="tx1"/>
                </a:solidFill>
                <a:latin typeface="Times New Roman" panose="02020603050405020304" pitchFamily="18" charset="0"/>
                <a:cs typeface="Times New Roman" panose="02020603050405020304" pitchFamily="18" charset="0"/>
              </a:rPr>
              <a:t>  </a:t>
            </a:r>
            <a:r>
              <a:rPr lang="ar-IQ" sz="3200" b="1" dirty="0">
                <a:solidFill>
                  <a:schemeClr val="accent1">
                    <a:lumMod val="50000"/>
                  </a:schemeClr>
                </a:solidFill>
                <a:latin typeface="Times New Roman" panose="02020603050405020304" pitchFamily="18" charset="0"/>
                <a:cs typeface="Times New Roman" panose="02020603050405020304" pitchFamily="18" charset="0"/>
              </a:rPr>
              <a:t>كلية التربية للبنات/قسم الجغرافي</a:t>
            </a:r>
            <a:r>
              <a:rPr lang="ar-SA" sz="3200" b="1" dirty="0">
                <a:solidFill>
                  <a:schemeClr val="accent1">
                    <a:lumMod val="50000"/>
                  </a:schemeClr>
                </a:solidFill>
                <a:latin typeface="Times New Roman" panose="02020603050405020304" pitchFamily="18" charset="0"/>
                <a:cs typeface="Times New Roman" panose="02020603050405020304" pitchFamily="18" charset="0"/>
              </a:rPr>
              <a:t>ة</a:t>
            </a:r>
            <a:endParaRPr lang="ar-IQ" sz="3200" b="1"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294969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1000"/>
                                        <p:tgtEl>
                                          <p:spTgt spid="4">
                                            <p:txEl>
                                              <p:pRg st="4" end="4"/>
                                            </p:txEl>
                                          </p:spTgt>
                                        </p:tgtEl>
                                      </p:cBhvr>
                                    </p:animEffect>
                                    <p:anim calcmode="lin" valueType="num">
                                      <p:cBhvr>
                                        <p:cTn id="2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fade">
                                      <p:cBhvr>
                                        <p:cTn id="35" dur="1000"/>
                                        <p:tgtEl>
                                          <p:spTgt spid="4">
                                            <p:txEl>
                                              <p:pRg st="5" end="5"/>
                                            </p:txEl>
                                          </p:spTgt>
                                        </p:tgtEl>
                                      </p:cBhvr>
                                    </p:animEffect>
                                    <p:anim calcmode="lin" valueType="num">
                                      <p:cBhvr>
                                        <p:cTn id="3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31520" y="0"/>
            <a:ext cx="9652000" cy="45719"/>
          </a:xfrm>
        </p:spPr>
        <p:txBody>
          <a:bodyPr>
            <a:normAutofit fontScale="90000"/>
          </a:bodyPr>
          <a:lstStyle/>
          <a:p>
            <a:pPr algn="r"/>
            <a:r>
              <a:rPr lang="ar-SA" dirty="0" smtClean="0">
                <a:latin typeface="Times New Roman" panose="02020603050405020304" pitchFamily="18" charset="0"/>
                <a:cs typeface="Times New Roman" panose="02020603050405020304" pitchFamily="18" charset="0"/>
              </a:rPr>
              <a:t/>
            </a:r>
            <a:br>
              <a:rPr lang="ar-SA" dirty="0" smtClean="0">
                <a:latin typeface="Times New Roman" panose="02020603050405020304" pitchFamily="18" charset="0"/>
                <a:cs typeface="Times New Roman" panose="02020603050405020304" pitchFamily="18" charset="0"/>
              </a:rPr>
            </a:br>
            <a:endParaRPr lang="ar-IQ" dirty="0">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0" y="-33169"/>
            <a:ext cx="10865224" cy="7133216"/>
          </a:xfrm>
        </p:spPr>
        <p:txBody>
          <a:bodyPr>
            <a:noAutofit/>
          </a:bodyPr>
          <a:lstStyle/>
          <a:p>
            <a:pPr marL="0" indent="0">
              <a:lnSpc>
                <a:spcPct val="150000"/>
              </a:lnSpc>
              <a:buNone/>
            </a:pPr>
            <a:r>
              <a:rPr lang="ar-SA" sz="2400" b="1" dirty="0" smtClean="0">
                <a:solidFill>
                  <a:schemeClr val="accent1">
                    <a:lumMod val="50000"/>
                  </a:schemeClr>
                </a:solidFill>
                <a:latin typeface="Times New Roman" panose="02020603050405020304" pitchFamily="18" charset="0"/>
                <a:cs typeface="Times New Roman" panose="02020603050405020304" pitchFamily="18" charset="0"/>
              </a:rPr>
              <a:t>مفهوم التخطيط  </a:t>
            </a:r>
            <a:r>
              <a:rPr lang="ar-SA" sz="2000" b="1" dirty="0" smtClean="0">
                <a:solidFill>
                  <a:schemeClr val="accent1">
                    <a:lumMod val="50000"/>
                  </a:schemeClr>
                </a:solidFill>
                <a:latin typeface="Times New Roman" panose="02020603050405020304" pitchFamily="18" charset="0"/>
                <a:cs typeface="Times New Roman" panose="02020603050405020304" pitchFamily="18" charset="0"/>
              </a:rPr>
              <a:t>الصناعي </a:t>
            </a:r>
          </a:p>
          <a:p>
            <a:pPr marL="0" indent="0">
              <a:lnSpc>
                <a:spcPct val="150000"/>
              </a:lnSpc>
              <a:buNone/>
            </a:pPr>
            <a:r>
              <a:rPr lang="ar-SA" sz="2800" dirty="0" smtClean="0">
                <a:solidFill>
                  <a:schemeClr val="accent1">
                    <a:lumMod val="50000"/>
                  </a:schemeClr>
                </a:solidFill>
                <a:latin typeface="Times New Roman" panose="02020603050405020304" pitchFamily="18" charset="0"/>
                <a:cs typeface="Times New Roman" panose="02020603050405020304" pitchFamily="18" charset="0"/>
              </a:rPr>
              <a:t>التخطيط :- هو التنبؤ بالمستقبل والاستعداد لة والتحضير باعداد الخطة المناسبة </a:t>
            </a:r>
          </a:p>
          <a:p>
            <a:pPr marL="0" indent="0">
              <a:lnSpc>
                <a:spcPct val="150000"/>
              </a:lnSpc>
              <a:buNone/>
            </a:pPr>
            <a:r>
              <a:rPr lang="ar-SA" sz="2800" b="1" dirty="0" smtClean="0">
                <a:solidFill>
                  <a:schemeClr val="accent1">
                    <a:lumMod val="50000"/>
                  </a:schemeClr>
                </a:solidFill>
                <a:latin typeface="Times New Roman" panose="02020603050405020304" pitchFamily="18" charset="0"/>
                <a:cs typeface="Times New Roman" panose="02020603050405020304" pitchFamily="18" charset="0"/>
              </a:rPr>
              <a:t>التخطيط الصناعي:-</a:t>
            </a:r>
          </a:p>
          <a:p>
            <a:pPr marL="0" indent="0">
              <a:lnSpc>
                <a:spcPct val="150000"/>
              </a:lnSpc>
              <a:buNone/>
            </a:pPr>
            <a:r>
              <a:rPr lang="ar-SA" sz="2000" dirty="0" smtClean="0">
                <a:solidFill>
                  <a:schemeClr val="accent1">
                    <a:lumMod val="50000"/>
                  </a:schemeClr>
                </a:solidFill>
                <a:latin typeface="Times New Roman" panose="02020603050405020304" pitchFamily="18" charset="0"/>
                <a:cs typeface="Times New Roman" panose="02020603050405020304" pitchFamily="18" charset="0"/>
              </a:rPr>
              <a:t>هو وسيلة علمية لتنظيم سلسلة العمليات الصناعية المترابطة ووضع الاوليات لبلوغ الاهداف المقررة للقطاع الصناعي ككل </a:t>
            </a:r>
          </a:p>
          <a:p>
            <a:pPr marL="0" indent="0">
              <a:lnSpc>
                <a:spcPct val="150000"/>
              </a:lnSpc>
              <a:buNone/>
            </a:pPr>
            <a:r>
              <a:rPr lang="ar-SA" sz="2000" dirty="0" smtClean="0">
                <a:solidFill>
                  <a:schemeClr val="accent1">
                    <a:lumMod val="50000"/>
                  </a:schemeClr>
                </a:solidFill>
                <a:latin typeface="Times New Roman" panose="02020603050405020304" pitchFamily="18" charset="0"/>
                <a:cs typeface="Times New Roman" panose="02020603050405020304" pitchFamily="18" charset="0"/>
              </a:rPr>
              <a:t>وللجغرافية دور كبير في التخطيط الصناعي اذ سبق هذا التخطيط في ايه دوله اجراء دراسة تفصيلية لاقاليم الدولة لتوضيح طبيعة كل اقليم وامكانيتة فموقع الصناعة يتطلب تحديد الموقع الانسب لاقامة المشروع  الصناعي والا يتعرض المشروع للفشل وليس هناك مكان حتمي واحد لاقامة اي مشروع صناعي بل هناك اكثر من موقع واحد للصناعة الواحدة .وواقع الحال  ان مكان اختيار موقع الصناعة لابد ان يكون اختيارا معقولا.</a:t>
            </a:r>
          </a:p>
          <a:p>
            <a:pPr marL="0" indent="0">
              <a:lnSpc>
                <a:spcPct val="150000"/>
              </a:lnSpc>
              <a:buNone/>
            </a:pPr>
            <a:r>
              <a:rPr lang="ar-SA" sz="2000" dirty="0" smtClean="0">
                <a:solidFill>
                  <a:schemeClr val="accent1">
                    <a:lumMod val="50000"/>
                  </a:schemeClr>
                </a:solidFill>
                <a:latin typeface="Times New Roman" panose="02020603050405020304" pitchFamily="18" charset="0"/>
                <a:cs typeface="Times New Roman" panose="02020603050405020304" pitchFamily="18" charset="0"/>
              </a:rPr>
              <a:t>ويختلف مضمون التخطيط الصناعي  تبعا لفلسفة الدول المختلفة لذالك شاعت ثلاثة انماط للتخطيط الصناعي وهي:-</a:t>
            </a:r>
          </a:p>
          <a:p>
            <a:pPr marL="0" indent="0">
              <a:lnSpc>
                <a:spcPct val="150000"/>
              </a:lnSpc>
              <a:buNone/>
            </a:pPr>
            <a:r>
              <a:rPr lang="ar-SA" sz="2000" dirty="0" smtClean="0">
                <a:solidFill>
                  <a:schemeClr val="accent1">
                    <a:lumMod val="50000"/>
                  </a:schemeClr>
                </a:solidFill>
                <a:latin typeface="Times New Roman" panose="02020603050405020304" pitchFamily="18" charset="0"/>
                <a:cs typeface="Times New Roman" panose="02020603050405020304" pitchFamily="18" charset="0"/>
              </a:rPr>
              <a:t>1.التخطيط الصناعي في الاقتصاديات ذات التخطيط المركزي</a:t>
            </a:r>
          </a:p>
          <a:p>
            <a:pPr marL="0" indent="0">
              <a:lnSpc>
                <a:spcPct val="150000"/>
              </a:lnSpc>
              <a:buNone/>
            </a:pPr>
            <a:r>
              <a:rPr lang="ar-SA" sz="2000" dirty="0" smtClean="0">
                <a:solidFill>
                  <a:schemeClr val="accent1">
                    <a:lumMod val="50000"/>
                  </a:schemeClr>
                </a:solidFill>
                <a:latin typeface="Times New Roman" panose="02020603050405020304" pitchFamily="18" charset="0"/>
                <a:cs typeface="Times New Roman" panose="02020603050405020304" pitchFamily="18" charset="0"/>
              </a:rPr>
              <a:t>2.التخطيط الصناعي في اقتصاديات المؤسسات الخاصة</a:t>
            </a:r>
          </a:p>
          <a:p>
            <a:pPr marL="0" indent="0">
              <a:lnSpc>
                <a:spcPct val="150000"/>
              </a:lnSpc>
              <a:buNone/>
            </a:pPr>
            <a:r>
              <a:rPr lang="ar-SA" sz="2000" dirty="0" smtClean="0">
                <a:solidFill>
                  <a:schemeClr val="accent1">
                    <a:lumMod val="50000"/>
                  </a:schemeClr>
                </a:solidFill>
                <a:latin typeface="Times New Roman" panose="02020603050405020304" pitchFamily="18" charset="0"/>
                <a:cs typeface="Times New Roman" panose="02020603050405020304" pitchFamily="18" charset="0"/>
              </a:rPr>
              <a:t>3.التخطيط الصناعي في الاقتصاديات النامية</a:t>
            </a:r>
          </a:p>
          <a:p>
            <a:pPr marL="0" indent="0">
              <a:lnSpc>
                <a:spcPct val="150000"/>
              </a:lnSpc>
              <a:buNone/>
            </a:pPr>
            <a:endParaRPr lang="ar-SA" sz="2400" b="1" dirty="0" smtClean="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5292436"/>
            <a:ext cx="4184073" cy="1565564"/>
          </a:xfrm>
          <a:prstGeom prst="rect">
            <a:avLst/>
          </a:prstGeom>
        </p:spPr>
      </p:pic>
    </p:spTree>
    <p:extLst>
      <p:ext uri="{BB962C8B-B14F-4D97-AF65-F5344CB8AC3E}">
        <p14:creationId xmlns:p14="http://schemas.microsoft.com/office/powerpoint/2010/main" val="146746691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1" y="-96982"/>
            <a:ext cx="10582835" cy="7703127"/>
          </a:xfrm>
        </p:spPr>
        <p:txBody>
          <a:bodyPr>
            <a:normAutofit/>
          </a:bodyPr>
          <a:lstStyle/>
          <a:p>
            <a:pPr marL="0" indent="0" rtl="0">
              <a:buNone/>
            </a:pPr>
            <a:r>
              <a:rPr lang="ar-SA" sz="2400" b="1" dirty="0" smtClean="0">
                <a:solidFill>
                  <a:srgbClr val="FF0000"/>
                </a:solidFill>
                <a:latin typeface="Times New Roman" panose="02020603050405020304" pitchFamily="18" charset="0"/>
                <a:cs typeface="Times New Roman" panose="02020603050405020304" pitchFamily="18" charset="0"/>
              </a:rPr>
              <a:t>التخطيط الصناعي المركزي :-</a:t>
            </a:r>
          </a:p>
          <a:p>
            <a:pPr marL="0" indent="0" rtl="0">
              <a:buNone/>
            </a:pPr>
            <a:r>
              <a:rPr lang="ar-SA" sz="2400" dirty="0" smtClean="0">
                <a:latin typeface="Times New Roman" panose="02020603050405020304" pitchFamily="18" charset="0"/>
                <a:cs typeface="Times New Roman" panose="02020603050405020304" pitchFamily="18" charset="0"/>
              </a:rPr>
              <a:t>يقوم هذا التخطيط على اساس اقتصادي مركزي قاعدتة الملكية العامة لوسائل الانتاج وبظلة يتوجة التطور الاقتصادي والاجتماعي لسد حاجات المجتمع .كما يهدف هذا النمط الى القضاء على الازمات الاقتصادية والمالية محققا عدالة فرص التشغيل .</a:t>
            </a:r>
          </a:p>
          <a:p>
            <a:pPr marL="0" indent="0" rtl="0">
              <a:buNone/>
            </a:pPr>
            <a:endParaRPr lang="ar-SA" sz="2400" dirty="0" smtClean="0">
              <a:latin typeface="Times New Roman" panose="02020603050405020304" pitchFamily="18" charset="0"/>
              <a:cs typeface="Times New Roman" panose="02020603050405020304" pitchFamily="18" charset="0"/>
            </a:endParaRPr>
          </a:p>
          <a:p>
            <a:pPr marL="0" indent="0" rtl="0">
              <a:buNone/>
            </a:pPr>
            <a:r>
              <a:rPr lang="ar-SA" sz="2400" b="1" dirty="0" smtClean="0">
                <a:solidFill>
                  <a:srgbClr val="FF0000"/>
                </a:solidFill>
                <a:latin typeface="Times New Roman" panose="02020603050405020304" pitchFamily="18" charset="0"/>
                <a:cs typeface="Times New Roman" panose="02020603050405020304" pitchFamily="18" charset="0"/>
              </a:rPr>
              <a:t>التخطيط </a:t>
            </a:r>
            <a:r>
              <a:rPr lang="ar-SA" sz="2400" b="1" dirty="0">
                <a:solidFill>
                  <a:srgbClr val="FF0000"/>
                </a:solidFill>
                <a:latin typeface="Times New Roman" panose="02020603050405020304" pitchFamily="18" charset="0"/>
                <a:cs typeface="Times New Roman" panose="02020603050405020304" pitchFamily="18" charset="0"/>
              </a:rPr>
              <a:t>الصناعي اقتصاديات </a:t>
            </a:r>
            <a:r>
              <a:rPr lang="ar-SA" sz="2400" b="1" dirty="0" smtClean="0">
                <a:solidFill>
                  <a:srgbClr val="FF0000"/>
                </a:solidFill>
                <a:latin typeface="Times New Roman" panose="02020603050405020304" pitchFamily="18" charset="0"/>
                <a:cs typeface="Times New Roman" panose="02020603050405020304" pitchFamily="18" charset="0"/>
              </a:rPr>
              <a:t>المؤسسات الخاصة </a:t>
            </a:r>
            <a:endParaRPr lang="ar-SA" sz="2400" b="1" dirty="0">
              <a:solidFill>
                <a:srgbClr val="FF0000"/>
              </a:solidFill>
              <a:latin typeface="Times New Roman" panose="02020603050405020304" pitchFamily="18" charset="0"/>
              <a:cs typeface="Times New Roman" panose="02020603050405020304" pitchFamily="18" charset="0"/>
            </a:endParaRPr>
          </a:p>
          <a:p>
            <a:pPr marL="0" indent="0" rtl="0">
              <a:buNone/>
            </a:pPr>
            <a:r>
              <a:rPr lang="ar-SA" sz="2400" dirty="0" smtClean="0">
                <a:latin typeface="Times New Roman" panose="02020603050405020304" pitchFamily="18" charset="0"/>
                <a:cs typeface="Times New Roman" panose="02020603050405020304" pitchFamily="18" charset="0"/>
              </a:rPr>
              <a:t>في هذا النوع من التخطيط قلما تتدخل الدولة مباشرة في قرارات المؤسسات الخاصة وياخذ هيئة التعاون بين القطاعين العام والخاص ويكون المنتجون احرار في تكييف فعاليتهم استجابة الى التغييرات في ظروف سوق الاسعار النسبية .</a:t>
            </a:r>
          </a:p>
          <a:p>
            <a:pPr marL="0" indent="0" rtl="0">
              <a:buNone/>
            </a:pPr>
            <a:r>
              <a:rPr lang="ar-SA" sz="2400" b="1" dirty="0" smtClean="0">
                <a:solidFill>
                  <a:srgbClr val="FF0000"/>
                </a:solidFill>
                <a:latin typeface="Times New Roman" panose="02020603050405020304" pitchFamily="18" charset="0"/>
                <a:cs typeface="Times New Roman" panose="02020603050405020304" pitchFamily="18" charset="0"/>
              </a:rPr>
              <a:t>التخطيط الصناعي  في الاقتصاديات النامية</a:t>
            </a:r>
          </a:p>
          <a:p>
            <a:pPr marL="0" indent="0" rtl="0">
              <a:buNone/>
            </a:pPr>
            <a:r>
              <a:rPr lang="ar-SA" sz="2400" dirty="0" smtClean="0">
                <a:latin typeface="Times New Roman" panose="02020603050405020304" pitchFamily="18" charset="0"/>
                <a:cs typeface="Times New Roman" panose="02020603050405020304" pitchFamily="18" charset="0"/>
              </a:rPr>
              <a:t>لعل السمة البارزة في هذا التخطيط هي تخطيط الاستثمار الصناعي فقد تطور تخطيط الاستثمار الصناعي من مرحلة اعداد قائمة للانفاق على المشاريع الصناعية الى تخطيط للهندسة الصناعية وهو الان يقع ضمن مرحلة وضع الخطة الصناعية الشاملة المبينة على تحليل الكلفة المردودة للمشاريع الصناعية</a:t>
            </a:r>
          </a:p>
        </p:txBody>
      </p:sp>
    </p:spTree>
    <p:extLst>
      <p:ext uri="{BB962C8B-B14F-4D97-AF65-F5344CB8AC3E}">
        <p14:creationId xmlns:p14="http://schemas.microsoft.com/office/powerpoint/2010/main" val="207914584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2000" cy="67887"/>
          </a:xfrm>
        </p:spPr>
        <p:txBody>
          <a:bodyPr>
            <a:normAutofit fontScale="90000"/>
          </a:bodyPr>
          <a:lstStyle/>
          <a:p>
            <a:r>
              <a:rPr lang="ar-SA" dirty="0"/>
              <a:t>.</a:t>
            </a:r>
            <a:endParaRPr lang="en-US" dirty="0"/>
          </a:p>
        </p:txBody>
      </p:sp>
      <p:sp>
        <p:nvSpPr>
          <p:cNvPr id="3" name="Content Placeholder 2"/>
          <p:cNvSpPr>
            <a:spLocks noGrp="1"/>
          </p:cNvSpPr>
          <p:nvPr>
            <p:ph idx="1"/>
          </p:nvPr>
        </p:nvSpPr>
        <p:spPr>
          <a:xfrm>
            <a:off x="609600" y="-138545"/>
            <a:ext cx="9652000" cy="6594281"/>
          </a:xfrm>
        </p:spPr>
        <p:txBody>
          <a:bodyPr>
            <a:normAutofit lnSpcReduction="10000"/>
          </a:bodyPr>
          <a:lstStyle/>
          <a:p>
            <a:pPr marL="0" indent="0">
              <a:buNone/>
            </a:pPr>
            <a:endParaRPr lang="ar-SA" sz="2800" dirty="0" smtClean="0">
              <a:latin typeface="Arial" panose="020B0604020202020204" pitchFamily="34" charset="0"/>
              <a:cs typeface="Arial" panose="020B0604020202020204" pitchFamily="34" charset="0"/>
            </a:endParaRPr>
          </a:p>
          <a:p>
            <a:pPr marL="0" indent="0">
              <a:buNone/>
            </a:pPr>
            <a:r>
              <a:rPr lang="ar-SA" sz="2800" b="1" dirty="0" smtClean="0">
                <a:solidFill>
                  <a:srgbClr val="FF0000"/>
                </a:solidFill>
                <a:latin typeface="Arial" panose="020B0604020202020204" pitchFamily="34" charset="0"/>
                <a:cs typeface="Arial" panose="020B0604020202020204" pitchFamily="34" charset="0"/>
              </a:rPr>
              <a:t>اهداف التخطيط الصناعي:-</a:t>
            </a:r>
          </a:p>
          <a:p>
            <a:pPr marL="0" indent="0">
              <a:buNone/>
            </a:pPr>
            <a:r>
              <a:rPr lang="ar-SA" sz="2400" dirty="0" smtClean="0">
                <a:latin typeface="Arial" panose="020B0604020202020204" pitchFamily="34" charset="0"/>
                <a:cs typeface="Arial" panose="020B0604020202020204" pitchFamily="34" charset="0"/>
              </a:rPr>
              <a:t>يمكن ان نحدد احد اهم دوافع التخطيط الصناعي بانة الرغبة في تحقيق النمو الاقتصادي  ويمكن ان يوسع هيكل الدول الحديثة ومن اهم اهدافة :-</a:t>
            </a:r>
          </a:p>
          <a:p>
            <a:pPr marL="0" indent="0">
              <a:buNone/>
            </a:pPr>
            <a:endParaRPr lang="ar-SA" sz="2400" dirty="0" smtClean="0">
              <a:latin typeface="Arial" panose="020B0604020202020204" pitchFamily="34" charset="0"/>
              <a:cs typeface="Arial" panose="020B0604020202020204" pitchFamily="34" charset="0"/>
            </a:endParaRPr>
          </a:p>
          <a:p>
            <a:pPr marL="0" indent="0">
              <a:buNone/>
            </a:pPr>
            <a:r>
              <a:rPr lang="ar-SA" sz="2400" dirty="0" smtClean="0">
                <a:latin typeface="Arial" panose="020B0604020202020204" pitchFamily="34" charset="0"/>
                <a:cs typeface="Arial" panose="020B0604020202020204" pitchFamily="34" charset="0"/>
              </a:rPr>
              <a:t>1.يعد وسيلة مهمة لرفع معدلات التنمية الاقتصادية عن طريق زيادة الدخل الصناعي الكلي على اساس غالبية سكان المناطق النامية تعمل في الزراعة التي تتصف الانتاجية فيها بالانخفاض قياسا الى الصناعة فيكون تحويل فائض الايدي من القطاع الزراعي الى النشاطات الاقتصادية الاخرى لاسيما الصناعة </a:t>
            </a:r>
          </a:p>
          <a:p>
            <a:pPr marL="0" indent="0">
              <a:buNone/>
            </a:pPr>
            <a:r>
              <a:rPr lang="ar-SA" sz="2400" dirty="0" smtClean="0">
                <a:latin typeface="Arial" panose="020B0604020202020204" pitchFamily="34" charset="0"/>
                <a:cs typeface="Arial" panose="020B0604020202020204" pitchFamily="34" charset="0"/>
              </a:rPr>
              <a:t>2.يخفف التخطيط الصناعي من وطأة سيطرة الاقتصاديات الزراعية التي تتسم بالتقلبات وعدم الاستقرار نتيجة لظروف طبيعة ليس من الميسور السيطرة الكاملة عليها.وتحقيق توسيع في الانتاج الصناعي ومن ثم يقود الى الكفاية الذاتية للدول وتحررها من التبعية الاقتصادية</a:t>
            </a:r>
          </a:p>
          <a:p>
            <a:pPr marL="0" indent="0">
              <a:buNone/>
            </a:pPr>
            <a:r>
              <a:rPr lang="ar-SA" sz="2400" dirty="0" smtClean="0">
                <a:latin typeface="Arial" panose="020B0604020202020204" pitchFamily="34" charset="0"/>
                <a:cs typeface="Arial" panose="020B0604020202020204" pitchFamily="34" charset="0"/>
              </a:rPr>
              <a:t>3.يحقق التخطيط الصناعي الاستخدام الامثل لموارد الثروة الطبيعية والبشرية وباستخدام المواد الاولية المحلية في الصناعة عوضا عن تصديرها مما يعزز موازين مدفوعات الدول</a:t>
            </a:r>
          </a:p>
          <a:p>
            <a:pPr marL="0" indent="0">
              <a:buNone/>
            </a:pPr>
            <a:r>
              <a:rPr lang="ar-SA" sz="2400" dirty="0" smtClean="0">
                <a:latin typeface="Arial" panose="020B0604020202020204" pitchFamily="34" charset="0"/>
                <a:cs typeface="Arial" panose="020B0604020202020204" pitchFamily="34" charset="0"/>
              </a:rPr>
              <a:t>4.يعد من الاساليب المهمة لاستيعاب الايدي العاملة الاضافية وبذالك يخفف حدة البطالة في صورها المختلفة (لاسيما البطالة المقنعة والموسمية في القطاع الزراعي) كما يساعد في القضاء على مظاهر القلق الاجتماعي والسياسي الناجم من البطالة.</a:t>
            </a:r>
            <a:endParaRPr lang="ar-SA" sz="2400" dirty="0">
              <a:latin typeface="Arial" panose="020B0604020202020204" pitchFamily="34" charset="0"/>
              <a:cs typeface="Arial" panose="020B0604020202020204" pitchFamily="34" charset="0"/>
            </a:endParaRPr>
          </a:p>
          <a:p>
            <a:pPr marL="0" indent="0">
              <a:buNone/>
            </a:pPr>
            <a:endParaRPr lang="ar-SA" sz="2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226777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09600" y="166254"/>
            <a:ext cx="9652000" cy="235527"/>
          </a:xfrm>
        </p:spPr>
        <p:txBody>
          <a:bodyPr>
            <a:normAutofit fontScale="90000"/>
          </a:bodyPr>
          <a:lstStyle/>
          <a:p>
            <a:r>
              <a:rPr lang="ar-SA" dirty="0" smtClean="0"/>
              <a:t>.</a:t>
            </a:r>
            <a:endParaRPr lang="en-US" dirty="0"/>
          </a:p>
        </p:txBody>
      </p:sp>
      <p:sp>
        <p:nvSpPr>
          <p:cNvPr id="3" name="Content Placeholder 2"/>
          <p:cNvSpPr>
            <a:spLocks noGrp="1"/>
          </p:cNvSpPr>
          <p:nvPr>
            <p:ph idx="1"/>
          </p:nvPr>
        </p:nvSpPr>
        <p:spPr>
          <a:xfrm>
            <a:off x="609600" y="401781"/>
            <a:ext cx="9652000" cy="6053955"/>
          </a:xfrm>
        </p:spPr>
        <p:txBody>
          <a:bodyPr>
            <a:normAutofit/>
          </a:bodyPr>
          <a:lstStyle/>
          <a:p>
            <a:pPr marL="0" indent="0">
              <a:buNone/>
            </a:pPr>
            <a:r>
              <a:rPr lang="ar-SA" sz="2400" dirty="0" smtClean="0">
                <a:latin typeface="Arial" panose="020B0604020202020204" pitchFamily="34" charset="0"/>
                <a:cs typeface="Arial" panose="020B0604020202020204" pitchFamily="34" charset="0"/>
              </a:rPr>
              <a:t>5.يعزز التخطيط الصناعي العمليات التقنية والعلمية كما يوجد المحفزات لشد الخبرات والمهارات وجذبها الى البلاد</a:t>
            </a:r>
          </a:p>
          <a:p>
            <a:pPr marL="0" indent="0">
              <a:buNone/>
            </a:pPr>
            <a:endParaRPr lang="ar-SA" sz="2400" dirty="0" smtClean="0">
              <a:latin typeface="Arial" panose="020B0604020202020204" pitchFamily="34" charset="0"/>
              <a:cs typeface="Arial" panose="020B0604020202020204" pitchFamily="34" charset="0"/>
            </a:endParaRPr>
          </a:p>
          <a:p>
            <a:pPr marL="0" indent="0">
              <a:buNone/>
            </a:pPr>
            <a:r>
              <a:rPr lang="ar-SA" sz="2400" dirty="0" smtClean="0">
                <a:latin typeface="Arial" panose="020B0604020202020204" pitchFamily="34" charset="0"/>
                <a:cs typeface="Arial" panose="020B0604020202020204" pitchFamily="34" charset="0"/>
              </a:rPr>
              <a:t>6.ان التخطيط الصناعي يدعم امن الدولة واستقرار مستقبلها فهو اداة لاصلاح الخلل الهيكلي في البلدان وخاصة البلدان النامية ووسيلة للتخلص من الفقر والتخلف </a:t>
            </a:r>
          </a:p>
          <a:p>
            <a:pPr marL="0" indent="0">
              <a:buNone/>
            </a:pPr>
            <a:endParaRPr lang="ar-SA" sz="2400" dirty="0" smtClean="0">
              <a:latin typeface="Arial" panose="020B0604020202020204" pitchFamily="34" charset="0"/>
              <a:cs typeface="Arial" panose="020B0604020202020204" pitchFamily="34" charset="0"/>
            </a:endParaRPr>
          </a:p>
          <a:p>
            <a:pPr marL="0" indent="0">
              <a:buNone/>
            </a:pPr>
            <a:r>
              <a:rPr lang="ar-SA" sz="2400" dirty="0" smtClean="0">
                <a:latin typeface="Arial" panose="020B0604020202020204" pitchFamily="34" charset="0"/>
                <a:cs typeface="Arial" panose="020B0604020202020204" pitchFamily="34" charset="0"/>
              </a:rPr>
              <a:t>7.اهميتة في تنمية القطاعات الاخرى المرتبطة بالصناعة حيث يحقق التمنية الصناعية من خلال تسريع معدلات نمو الناتج القومي وايجاد فرص عمل وتقليل البطالة وزيادة الانتاج وتوزيعة وتحقيق الاستمرار في الانتاج الصناعي.</a:t>
            </a:r>
          </a:p>
          <a:p>
            <a:pPr marL="0" indent="0">
              <a:buNone/>
            </a:pPr>
            <a:endParaRPr lang="ar-SA" sz="2400" dirty="0" smtClean="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52813"/>
            <a:ext cx="5140036" cy="28384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1091" y="4284085"/>
            <a:ext cx="5079422" cy="2407178"/>
          </a:xfrm>
          <a:prstGeom prst="rect">
            <a:avLst/>
          </a:prstGeom>
        </p:spPr>
      </p:pic>
    </p:spTree>
    <p:extLst>
      <p:ext uri="{BB962C8B-B14F-4D97-AF65-F5344CB8AC3E}">
        <p14:creationId xmlns:p14="http://schemas.microsoft.com/office/powerpoint/2010/main" val="3321810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2000" cy="67887"/>
          </a:xfrm>
        </p:spPr>
        <p:txBody>
          <a:bodyPr>
            <a:normAutofit fontScale="90000"/>
          </a:bodyPr>
          <a:lstStyle/>
          <a:p>
            <a:r>
              <a:rPr lang="ar-SA" dirty="0" smtClean="0"/>
              <a:t>.</a:t>
            </a:r>
            <a:endParaRPr lang="en-US" dirty="0"/>
          </a:p>
        </p:txBody>
      </p:sp>
      <p:sp>
        <p:nvSpPr>
          <p:cNvPr id="3" name="Content Placeholder 2"/>
          <p:cNvSpPr>
            <a:spLocks noGrp="1"/>
          </p:cNvSpPr>
          <p:nvPr>
            <p:ph idx="1"/>
          </p:nvPr>
        </p:nvSpPr>
        <p:spPr>
          <a:xfrm>
            <a:off x="609600" y="320040"/>
            <a:ext cx="9652000" cy="6135696"/>
          </a:xfrm>
        </p:spPr>
        <p:txBody>
          <a:bodyPr>
            <a:normAutofit/>
          </a:bodyPr>
          <a:lstStyle/>
          <a:p>
            <a:r>
              <a:rPr lang="ar-SA" sz="2800" b="1" dirty="0" smtClean="0">
                <a:solidFill>
                  <a:srgbClr val="00B050"/>
                </a:solidFill>
                <a:latin typeface="Arial" panose="020B0604020202020204" pitchFamily="34" charset="0"/>
                <a:cs typeface="Arial" panose="020B0604020202020204" pitchFamily="34" charset="0"/>
              </a:rPr>
              <a:t>مشاكل التخطيط الصناعي</a:t>
            </a:r>
          </a:p>
          <a:p>
            <a:r>
              <a:rPr lang="ar-SA" sz="2400" dirty="0" smtClean="0">
                <a:latin typeface="Arial" panose="020B0604020202020204" pitchFamily="34" charset="0"/>
                <a:cs typeface="Arial" panose="020B0604020202020204" pitchFamily="34" charset="0"/>
              </a:rPr>
              <a:t>يجابة التخطيط الصناعي مشكلات عديدة ابرز هذة المشكلات هي :-</a:t>
            </a:r>
          </a:p>
          <a:p>
            <a:r>
              <a:rPr lang="ar-SA" sz="2400" b="1" dirty="0" smtClean="0">
                <a:solidFill>
                  <a:srgbClr val="FF0000"/>
                </a:solidFill>
                <a:latin typeface="Arial" panose="020B0604020202020204" pitchFamily="34" charset="0"/>
                <a:cs typeface="Arial" panose="020B0604020202020204" pitchFamily="34" charset="0"/>
              </a:rPr>
              <a:t>اولا:-البيانات المطلوبة </a:t>
            </a:r>
          </a:p>
          <a:p>
            <a:r>
              <a:rPr lang="ar-SA" sz="2400" dirty="0" smtClean="0">
                <a:latin typeface="Arial" panose="020B0604020202020204" pitchFamily="34" charset="0"/>
                <a:cs typeface="Arial" panose="020B0604020202020204" pitchFamily="34" charset="0"/>
              </a:rPr>
              <a:t>تعد عدم كفاية البيانات المطلوبة التي يقوم عليها التخطيط احدى خصائص التخلف الاقتصادي فاقل مايعنية التخطيط هو تنسيق الجهود الامر الذي يحول دون تحقيقة مالم تتوفر ادنى المعلومات عن البيئة الطبيعية والبشرية وبعبارة اخرى لايمكن تعزيز مايمكن عملة مالم تكن هناك علم بما تم عملة فعلا.ومن المعلوم انة حتى في الدول الاقل تقدما تتوافر بعض البيانات .</a:t>
            </a:r>
          </a:p>
          <a:p>
            <a:r>
              <a:rPr lang="ar-SA" sz="2400" dirty="0" smtClean="0">
                <a:latin typeface="Arial" panose="020B0604020202020204" pitchFamily="34" charset="0"/>
                <a:cs typeface="Arial" panose="020B0604020202020204" pitchFamily="34" charset="0"/>
              </a:rPr>
              <a:t>وتتضمن البيانات اللازمة للتخطيط الصناعي والبرمجة الصناعية بين المعلومات العريضة والضرورية لتنفيذ مشروع  بذاتة وهذة البيانات هي</a:t>
            </a:r>
          </a:p>
          <a:p>
            <a:r>
              <a:rPr lang="ar-SA" sz="2400" dirty="0" smtClean="0">
                <a:latin typeface="Arial" panose="020B0604020202020204" pitchFamily="34" charset="0"/>
                <a:cs typeface="Arial" panose="020B0604020202020204" pitchFamily="34" charset="0"/>
              </a:rPr>
              <a:t>1.بيانات اساسية عن البيئة الاقتصادية والاجتماعية الشاملة لاقليم الدراسة تبعا للتوزيع المكاني(الجغرافي)</a:t>
            </a:r>
          </a:p>
          <a:p>
            <a:r>
              <a:rPr lang="ar-SA" sz="2400" dirty="0" smtClean="0">
                <a:latin typeface="Arial" panose="020B0604020202020204" pitchFamily="34" charset="0"/>
                <a:cs typeface="Arial" panose="020B0604020202020204" pitchFamily="34" charset="0"/>
              </a:rPr>
              <a:t>2.بيانات تكنولوجية عن عمليات الانتاج البديلة</a:t>
            </a:r>
          </a:p>
          <a:p>
            <a:r>
              <a:rPr lang="ar-SA" sz="2400" dirty="0" smtClean="0">
                <a:latin typeface="Arial" panose="020B0604020202020204" pitchFamily="34" charset="0"/>
                <a:cs typeface="Arial" panose="020B0604020202020204" pitchFamily="34" charset="0"/>
              </a:rPr>
              <a:t>3.بيانات مفصلة بشان اكثر المناطق الانتاجية للظروف المحلية </a:t>
            </a:r>
          </a:p>
        </p:txBody>
      </p:sp>
    </p:spTree>
    <p:extLst>
      <p:ext uri="{BB962C8B-B14F-4D97-AF65-F5344CB8AC3E}">
        <p14:creationId xmlns:p14="http://schemas.microsoft.com/office/powerpoint/2010/main" val="1554326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2000" cy="123305"/>
          </a:xfrm>
        </p:spPr>
        <p:txBody>
          <a:bodyPr>
            <a:normAutofit fontScale="90000"/>
          </a:bodyPr>
          <a:lstStyle/>
          <a:p>
            <a:r>
              <a:rPr lang="ar-SA" dirty="0" smtClean="0"/>
              <a:t>.</a:t>
            </a:r>
            <a:endParaRPr lang="en-US" dirty="0"/>
          </a:p>
        </p:txBody>
      </p:sp>
      <p:sp>
        <p:nvSpPr>
          <p:cNvPr id="3" name="Content Placeholder 2"/>
          <p:cNvSpPr>
            <a:spLocks noGrp="1"/>
          </p:cNvSpPr>
          <p:nvPr>
            <p:ph idx="1"/>
          </p:nvPr>
        </p:nvSpPr>
        <p:spPr>
          <a:xfrm>
            <a:off x="609600" y="320040"/>
            <a:ext cx="9652000" cy="6135696"/>
          </a:xfrm>
        </p:spPr>
        <p:txBody>
          <a:bodyPr>
            <a:normAutofit/>
          </a:bodyPr>
          <a:lstStyle/>
          <a:p>
            <a:r>
              <a:rPr lang="ar-SA" sz="2400" b="1" dirty="0" smtClean="0">
                <a:solidFill>
                  <a:srgbClr val="FF0000"/>
                </a:solidFill>
                <a:latin typeface="Arial" panose="020B0604020202020204" pitchFamily="34" charset="0"/>
                <a:cs typeface="Arial" panose="020B0604020202020204" pitchFamily="34" charset="0"/>
              </a:rPr>
              <a:t>ثانيا /مشكلة اساليب التخطيط الفنية والمهارات</a:t>
            </a:r>
          </a:p>
          <a:p>
            <a:r>
              <a:rPr lang="ar-SA" sz="2400" dirty="0" smtClean="0">
                <a:latin typeface="Arial" panose="020B0604020202020204" pitchFamily="34" charset="0"/>
                <a:cs typeface="Arial" panose="020B0604020202020204" pitchFamily="34" charset="0"/>
              </a:rPr>
              <a:t>ترتبط هذة المشكلة بصياغة الخطة وتنفيذها وقيامها فلا بد من ترجمة البرامج الصناعية الى مشروعات صناعية محددة لانة لايمكن لهذة المشروعات بغير طريقة التقييم والتنفيذ ان تحقق اهداف الاستثمار والانتاج والعمالة ومتابعة المشروع وهي كالاتي:-</a:t>
            </a:r>
          </a:p>
          <a:p>
            <a:r>
              <a:rPr lang="ar-SA" sz="2400" dirty="0" smtClean="0">
                <a:latin typeface="Arial" panose="020B0604020202020204" pitchFamily="34" charset="0"/>
                <a:cs typeface="Arial" panose="020B0604020202020204" pitchFamily="34" charset="0"/>
              </a:rPr>
              <a:t>1.الوقت الضائع من اجل تحديد فرص الاستثمار وصياغة المشروعات </a:t>
            </a:r>
          </a:p>
          <a:p>
            <a:r>
              <a:rPr lang="ar-SA" sz="2400" dirty="0" smtClean="0">
                <a:latin typeface="Arial" panose="020B0604020202020204" pitchFamily="34" charset="0"/>
                <a:cs typeface="Arial" panose="020B0604020202020204" pitchFamily="34" charset="0"/>
              </a:rPr>
              <a:t>2.طول المدة اللازمة لتنفيذ المشروعات</a:t>
            </a:r>
          </a:p>
          <a:p>
            <a:r>
              <a:rPr lang="ar-SA" sz="2400" dirty="0" smtClean="0">
                <a:latin typeface="Arial" panose="020B0604020202020204" pitchFamily="34" charset="0"/>
                <a:cs typeface="Arial" panose="020B0604020202020204" pitchFamily="34" charset="0"/>
              </a:rPr>
              <a:t>3.المبالغة في تكاليف الانشاء</a:t>
            </a:r>
          </a:p>
          <a:p>
            <a:r>
              <a:rPr lang="ar-SA" sz="2400" dirty="0" smtClean="0">
                <a:latin typeface="Arial" panose="020B0604020202020204" pitchFamily="34" charset="0"/>
                <a:cs typeface="Arial" panose="020B0604020202020204" pitchFamily="34" charset="0"/>
              </a:rPr>
              <a:t>4.رداءة المنتجات وارتفاع تكاليفها </a:t>
            </a:r>
          </a:p>
          <a:p>
            <a:r>
              <a:rPr lang="ar-SA" sz="2400" dirty="0" smtClean="0">
                <a:latin typeface="Arial" panose="020B0604020202020204" pitchFamily="34" charset="0"/>
                <a:cs typeface="Arial" panose="020B0604020202020204" pitchFamily="34" charset="0"/>
              </a:rPr>
              <a:t>5.انخفاض الربحية التجارية</a:t>
            </a:r>
          </a:p>
          <a:p>
            <a:r>
              <a:rPr lang="ar-SA" sz="2400" dirty="0" smtClean="0">
                <a:latin typeface="Arial" panose="020B0604020202020204" pitchFamily="34" charset="0"/>
                <a:cs typeface="Arial" panose="020B0604020202020204" pitchFamily="34" charset="0"/>
              </a:rPr>
              <a:t>6.القصور عن تحقيق الاهداف المخططة في بعض النواحي مثل العمالة والدخل وتكوين راس المال وتحسين ميزان المدفوعات والتعاون بين الاقاليم.</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0521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2000" cy="109451"/>
          </a:xfrm>
        </p:spPr>
        <p:txBody>
          <a:bodyPr>
            <a:normAutofit fontScale="90000"/>
          </a:bodyPr>
          <a:lstStyle/>
          <a:p>
            <a:r>
              <a:rPr lang="ar-SA" dirty="0" smtClean="0"/>
              <a:t>.</a:t>
            </a:r>
            <a:endParaRPr lang="en-US" dirty="0"/>
          </a:p>
        </p:txBody>
      </p:sp>
      <p:sp>
        <p:nvSpPr>
          <p:cNvPr id="3" name="Content Placeholder 2"/>
          <p:cNvSpPr>
            <a:spLocks noGrp="1"/>
          </p:cNvSpPr>
          <p:nvPr>
            <p:ph idx="1"/>
          </p:nvPr>
        </p:nvSpPr>
        <p:spPr>
          <a:xfrm>
            <a:off x="609600" y="429491"/>
            <a:ext cx="9652000" cy="6026245"/>
          </a:xfrm>
        </p:spPr>
        <p:txBody>
          <a:bodyPr>
            <a:normAutofit/>
          </a:bodyPr>
          <a:lstStyle/>
          <a:p>
            <a:r>
              <a:rPr lang="ar-SA" sz="2400" b="1" dirty="0" smtClean="0">
                <a:solidFill>
                  <a:srgbClr val="FF0000"/>
                </a:solidFill>
                <a:latin typeface="Arial" panose="020B0604020202020204" pitchFamily="34" charset="0"/>
                <a:cs typeface="Arial" panose="020B0604020202020204" pitchFamily="34" charset="0"/>
              </a:rPr>
              <a:t>ثالثا:-مشكلة اختيار الصناعات والتكنولوجية والمهارات</a:t>
            </a:r>
          </a:p>
          <a:p>
            <a:r>
              <a:rPr lang="ar-SA" sz="2400" dirty="0" smtClean="0">
                <a:latin typeface="Arial" panose="020B0604020202020204" pitchFamily="34" charset="0"/>
                <a:cs typeface="Arial" panose="020B0604020202020204" pitchFamily="34" charset="0"/>
              </a:rPr>
              <a:t>ينبغي ان تكون نظرة الدول النامية في التخطيط الصناعي على انة الوسيلة المهمة لادخال الحضارة الحديثة والتعبير الهيكلي المرغوب فية </a:t>
            </a:r>
          </a:p>
          <a:p>
            <a:r>
              <a:rPr lang="ar-SA" sz="2400" dirty="0" smtClean="0">
                <a:latin typeface="Arial" panose="020B0604020202020204" pitchFamily="34" charset="0"/>
                <a:cs typeface="Arial" panose="020B0604020202020204" pitchFamily="34" charset="0"/>
              </a:rPr>
              <a:t>وترتبط مسائلة اختيار التكنولوجيا باستراتيجية التنمية الاقتصادية في الدول اذ ان هناك علاقة بين الاهداف  في خطة التنمية وبين استراتيجية التمنية الصناعية </a:t>
            </a:r>
          </a:p>
          <a:p>
            <a:r>
              <a:rPr lang="ar-SA" sz="2400" dirty="0" smtClean="0">
                <a:latin typeface="Arial" panose="020B0604020202020204" pitchFamily="34" charset="0"/>
                <a:cs typeface="Arial" panose="020B0604020202020204" pitchFamily="34" charset="0"/>
              </a:rPr>
              <a:t>وتتمثل هذة المشكلة ب ما ياتي </a:t>
            </a:r>
          </a:p>
          <a:p>
            <a:r>
              <a:rPr lang="ar-SA" sz="2400" dirty="0" smtClean="0">
                <a:latin typeface="Arial" panose="020B0604020202020204" pitchFamily="34" charset="0"/>
                <a:cs typeface="Arial" panose="020B0604020202020204" pitchFamily="34" charset="0"/>
              </a:rPr>
              <a:t>1.من المهم ان تختار الدول النامية استرتيجية التنمية الصناعية لتتمكن من الاستخدام الامثل للموارد الحاضرة والمستقبلية</a:t>
            </a:r>
          </a:p>
          <a:p>
            <a:r>
              <a:rPr lang="ar-SA" sz="2400" dirty="0" smtClean="0">
                <a:latin typeface="Arial" panose="020B0604020202020204" pitchFamily="34" charset="0"/>
                <a:cs typeface="Arial" panose="020B0604020202020204" pitchFamily="34" charset="0"/>
              </a:rPr>
              <a:t>2.ان الدول لاتمتلك القدرة الكافية على استحداث اساليب  فنية بديلة </a:t>
            </a:r>
            <a:endParaRPr lang="ar-SA" sz="2400" dirty="0">
              <a:latin typeface="Arial" panose="020B0604020202020204" pitchFamily="34" charset="0"/>
              <a:cs typeface="Arial" panose="020B0604020202020204" pitchFamily="34" charset="0"/>
            </a:endParaRPr>
          </a:p>
          <a:p>
            <a:r>
              <a:rPr lang="ar-SA" sz="2400" dirty="0" smtClean="0">
                <a:latin typeface="Arial" panose="020B0604020202020204" pitchFamily="34" charset="0"/>
                <a:cs typeface="Arial" panose="020B0604020202020204" pitchFamily="34" charset="0"/>
              </a:rPr>
              <a:t>3.المنافسة والتجديد الذي تقودة الدول المتقدمة </a:t>
            </a:r>
          </a:p>
          <a:p>
            <a:r>
              <a:rPr lang="ar-SA" sz="2400" dirty="0" smtClean="0">
                <a:latin typeface="Arial" panose="020B0604020202020204" pitchFamily="34" charset="0"/>
                <a:cs typeface="Arial" panose="020B0604020202020204" pitchFamily="34" charset="0"/>
              </a:rPr>
              <a:t>4.التركيز المتزايد للبحث التكنولوجي والتجديد في عدد قليل من الشركات وفي مؤسسات مملوكة للدولة في البلاد الصناعية الامر الذي يشكل قيدا على اتاحة تقنيات بديلة للصناعات في الدول النامية</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9011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نجمة مكونة من 6 نقاط 3"/>
          <p:cNvSpPr/>
          <p:nvPr/>
        </p:nvSpPr>
        <p:spPr>
          <a:xfrm>
            <a:off x="2886915" y="188259"/>
            <a:ext cx="6315075" cy="5915025"/>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93192" lvl="1" algn="ctr" defTabSz="914400" rtl="1">
              <a:spcBef>
                <a:spcPct val="20000"/>
              </a:spcBef>
              <a:buClr>
                <a:srgbClr val="0F6FC6"/>
              </a:buClr>
              <a:buSzPct val="85000"/>
            </a:pPr>
            <a:r>
              <a:rPr lang="ar-IQ" sz="4400" b="1" dirty="0">
                <a:solidFill>
                  <a:schemeClr val="tx1"/>
                </a:solidFill>
                <a:latin typeface="Times New Roman" panose="02020603050405020304" pitchFamily="18" charset="0"/>
                <a:cs typeface="Times New Roman" panose="02020603050405020304" pitchFamily="18" charset="0"/>
              </a:rPr>
              <a:t>شكرا </a:t>
            </a:r>
            <a:r>
              <a:rPr lang="ar-IQ" sz="4400" b="1" dirty="0" err="1">
                <a:solidFill>
                  <a:schemeClr val="tx1"/>
                </a:solidFill>
                <a:latin typeface="Times New Roman" panose="02020603050405020304" pitchFamily="18" charset="0"/>
                <a:cs typeface="Times New Roman" panose="02020603050405020304" pitchFamily="18" charset="0"/>
              </a:rPr>
              <a:t>لاصغائكم</a:t>
            </a:r>
            <a:endParaRPr lang="ar-IQ" sz="4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731450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2737</TotalTime>
  <Words>837</Words>
  <Application>Microsoft Office PowerPoint</Application>
  <PresentationFormat>Widescreen</PresentationFormat>
  <Paragraphs>68</Paragraphs>
  <Slides>9</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9</vt:i4>
      </vt:variant>
    </vt:vector>
  </HeadingPairs>
  <TitlesOfParts>
    <vt:vector size="20" baseType="lpstr">
      <vt:lpstr>Arial Unicode MS</vt:lpstr>
      <vt:lpstr>Arial</vt:lpstr>
      <vt:lpstr>Calibri</vt:lpstr>
      <vt:lpstr>Century Gothic</vt:lpstr>
      <vt:lpstr>Simplified Arabic</vt:lpstr>
      <vt:lpstr>Tahoma</vt:lpstr>
      <vt:lpstr>Times New Roman</vt:lpstr>
      <vt:lpstr>Trebuchet MS</vt:lpstr>
      <vt:lpstr>Wingdings</vt:lpstr>
      <vt:lpstr>Wingdings 2</vt:lpstr>
      <vt:lpstr>وافر</vt:lpstr>
      <vt:lpstr>PowerPoint Presentation</vt:lpstr>
      <vt:lpstr> </vt:lpstr>
      <vt:lpstr>PowerPoint Presentation</vt:lpstr>
      <vt:lpstr>.</vt:lpstr>
      <vt:lpstr>.</vt:lpstr>
      <vt:lpstr>.</vt:lpstr>
      <vt:lpstr>.</vt:lpstr>
      <vt:lpstr>.</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ابو محمد</dc:creator>
  <cp:lastModifiedBy>Nameer</cp:lastModifiedBy>
  <cp:revision>267</cp:revision>
  <dcterms:created xsi:type="dcterms:W3CDTF">2014-10-19T20:10:45Z</dcterms:created>
  <dcterms:modified xsi:type="dcterms:W3CDTF">2020-04-06T14:05:35Z</dcterms:modified>
</cp:coreProperties>
</file>