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3" r:id="rId5"/>
    <p:sldId id="26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06204"/>
            <a:ext cx="7467600" cy="3336811"/>
          </a:xfrm>
          <a:prstGeom prst="rect">
            <a:avLst/>
          </a:prstGeom>
        </p:spPr>
        <p:txBody>
          <a:bodyPr wrap="square">
            <a:spAutoFit/>
          </a:bodyPr>
          <a:lstStyle/>
          <a:p>
            <a:pPr algn="just" rtl="1">
              <a:lnSpc>
                <a:spcPct val="115000"/>
              </a:lnSpc>
              <a:spcAft>
                <a:spcPts val="1000"/>
              </a:spcAft>
            </a:pPr>
            <a:r>
              <a:rPr lang="ar-IQ" sz="1400" b="1" dirty="0" smtClean="0">
                <a:solidFill>
                  <a:prstClr val="black"/>
                </a:solidFill>
                <a:ea typeface="Calibri"/>
                <a:cs typeface="Times New Roman"/>
              </a:rPr>
              <a:t>الأزرار </a:t>
            </a:r>
            <a:r>
              <a:rPr lang="ar-IQ" sz="1400" b="1" dirty="0">
                <a:solidFill>
                  <a:prstClr val="black"/>
                </a:solidFill>
                <a:ea typeface="Calibri"/>
                <a:cs typeface="Times New Roman"/>
              </a:rPr>
              <a:t>وفتحات الأزرار </a:t>
            </a:r>
            <a:r>
              <a:rPr lang="en-US" sz="1400" b="1" dirty="0">
                <a:solidFill>
                  <a:prstClr val="black"/>
                </a:solidFill>
                <a:ea typeface="Calibri"/>
              </a:rPr>
              <a:t>Buttons  &amp;  Buttons  Holes </a:t>
            </a:r>
            <a:endParaRPr lang="en-US" sz="1400" dirty="0">
              <a:solidFill>
                <a:prstClr val="black"/>
              </a:solidFill>
              <a:ea typeface="Calibri"/>
            </a:endParaRPr>
          </a:p>
          <a:p>
            <a:pPr algn="just" rtl="1">
              <a:lnSpc>
                <a:spcPct val="115000"/>
              </a:lnSpc>
              <a:spcAft>
                <a:spcPts val="1000"/>
              </a:spcAft>
            </a:pPr>
            <a:r>
              <a:rPr lang="ar-IQ" sz="1400" dirty="0">
                <a:solidFill>
                  <a:prstClr val="black"/>
                </a:solidFill>
                <a:ea typeface="Calibri"/>
                <a:cs typeface="Times New Roman"/>
              </a:rPr>
              <a:t>    من الضروري الاهتمام في اختيار أزرار الملابس لما لها تأثير كبير في مظهرها العام بالاضافه إلى استخدامها في غلق فتحات الرداء كثيرا ما تستعمل لغرض الزينه فقط او لكلا الغرضين في ان واحد 0</a:t>
            </a:r>
            <a:endParaRPr lang="en-US" sz="1400" dirty="0">
              <a:solidFill>
                <a:prstClr val="black"/>
              </a:solidFill>
              <a:ea typeface="Calibri"/>
            </a:endParaRPr>
          </a:p>
          <a:p>
            <a:pPr algn="r" rtl="1">
              <a:lnSpc>
                <a:spcPct val="115000"/>
              </a:lnSpc>
              <a:spcAft>
                <a:spcPts val="1000"/>
              </a:spcAft>
            </a:pPr>
            <a:r>
              <a:rPr lang="ar-IQ" sz="1400" dirty="0">
                <a:solidFill>
                  <a:prstClr val="black"/>
                </a:solidFill>
                <a:ea typeface="Calibri"/>
                <a:cs typeface="Times New Roman"/>
              </a:rPr>
              <a:t>    ولكي يكون مظهر الأزرار جذابا على النظر والتصميم يفضل ان يكون عددها فرديا          ( 7,5,1 ... الخ ) 0 ويختلف شكل الأزرار حسب مواضع تركيبها في الرداء فالأزرار المسطحة مثلا تصلح للاستعمال في ظهر الرداء بينما تناسب ألمجسمه الجزء الأمامي منه . كما إن لسمك القماش أهميه في تحديد طريقة تثبيت الزر فبعض الأزرار مثلا تحتاج إلى عنق وهي التي تركب على الاقمشه السميكة جدا حيث ان وجود العنق يفسح للزر مجالا كافيا لكي تختفي تحت الزر بصوره منبسطة دون حدوث تجعدات مما قد يؤدي إلى تشويه مظهر </a:t>
            </a:r>
            <a:r>
              <a:rPr lang="ar-IQ" sz="1400" dirty="0" smtClean="0">
                <a:solidFill>
                  <a:prstClr val="black"/>
                </a:solidFill>
                <a:ea typeface="Calibri"/>
                <a:cs typeface="Times New Roman"/>
              </a:rPr>
              <a:t>الرداء.</a:t>
            </a:r>
          </a:p>
          <a:p>
            <a:pPr algn="just" rtl="1">
              <a:lnSpc>
                <a:spcPct val="115000"/>
              </a:lnSpc>
              <a:spcAft>
                <a:spcPts val="1000"/>
              </a:spcAft>
            </a:pPr>
            <a:r>
              <a:rPr lang="ar-IQ" sz="1400" b="1" dirty="0" smtClean="0">
                <a:solidFill>
                  <a:prstClr val="black"/>
                </a:solidFill>
                <a:ea typeface="Calibri"/>
              </a:rPr>
              <a:t>فتحات </a:t>
            </a:r>
            <a:r>
              <a:rPr lang="ar-IQ" sz="1400" b="1" dirty="0">
                <a:solidFill>
                  <a:prstClr val="black"/>
                </a:solidFill>
                <a:ea typeface="Calibri"/>
              </a:rPr>
              <a:t>الأزرار  </a:t>
            </a:r>
            <a:r>
              <a:rPr lang="en-US" sz="1400" b="1" dirty="0">
                <a:solidFill>
                  <a:prstClr val="black"/>
                </a:solidFill>
                <a:ea typeface="Calibri"/>
                <a:cs typeface="Arial"/>
              </a:rPr>
              <a:t>Button  holes</a:t>
            </a:r>
            <a:r>
              <a:rPr lang="en-US" sz="1400" b="1" dirty="0">
                <a:solidFill>
                  <a:prstClr val="black"/>
                </a:solidFill>
                <a:latin typeface="Arial"/>
                <a:ea typeface="Calibri"/>
                <a:cs typeface="Arial"/>
              </a:rPr>
              <a:t> </a:t>
            </a:r>
            <a:r>
              <a:rPr lang="ar-IQ" sz="1400" b="1" dirty="0">
                <a:solidFill>
                  <a:prstClr val="black"/>
                </a:solidFill>
                <a:latin typeface="Arial"/>
                <a:ea typeface="Calibri"/>
              </a:rPr>
              <a:t>: </a:t>
            </a:r>
            <a:endParaRPr lang="en-US" sz="1400" b="1" dirty="0">
              <a:solidFill>
                <a:prstClr val="black"/>
              </a:solidFill>
              <a:ea typeface="Calibri"/>
              <a:cs typeface="Arial"/>
            </a:endParaRPr>
          </a:p>
          <a:p>
            <a:pPr algn="just" rtl="1"/>
            <a:r>
              <a:rPr lang="ar-IQ" sz="1400" b="1" dirty="0" smtClean="0">
                <a:solidFill>
                  <a:prstClr val="black"/>
                </a:solidFill>
                <a:ea typeface="Calibri"/>
                <a:cs typeface="Times New Roman"/>
              </a:rPr>
              <a:t>1- موقعها </a:t>
            </a:r>
            <a:r>
              <a:rPr lang="ar-IQ" sz="1400" b="1" dirty="0">
                <a:solidFill>
                  <a:prstClr val="black"/>
                </a:solidFill>
                <a:ea typeface="Calibri"/>
                <a:cs typeface="Times New Roman"/>
              </a:rPr>
              <a:t>: -</a:t>
            </a:r>
            <a:r>
              <a:rPr lang="ar-IQ" sz="1400" dirty="0">
                <a:solidFill>
                  <a:prstClr val="black"/>
                </a:solidFill>
                <a:ea typeface="Calibri"/>
                <a:cs typeface="Times New Roman"/>
              </a:rPr>
              <a:t> فتحات الأزرار توضع في الجانب الأيسر بالنسبة إلى الملابس </a:t>
            </a:r>
            <a:r>
              <a:rPr lang="ar-IQ" sz="1400" dirty="0" smtClean="0">
                <a:solidFill>
                  <a:prstClr val="black"/>
                </a:solidFill>
                <a:ea typeface="Calibri"/>
                <a:cs typeface="Times New Roman"/>
              </a:rPr>
              <a:t>الرجالية </a:t>
            </a:r>
            <a:r>
              <a:rPr lang="ar-IQ" sz="1400" dirty="0">
                <a:solidFill>
                  <a:prstClr val="black"/>
                </a:solidFill>
                <a:ea typeface="Calibri"/>
                <a:cs typeface="Times New Roman"/>
              </a:rPr>
              <a:t>وفي الجانب الأيمن في الملابس النسائية سواء كانت في الأمام أوفي الخلف . </a:t>
            </a:r>
            <a:endParaRPr lang="en-US" sz="1400" dirty="0">
              <a:solidFill>
                <a:prstClr val="black"/>
              </a:solidFill>
              <a:ea typeface="Calibri"/>
            </a:endParaRPr>
          </a:p>
        </p:txBody>
      </p:sp>
      <p:pic>
        <p:nvPicPr>
          <p:cNvPr id="3" name="صورة 79" descr="حافة الرقبة.jpg"/>
          <p:cNvPicPr/>
          <p:nvPr/>
        </p:nvPicPr>
        <p:blipFill>
          <a:blip r:embed="rId2">
            <a:duotone>
              <a:prstClr val="black"/>
              <a:srgbClr val="C0504D">
                <a:lumMod val="40000"/>
                <a:lumOff val="60000"/>
                <a:tint val="45000"/>
                <a:satMod val="400000"/>
              </a:srgbClr>
            </a:duotone>
          </a:blip>
          <a:srcRect l="25693" t="41864" r="36391" b="42913"/>
          <a:stretch>
            <a:fillRect/>
          </a:stretch>
        </p:blipFill>
        <p:spPr>
          <a:xfrm>
            <a:off x="1828800" y="4164694"/>
            <a:ext cx="2619375" cy="1439545"/>
          </a:xfrm>
          <a:prstGeom prst="rect">
            <a:avLst/>
          </a:prstGeom>
          <a:ln>
            <a:solidFill>
              <a:srgbClr val="C0504D">
                <a:lumMod val="50000"/>
              </a:srgbClr>
            </a:solidFill>
          </a:ln>
        </p:spPr>
      </p:pic>
      <p:sp>
        <p:nvSpPr>
          <p:cNvPr id="4" name="Rectangle 3"/>
          <p:cNvSpPr/>
          <p:nvPr/>
        </p:nvSpPr>
        <p:spPr>
          <a:xfrm>
            <a:off x="6452408" y="4419600"/>
            <a:ext cx="1491114" cy="369332"/>
          </a:xfrm>
          <a:prstGeom prst="rect">
            <a:avLst/>
          </a:prstGeom>
        </p:spPr>
        <p:txBody>
          <a:bodyPr wrap="none">
            <a:spAutoFit/>
          </a:bodyPr>
          <a:lstStyle/>
          <a:p>
            <a:pPr algn="just" rtl="1"/>
            <a:r>
              <a:rPr lang="ar-IQ" sz="1400" b="1" dirty="0">
                <a:solidFill>
                  <a:prstClr val="black"/>
                </a:solidFill>
                <a:ea typeface="Calibri"/>
                <a:cs typeface="Times New Roman"/>
              </a:rPr>
              <a:t>أ- علاقتها بخط الوسط</a:t>
            </a:r>
            <a:r>
              <a:rPr lang="ar-IQ" dirty="0">
                <a:solidFill>
                  <a:prstClr val="black"/>
                </a:solidFill>
                <a:ea typeface="Calibri"/>
              </a:rPr>
              <a:t> </a:t>
            </a:r>
            <a:endParaRPr lang="ar-IQ" dirty="0">
              <a:solidFill>
                <a:prstClr val="black"/>
              </a:solidFill>
            </a:endParaRPr>
          </a:p>
        </p:txBody>
      </p:sp>
    </p:spTree>
    <p:extLst>
      <p:ext uri="{BB962C8B-B14F-4D97-AF65-F5344CB8AC3E}">
        <p14:creationId xmlns:p14="http://schemas.microsoft.com/office/powerpoint/2010/main" val="812975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772400" cy="1446550"/>
          </a:xfrm>
          <a:prstGeom prst="rect">
            <a:avLst/>
          </a:prstGeom>
        </p:spPr>
        <p:txBody>
          <a:bodyPr wrap="square">
            <a:spAutoFit/>
          </a:bodyPr>
          <a:lstStyle/>
          <a:p>
            <a:pPr algn="just" rtl="1"/>
            <a:r>
              <a:rPr lang="ar-IQ" dirty="0">
                <a:solidFill>
                  <a:prstClr val="black"/>
                </a:solidFill>
                <a:ea typeface="Calibri"/>
              </a:rPr>
              <a:t> </a:t>
            </a:r>
            <a:r>
              <a:rPr lang="ar-IQ" sz="1400" dirty="0">
                <a:solidFill>
                  <a:prstClr val="black"/>
                </a:solidFill>
                <a:ea typeface="Calibri"/>
                <a:cs typeface="Times New Roman"/>
              </a:rPr>
              <a:t>فتحات الأزرار في الغالب تكون أما بصوره أفقيه أو عموديه على خط النسيج الطولي للقماش ، فالفتحات الافقيه تكون أكثر ملائمة للملابس النسائية خاصة ألضيقه     ( المكسمه  </a:t>
            </a:r>
            <a:r>
              <a:rPr lang="en-US" sz="1400" dirty="0">
                <a:solidFill>
                  <a:prstClr val="black"/>
                </a:solidFill>
                <a:ea typeface="Calibri"/>
              </a:rPr>
              <a:t>Fitted</a:t>
            </a:r>
            <a:r>
              <a:rPr lang="ar-IQ" sz="1400" dirty="0">
                <a:solidFill>
                  <a:prstClr val="black"/>
                </a:solidFill>
                <a:ea typeface="Calibri"/>
                <a:cs typeface="Times New Roman"/>
              </a:rPr>
              <a:t>  ) وذلك لكي تسمح للشد الذي يسلط على الأزرار داخل ألفتحه عند الحركة وتوسع عضلات الصدر دون أن تنفتح, حيث توضع قريبه من خط الوسط وعلى بعد حوالي 3ملم (1/8عقده) عن الحافة الخارجية للرداء وذلك لكي تحافظ على موقع الزر على خط الوسط عند غلق ألفتحه ( الرداء )  0 </a:t>
            </a:r>
            <a:endParaRPr lang="ar-IQ" sz="1400" dirty="0" smtClean="0">
              <a:solidFill>
                <a:prstClr val="black"/>
              </a:solidFill>
              <a:ea typeface="Calibri"/>
              <a:cs typeface="Times New Roman"/>
            </a:endParaRPr>
          </a:p>
          <a:p>
            <a:pPr algn="just" rtl="1"/>
            <a:r>
              <a:rPr lang="ar-IQ" sz="1400" b="1" dirty="0" smtClean="0">
                <a:solidFill>
                  <a:prstClr val="black"/>
                </a:solidFill>
                <a:ea typeface="Calibri"/>
                <a:cs typeface="Times New Roman"/>
              </a:rPr>
              <a:t>لتأشير </a:t>
            </a:r>
            <a:r>
              <a:rPr lang="ar-IQ" sz="1400" b="1" dirty="0">
                <a:solidFill>
                  <a:prstClr val="black"/>
                </a:solidFill>
                <a:ea typeface="Calibri"/>
                <a:cs typeface="Times New Roman"/>
              </a:rPr>
              <a:t>فتحة الأزرار الأفقية </a:t>
            </a:r>
            <a:r>
              <a:rPr lang="ar-IQ" sz="1400" dirty="0">
                <a:solidFill>
                  <a:prstClr val="black"/>
                </a:solidFill>
                <a:ea typeface="Calibri"/>
                <a:cs typeface="Times New Roman"/>
              </a:rPr>
              <a:t>: تشير </a:t>
            </a:r>
            <a:r>
              <a:rPr lang="ar-IQ" sz="1400" dirty="0" smtClean="0">
                <a:solidFill>
                  <a:prstClr val="black"/>
                </a:solidFill>
                <a:ea typeface="Calibri"/>
                <a:cs typeface="Times New Roman"/>
              </a:rPr>
              <a:t>(</a:t>
            </a:r>
            <a:r>
              <a:rPr lang="en-US" sz="1400" dirty="0" smtClean="0">
                <a:solidFill>
                  <a:prstClr val="black"/>
                </a:solidFill>
                <a:ea typeface="Calibri"/>
              </a:rPr>
              <a:t>a</a:t>
            </a:r>
            <a:r>
              <a:rPr lang="ar-IQ" sz="1400" dirty="0" smtClean="0">
                <a:solidFill>
                  <a:prstClr val="black"/>
                </a:solidFill>
                <a:ea typeface="Calibri"/>
                <a:cs typeface="Times New Roman"/>
              </a:rPr>
              <a:t>)إلى </a:t>
            </a:r>
            <a:r>
              <a:rPr lang="ar-IQ" sz="1400" dirty="0">
                <a:solidFill>
                  <a:prstClr val="black"/>
                </a:solidFill>
                <a:ea typeface="Calibri"/>
                <a:cs typeface="Times New Roman"/>
              </a:rPr>
              <a:t>خط تثبيت الأزرار على الرداء </a:t>
            </a:r>
            <a:r>
              <a:rPr lang="ar-IQ" sz="1400" dirty="0" smtClean="0">
                <a:solidFill>
                  <a:prstClr val="black"/>
                </a:solidFill>
                <a:ea typeface="Calibri"/>
                <a:cs typeface="Times New Roman"/>
              </a:rPr>
              <a:t>؛(</a:t>
            </a:r>
            <a:r>
              <a:rPr lang="en-US" sz="1400" dirty="0" smtClean="0">
                <a:solidFill>
                  <a:prstClr val="black"/>
                </a:solidFill>
                <a:ea typeface="Calibri"/>
              </a:rPr>
              <a:t>b</a:t>
            </a:r>
            <a:r>
              <a:rPr lang="ar-IQ" sz="1400" dirty="0" smtClean="0">
                <a:solidFill>
                  <a:prstClr val="black"/>
                </a:solidFill>
                <a:ea typeface="Calibri"/>
                <a:cs typeface="Times New Roman"/>
              </a:rPr>
              <a:t>)و(</a:t>
            </a:r>
            <a:r>
              <a:rPr lang="en-US" sz="1400" dirty="0" smtClean="0">
                <a:solidFill>
                  <a:prstClr val="black"/>
                </a:solidFill>
                <a:ea typeface="Calibri"/>
              </a:rPr>
              <a:t>c</a:t>
            </a:r>
            <a:r>
              <a:rPr lang="ar-IQ" sz="1400" dirty="0" smtClean="0">
                <a:solidFill>
                  <a:prstClr val="black"/>
                </a:solidFill>
                <a:ea typeface="Calibri"/>
                <a:cs typeface="Times New Roman"/>
              </a:rPr>
              <a:t>)نهاية </a:t>
            </a:r>
            <a:r>
              <a:rPr lang="ar-IQ" sz="1400" dirty="0">
                <a:solidFill>
                  <a:prstClr val="black"/>
                </a:solidFill>
                <a:ea typeface="Calibri"/>
                <a:cs typeface="Times New Roman"/>
              </a:rPr>
              <a:t>فتحة الأزرار ( حيث تبعد -2- (3ملم خط تثبيت الأزرار )0 أما الرقم (4) يشير إلى وسط فتحة الأزرار,هذه الإشارات يجب تثبيتها على الرداء قبل الخياطة0 </a:t>
            </a:r>
            <a:endParaRPr lang="ar-IQ" sz="1400" dirty="0">
              <a:solidFill>
                <a:prstClr val="black"/>
              </a:solidFill>
              <a:cs typeface="Times New Roman"/>
            </a:endParaRPr>
          </a:p>
        </p:txBody>
      </p:sp>
      <p:pic>
        <p:nvPicPr>
          <p:cNvPr id="3" name="صورة 126" descr="حافة الرقبة 013.jpg"/>
          <p:cNvPicPr/>
          <p:nvPr/>
        </p:nvPicPr>
        <p:blipFill>
          <a:blip r:embed="rId2">
            <a:duotone>
              <a:prstClr val="black"/>
              <a:srgbClr val="C0504D">
                <a:lumMod val="40000"/>
                <a:lumOff val="60000"/>
                <a:tint val="45000"/>
                <a:satMod val="400000"/>
              </a:srgbClr>
            </a:duotone>
          </a:blip>
          <a:srcRect l="52727" t="68351" r="18750" b="18056"/>
          <a:stretch>
            <a:fillRect/>
          </a:stretch>
        </p:blipFill>
        <p:spPr>
          <a:xfrm rot="5400000">
            <a:off x="5870886" y="4449161"/>
            <a:ext cx="1891565" cy="1593736"/>
          </a:xfrm>
          <a:prstGeom prst="rect">
            <a:avLst/>
          </a:prstGeom>
        </p:spPr>
      </p:pic>
      <p:sp>
        <p:nvSpPr>
          <p:cNvPr id="4" name="Rectangle 3"/>
          <p:cNvSpPr/>
          <p:nvPr/>
        </p:nvSpPr>
        <p:spPr>
          <a:xfrm>
            <a:off x="533400" y="2032959"/>
            <a:ext cx="7924800" cy="2267287"/>
          </a:xfrm>
          <a:prstGeom prst="rect">
            <a:avLst/>
          </a:prstGeom>
        </p:spPr>
        <p:txBody>
          <a:bodyPr wrap="square">
            <a:spAutoFit/>
          </a:bodyPr>
          <a:lstStyle/>
          <a:p>
            <a:pPr algn="just" rtl="1"/>
            <a:r>
              <a:rPr lang="ar-IQ" sz="1400" dirty="0">
                <a:solidFill>
                  <a:prstClr val="black"/>
                </a:solidFill>
                <a:ea typeface="Calibri"/>
                <a:cs typeface="Times New Roman"/>
              </a:rPr>
              <a:t> أما بالنسبة إلى الفتحات العمودية فأنها تستعمل غالبا للأزرار الصغيرة الحجم ذات المسافات المتقاربة وفي المواقع التي تكون قوة الشد عليها ضئيلة كما تستعمل للابسه الرجالية  ( القمصان ) وفي بعض الالبسه النسائية التي تحوي على غطاء أمامي للمغالق ( كالقمصان ) ، وهي تقع على خط الوسط تماما وتكون موازية لحافة </a:t>
            </a:r>
            <a:r>
              <a:rPr lang="ar-IQ" sz="1400" dirty="0" smtClean="0">
                <a:solidFill>
                  <a:prstClr val="black"/>
                </a:solidFill>
                <a:ea typeface="Calibri"/>
                <a:cs typeface="Times New Roman"/>
              </a:rPr>
              <a:t>ألفتحه0</a:t>
            </a:r>
          </a:p>
          <a:p>
            <a:pPr algn="just" rtl="1"/>
            <a:r>
              <a:rPr lang="ar-IQ" sz="1400" dirty="0">
                <a:solidFill>
                  <a:prstClr val="black"/>
                </a:solidFill>
                <a:ea typeface="Calibri"/>
                <a:cs typeface="Times New Roman"/>
              </a:rPr>
              <a:t> قد تكون فتحات الأزرار بلون مغاير للون الرداء لكي تضفي عليه قيمه جماليه وتزينيه خاصة فتحات الأزرار التي تعمل من القماش </a:t>
            </a:r>
            <a:r>
              <a:rPr lang="ar-IQ" sz="1400" dirty="0" smtClean="0">
                <a:solidFill>
                  <a:prstClr val="black"/>
                </a:solidFill>
                <a:ea typeface="Calibri"/>
              </a:rPr>
              <a:t>.</a:t>
            </a:r>
            <a:endParaRPr lang="ar-IQ" sz="1400" b="1" dirty="0">
              <a:solidFill>
                <a:prstClr val="black"/>
              </a:solidFill>
              <a:ea typeface="Calibri"/>
              <a:cs typeface="Times New Roman"/>
            </a:endParaRPr>
          </a:p>
          <a:p>
            <a:pPr algn="just" rtl="1">
              <a:lnSpc>
                <a:spcPct val="150000"/>
              </a:lnSpc>
              <a:spcAft>
                <a:spcPts val="1000"/>
              </a:spcAft>
            </a:pPr>
            <a:r>
              <a:rPr lang="ar-IQ" sz="1400" b="1" dirty="0" smtClean="0">
                <a:solidFill>
                  <a:prstClr val="black"/>
                </a:solidFill>
                <a:ea typeface="Calibri"/>
                <a:cs typeface="Times New Roman"/>
              </a:rPr>
              <a:t>لتأشير </a:t>
            </a:r>
            <a:r>
              <a:rPr lang="ar-IQ" sz="1400" b="1" dirty="0">
                <a:solidFill>
                  <a:prstClr val="black"/>
                </a:solidFill>
                <a:ea typeface="Calibri"/>
                <a:cs typeface="Times New Roman"/>
              </a:rPr>
              <a:t>فتحة الأزرار العمودية </a:t>
            </a:r>
            <a:r>
              <a:rPr lang="ar-IQ" sz="1400" b="1" dirty="0">
                <a:solidFill>
                  <a:prstClr val="black"/>
                </a:solidFill>
                <a:ea typeface="Calibri"/>
              </a:rPr>
              <a:t>:</a:t>
            </a:r>
            <a:r>
              <a:rPr lang="ar-IQ" sz="1400" dirty="0">
                <a:solidFill>
                  <a:prstClr val="black"/>
                </a:solidFill>
                <a:ea typeface="Calibri"/>
                <a:cs typeface="Times New Roman"/>
              </a:rPr>
              <a:t>تثبت مباشرة على الخط رقم (1 ) خط تثبيت الأزرار على الرداء ؛الخطوط رقم ( 4 )يجب أن يثبت أولا على أعلى الخط رقم (1)لمنع الإرباك بين فتحات الأزرار والمسافات بينها 0اما الخطوط رقم (2) و(3) تشير إلى نهاية فتحات الأزرار,مع الخط  (2 )توضع 3ملم0   وعليها يثبت الزر 0    </a:t>
            </a:r>
            <a:endParaRPr lang="en-US" sz="1400" dirty="0">
              <a:solidFill>
                <a:prstClr val="black"/>
              </a:solidFill>
              <a:ea typeface="Calibri"/>
            </a:endParaRPr>
          </a:p>
          <a:p>
            <a:pPr algn="just" rtl="1"/>
            <a:r>
              <a:rPr lang="ar-IQ" sz="1400" dirty="0" smtClean="0">
                <a:solidFill>
                  <a:prstClr val="black"/>
                </a:solidFill>
                <a:cs typeface="Times New Roman"/>
              </a:rPr>
              <a:t>                     فتحة الازرار الافقية                                                        فتحة الازرار العمودية</a:t>
            </a:r>
            <a:endParaRPr lang="ar-IQ" sz="1400" dirty="0">
              <a:solidFill>
                <a:prstClr val="black"/>
              </a:solidFill>
              <a:cs typeface="Times New Roman"/>
            </a:endParaRPr>
          </a:p>
        </p:txBody>
      </p:sp>
      <p:pic>
        <p:nvPicPr>
          <p:cNvPr id="6" name="صورة 126" descr="حافة الرقبة 013.jpg"/>
          <p:cNvPicPr/>
          <p:nvPr/>
        </p:nvPicPr>
        <p:blipFill>
          <a:blip r:embed="rId2">
            <a:duotone>
              <a:prstClr val="black"/>
              <a:srgbClr val="C0504D">
                <a:lumMod val="40000"/>
                <a:lumOff val="60000"/>
                <a:tint val="45000"/>
                <a:satMod val="400000"/>
              </a:srgbClr>
            </a:duotone>
          </a:blip>
          <a:srcRect l="52011" t="33596" r="19086" b="52257"/>
          <a:stretch>
            <a:fillRect/>
          </a:stretch>
        </p:blipFill>
        <p:spPr>
          <a:xfrm rot="5400000">
            <a:off x="2181830" y="4480616"/>
            <a:ext cx="1981201" cy="1620462"/>
          </a:xfrm>
          <a:prstGeom prst="rect">
            <a:avLst/>
          </a:prstGeom>
        </p:spPr>
      </p:pic>
    </p:spTree>
    <p:extLst>
      <p:ext uri="{BB962C8B-B14F-4D97-AF65-F5344CB8AC3E}">
        <p14:creationId xmlns:p14="http://schemas.microsoft.com/office/powerpoint/2010/main" val="2534362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صورة 131" descr="Description: حافة الرقبة 013.jpg"/>
          <p:cNvPicPr>
            <a:picLocks noChangeAspect="1" noChangeArrowheads="1"/>
          </p:cNvPicPr>
          <p:nvPr/>
        </p:nvPicPr>
        <p:blipFill>
          <a:blip r:embed="rId2" cstate="print">
            <a:extLst>
              <a:ext uri="{28A0092B-C50C-407E-A947-70E740481C1C}">
                <a14:useLocalDpi xmlns:a14="http://schemas.microsoft.com/office/drawing/2010/main" val="0"/>
              </a:ext>
            </a:extLst>
          </a:blip>
          <a:srcRect l="17323" t="52011" r="33858" b="19093"/>
          <a:stretch>
            <a:fillRect/>
          </a:stretch>
        </p:blipFill>
        <p:spPr bwMode="auto">
          <a:xfrm>
            <a:off x="9525" y="11515725"/>
            <a:ext cx="3543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صورة 126" descr="Description: حافة الرقبة 013.jpg"/>
          <p:cNvPicPr>
            <a:picLocks noChangeAspect="1" noChangeArrowheads="1"/>
          </p:cNvPicPr>
          <p:nvPr/>
        </p:nvPicPr>
        <p:blipFill>
          <a:blip r:embed="rId2" cstate="print">
            <a:extLst>
              <a:ext uri="{28A0092B-C50C-407E-A947-70E740481C1C}">
                <a14:useLocalDpi xmlns:a14="http://schemas.microsoft.com/office/drawing/2010/main" val="0"/>
              </a:ext>
            </a:extLst>
          </a:blip>
          <a:srcRect l="16667" t="52011" r="33595" b="18011"/>
          <a:stretch>
            <a:fillRect/>
          </a:stretch>
        </p:blipFill>
        <p:spPr bwMode="auto">
          <a:xfrm>
            <a:off x="1528763" y="12034838"/>
            <a:ext cx="3609975" cy="1581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solidFill>
                <a:prstClr val="black"/>
              </a:solidFill>
            </a:endParaRPr>
          </a:p>
        </p:txBody>
      </p:sp>
      <p:sp>
        <p:nvSpPr>
          <p:cNvPr id="3" name="Rectangle 4"/>
          <p:cNvSpPr>
            <a:spLocks noChangeArrowheads="1"/>
          </p:cNvSpPr>
          <p:nvPr/>
        </p:nvSpPr>
        <p:spPr bwMode="auto">
          <a:xfrm>
            <a:off x="634621" y="518108"/>
            <a:ext cx="7924800" cy="525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lang="ar-IQ" sz="1400" dirty="0" smtClean="0">
                <a:solidFill>
                  <a:prstClr val="black"/>
                </a:solidFill>
                <a:ea typeface="Calibri" pitchFamily="34" charset="0"/>
              </a:rPr>
              <a:t>   </a:t>
            </a:r>
            <a:r>
              <a:rPr lang="ar-IQ" sz="1400" b="1" dirty="0" smtClean="0">
                <a:solidFill>
                  <a:prstClr val="black"/>
                </a:solidFill>
                <a:ea typeface="Calibri" pitchFamily="34" charset="0"/>
                <a:cs typeface="Times New Roman"/>
              </a:rPr>
              <a:t>ب- علاقتها بخط الرقبة وخط الثنية :-</a:t>
            </a:r>
            <a:endParaRPr lang="en-US" sz="1400" b="1" dirty="0" smtClean="0">
              <a:solidFill>
                <a:prstClr val="black"/>
              </a:solidFill>
              <a:latin typeface="Arial" pitchFamily="34" charset="0"/>
            </a:endParaRPr>
          </a:p>
          <a:p>
            <a:pPr algn="just" rtl="1" eaLnBrk="0" fontAlgn="base" hangingPunct="0">
              <a:spcBef>
                <a:spcPct val="0"/>
              </a:spcBef>
              <a:spcAft>
                <a:spcPct val="0"/>
              </a:spcAft>
            </a:pPr>
            <a:r>
              <a:rPr lang="ar-IQ" sz="1400" dirty="0" smtClean="0">
                <a:solidFill>
                  <a:prstClr val="black"/>
                </a:solidFill>
                <a:ea typeface="Calibri" pitchFamily="34" charset="0"/>
                <a:cs typeface="Times New Roman"/>
              </a:rPr>
              <a:t>      فتحة الأزرار العليا تبعد عن حافة تقويرة الرقبة بمقدار نصف قطر الزر مضافا إليه  3- 6ملم ( 1/8 – 1/4 عقده) لكي تمنع امتداد الزر خارج حافة الرقبة . ويجب أن تكون ألفتحه بالمسافة نفسها عن خط الثنية للسبب نفسه . </a:t>
            </a:r>
            <a:endParaRPr lang="en-US" sz="1400" dirty="0" smtClean="0">
              <a:solidFill>
                <a:prstClr val="black"/>
              </a:solidFill>
              <a:latin typeface="Arial" pitchFamily="34" charset="0"/>
            </a:endParaRPr>
          </a:p>
          <a:p>
            <a:pPr algn="just" rtl="1" eaLnBrk="0" fontAlgn="base" hangingPunct="0">
              <a:spcBef>
                <a:spcPct val="0"/>
              </a:spcBef>
              <a:spcAft>
                <a:spcPct val="0"/>
              </a:spcAft>
            </a:pPr>
            <a:r>
              <a:rPr lang="ar-IQ" sz="1400" b="1" dirty="0" smtClean="0">
                <a:solidFill>
                  <a:prstClr val="black"/>
                </a:solidFill>
                <a:ea typeface="Calibri" pitchFamily="34" charset="0"/>
                <a:cs typeface="Times New Roman"/>
              </a:rPr>
              <a:t>ج- علاقتها بحزام الخصر:- </a:t>
            </a:r>
            <a:r>
              <a:rPr lang="ar-IQ" sz="1400" dirty="0" smtClean="0">
                <a:solidFill>
                  <a:prstClr val="black"/>
                </a:solidFill>
                <a:ea typeface="Calibri" pitchFamily="34" charset="0"/>
                <a:cs typeface="Times New Roman"/>
              </a:rPr>
              <a:t>المسافة متساوية فوق الحزام وتحته بحيث يكون موقع الحزام و موقع احد فتحات الأزرار  0</a:t>
            </a:r>
          </a:p>
          <a:p>
            <a:pPr algn="just" rtl="1" eaLnBrk="0" fontAlgn="base" hangingPunct="0">
              <a:spcBef>
                <a:spcPct val="0"/>
              </a:spcBef>
              <a:spcAft>
                <a:spcPct val="0"/>
              </a:spcAft>
            </a:pPr>
            <a:r>
              <a:rPr lang="ar-IQ" sz="1400" dirty="0" smtClean="0">
                <a:solidFill>
                  <a:prstClr val="black"/>
                </a:solidFill>
                <a:ea typeface="Calibri" pitchFamily="34" charset="0"/>
                <a:cs typeface="Times New Roman"/>
              </a:rPr>
              <a:t> </a:t>
            </a:r>
            <a:r>
              <a:rPr lang="ar-IQ" sz="1400" b="1" dirty="0">
                <a:solidFill>
                  <a:prstClr val="black"/>
                </a:solidFill>
                <a:ea typeface="Calibri"/>
                <a:cs typeface="Times New Roman"/>
              </a:rPr>
              <a:t>ح- علاقتها مع خط الصدر :- </a:t>
            </a:r>
            <a:r>
              <a:rPr lang="ar-IQ" sz="1400" dirty="0">
                <a:solidFill>
                  <a:prstClr val="black"/>
                </a:solidFill>
                <a:ea typeface="Calibri"/>
              </a:rPr>
              <a:t> </a:t>
            </a:r>
            <a:r>
              <a:rPr lang="ar-IQ" sz="1400" dirty="0">
                <a:solidFill>
                  <a:prstClr val="black"/>
                </a:solidFill>
                <a:ea typeface="Calibri"/>
                <a:cs typeface="Times New Roman"/>
              </a:rPr>
              <a:t>موقع احد </a:t>
            </a:r>
            <a:r>
              <a:rPr lang="ar-IQ" sz="1400" dirty="0">
                <a:solidFill>
                  <a:prstClr val="black"/>
                </a:solidFill>
                <a:ea typeface="Calibri"/>
              </a:rPr>
              <a:t>الأزرار يجب أن يكون على خط البدن ( الصدر ) تلافيا لانفتاح الرداء في هذه المنطقة في أثناء حركة الجسم0 </a:t>
            </a:r>
            <a:endParaRPr lang="ar-IQ" sz="1400" dirty="0" smtClean="0">
              <a:solidFill>
                <a:prstClr val="black"/>
              </a:solidFill>
              <a:ea typeface="Calibri"/>
            </a:endParaRPr>
          </a:p>
          <a:p>
            <a:pPr algn="just" rtl="1">
              <a:lnSpc>
                <a:spcPct val="115000"/>
              </a:lnSpc>
              <a:spcAft>
                <a:spcPts val="1000"/>
              </a:spcAft>
            </a:pPr>
            <a:r>
              <a:rPr lang="ar-IQ" sz="1400" b="1" dirty="0">
                <a:solidFill>
                  <a:prstClr val="black"/>
                </a:solidFill>
                <a:ea typeface="Calibri"/>
                <a:cs typeface="Times New Roman"/>
              </a:rPr>
              <a:t>خ - علاقتها فيما بينها :-</a:t>
            </a:r>
            <a:endParaRPr lang="en-US" sz="1400" b="1" dirty="0">
              <a:solidFill>
                <a:prstClr val="black"/>
              </a:solidFill>
              <a:ea typeface="Calibri"/>
            </a:endParaRPr>
          </a:p>
          <a:p>
            <a:pPr algn="justLow" rtl="1">
              <a:lnSpc>
                <a:spcPct val="115000"/>
              </a:lnSpc>
              <a:spcAft>
                <a:spcPts val="1000"/>
              </a:spcAft>
            </a:pPr>
            <a:r>
              <a:rPr lang="ar-IQ" sz="1400" dirty="0">
                <a:solidFill>
                  <a:prstClr val="black"/>
                </a:solidFill>
                <a:ea typeface="Calibri"/>
                <a:cs typeface="Times New Roman"/>
              </a:rPr>
              <a:t>  </a:t>
            </a:r>
            <a:r>
              <a:rPr lang="ar-IQ" sz="1400" dirty="0" smtClean="0">
                <a:solidFill>
                  <a:prstClr val="black"/>
                </a:solidFill>
                <a:ea typeface="Calibri"/>
                <a:cs typeface="Times New Roman"/>
              </a:rPr>
              <a:t> </a:t>
            </a:r>
            <a:r>
              <a:rPr lang="ar-IQ" sz="1400" dirty="0">
                <a:solidFill>
                  <a:prstClr val="black"/>
                </a:solidFill>
                <a:ea typeface="Calibri"/>
                <a:cs typeface="Times New Roman"/>
              </a:rPr>
              <a:t>فتحات الأزرار بمسافات متساوية فيما بينها . وحجم الزر يحدد مقدار المسافة بين الفتحات ، حيث إن الأزرار الكبيرة يجب أن تكون المسافات بينها أكثر تباعدا مقارنه مع الأزرار الصغيرة . كما أن فتحة الزر الاخيره يجب أن تبعد عن حافة الثنية السفلى للرداء مسافة مساوية لبعد الأزرار عن بعضها . </a:t>
            </a:r>
            <a:endParaRPr lang="en-US" sz="1400" dirty="0">
              <a:solidFill>
                <a:prstClr val="black"/>
              </a:solidFill>
              <a:ea typeface="Calibri"/>
            </a:endParaRPr>
          </a:p>
          <a:p>
            <a:pPr algn="just" rtl="1">
              <a:lnSpc>
                <a:spcPct val="115000"/>
              </a:lnSpc>
              <a:spcAft>
                <a:spcPts val="1000"/>
              </a:spcAft>
            </a:pPr>
            <a:r>
              <a:rPr lang="ar-IQ" sz="1400" b="1" dirty="0">
                <a:solidFill>
                  <a:prstClr val="black"/>
                </a:solidFill>
                <a:ea typeface="Calibri"/>
                <a:cs typeface="Times New Roman"/>
              </a:rPr>
              <a:t>د-علاقتها مع خط النسيج :- </a:t>
            </a:r>
            <a:endParaRPr lang="en-US" sz="1400" b="1" dirty="0">
              <a:solidFill>
                <a:prstClr val="black"/>
              </a:solidFill>
              <a:ea typeface="Calibri"/>
            </a:endParaRPr>
          </a:p>
          <a:p>
            <a:pPr algn="just" rtl="1"/>
            <a:r>
              <a:rPr lang="ar-IQ" sz="1400" dirty="0">
                <a:solidFill>
                  <a:prstClr val="black"/>
                </a:solidFill>
                <a:ea typeface="Calibri"/>
                <a:cs typeface="Times New Roman"/>
              </a:rPr>
              <a:t>   تكون فتحات الأزرار مع خط النسيج تماما ماعدا التي تعمل لغرض </a:t>
            </a:r>
            <a:r>
              <a:rPr lang="ar-IQ" sz="1400" dirty="0" smtClean="0">
                <a:solidFill>
                  <a:prstClr val="black"/>
                </a:solidFill>
                <a:ea typeface="Calibri"/>
                <a:cs typeface="Times New Roman"/>
              </a:rPr>
              <a:t>التزين . </a:t>
            </a:r>
          </a:p>
          <a:p>
            <a:pPr algn="r" rtl="1">
              <a:lnSpc>
                <a:spcPct val="115000"/>
              </a:lnSpc>
              <a:spcAft>
                <a:spcPts val="1000"/>
              </a:spcAft>
            </a:pPr>
            <a:r>
              <a:rPr lang="ar-IQ" sz="1400" b="1" u="sng" dirty="0">
                <a:solidFill>
                  <a:prstClr val="black"/>
                </a:solidFill>
                <a:ea typeface="Calibri"/>
              </a:rPr>
              <a:t>2 – طولها :- </a:t>
            </a:r>
            <a:endParaRPr lang="en-US" sz="1400" dirty="0">
              <a:solidFill>
                <a:prstClr val="black"/>
              </a:solidFill>
              <a:ea typeface="Calibri"/>
              <a:cs typeface="Arial"/>
            </a:endParaRPr>
          </a:p>
          <a:p>
            <a:pPr algn="r" rtl="1">
              <a:lnSpc>
                <a:spcPct val="115000"/>
              </a:lnSpc>
              <a:spcAft>
                <a:spcPts val="1000"/>
              </a:spcAft>
            </a:pPr>
            <a:r>
              <a:rPr lang="ar-IQ" sz="1400" dirty="0">
                <a:solidFill>
                  <a:prstClr val="black"/>
                </a:solidFill>
                <a:ea typeface="Calibri"/>
              </a:rPr>
              <a:t>   لإيجاد الطول المناسب للفتحة يقاس طول قطر الزر ويضاف اليه حوالي 3ملم (1/8عقدة ) فينتج عن ذلك طول ألفتحه المطلوبة على ان يؤخذ سمك الزر بنظر الاعتبار . </a:t>
            </a:r>
            <a:endParaRPr lang="en-US" sz="1400" dirty="0">
              <a:solidFill>
                <a:prstClr val="black"/>
              </a:solidFill>
              <a:ea typeface="Calibri"/>
              <a:cs typeface="Arial"/>
            </a:endParaRPr>
          </a:p>
          <a:p>
            <a:pPr algn="just" rtl="1">
              <a:lnSpc>
                <a:spcPct val="115000"/>
              </a:lnSpc>
              <a:spcAft>
                <a:spcPts val="1000"/>
              </a:spcAft>
            </a:pPr>
            <a:r>
              <a:rPr lang="ar-IQ" sz="1400" dirty="0">
                <a:solidFill>
                  <a:prstClr val="black"/>
                </a:solidFill>
                <a:ea typeface="Calibri"/>
              </a:rPr>
              <a:t>    وعند استعمال أزرار ذات أشكال غير عاديه يقص الشق على قصاصه من القماش مع الاستمرار في زيادة شقها حتى يمكن امرار الزر في داخلها بسهوله ثم يقاس هذا الشق وتعمل الفتحات بالطول نفسه 0 </a:t>
            </a:r>
            <a:endParaRPr lang="en-US" sz="1400" dirty="0">
              <a:solidFill>
                <a:prstClr val="black"/>
              </a:solidFill>
              <a:ea typeface="Calibri"/>
              <a:cs typeface="Arial"/>
            </a:endParaRPr>
          </a:p>
          <a:p>
            <a:pPr algn="just" rtl="1"/>
            <a:endParaRPr lang="ar-IQ" sz="1400" b="1" dirty="0" smtClean="0">
              <a:solidFill>
                <a:prstClr val="black"/>
              </a:solidFill>
              <a:latin typeface="Arial" pitchFamily="34" charset="0"/>
              <a:cs typeface="Times New Roman"/>
            </a:endParaRPr>
          </a:p>
        </p:txBody>
      </p:sp>
    </p:spTree>
    <p:extLst>
      <p:ext uri="{BB962C8B-B14F-4D97-AF65-F5344CB8AC3E}">
        <p14:creationId xmlns:p14="http://schemas.microsoft.com/office/powerpoint/2010/main" val="2201762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93" descr="حافة الرقبة 041.jpg"/>
          <p:cNvPicPr/>
          <p:nvPr/>
        </p:nvPicPr>
        <p:blipFill>
          <a:blip r:embed="rId2"/>
          <a:srcRect l="33306" t="12598" r="10561" b="75460"/>
          <a:stretch>
            <a:fillRect/>
          </a:stretch>
        </p:blipFill>
        <p:spPr>
          <a:xfrm>
            <a:off x="762000" y="2057400"/>
            <a:ext cx="7620000" cy="1619250"/>
          </a:xfrm>
          <a:prstGeom prst="rect">
            <a:avLst/>
          </a:prstGeom>
        </p:spPr>
      </p:pic>
      <p:sp>
        <p:nvSpPr>
          <p:cNvPr id="7" name="Down Arrow Callout 6"/>
          <p:cNvSpPr/>
          <p:nvPr/>
        </p:nvSpPr>
        <p:spPr>
          <a:xfrm>
            <a:off x="3657600" y="1143000"/>
            <a:ext cx="1447800" cy="762000"/>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1100" dirty="0" smtClean="0">
                <a:solidFill>
                  <a:prstClr val="black"/>
                </a:solidFill>
                <a:cs typeface="Times New Roman"/>
              </a:rPr>
              <a:t>فتحة الازرار العمودية</a:t>
            </a:r>
            <a:endParaRPr lang="ar-IQ" sz="1100" dirty="0">
              <a:solidFill>
                <a:prstClr val="black"/>
              </a:solidFill>
              <a:cs typeface="Times New Roman"/>
            </a:endParaRPr>
          </a:p>
        </p:txBody>
      </p:sp>
      <p:sp>
        <p:nvSpPr>
          <p:cNvPr id="8" name="Down Arrow Callout 7"/>
          <p:cNvSpPr/>
          <p:nvPr/>
        </p:nvSpPr>
        <p:spPr>
          <a:xfrm>
            <a:off x="6248400" y="1143000"/>
            <a:ext cx="1447800" cy="762000"/>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1100" dirty="0" smtClean="0">
                <a:solidFill>
                  <a:prstClr val="black"/>
                </a:solidFill>
                <a:cs typeface="Times New Roman"/>
              </a:rPr>
              <a:t>طريقة</a:t>
            </a:r>
            <a:r>
              <a:rPr lang="ar-IQ" sz="1100" dirty="0" smtClean="0">
                <a:solidFill>
                  <a:prstClr val="black"/>
                </a:solidFill>
              </a:rPr>
              <a:t> قياس فتحة الازرار</a:t>
            </a:r>
            <a:endParaRPr lang="ar-IQ" dirty="0">
              <a:solidFill>
                <a:prstClr val="black"/>
              </a:solidFill>
            </a:endParaRPr>
          </a:p>
        </p:txBody>
      </p:sp>
      <p:sp>
        <p:nvSpPr>
          <p:cNvPr id="9" name="Down Arrow Callout 8"/>
          <p:cNvSpPr/>
          <p:nvPr/>
        </p:nvSpPr>
        <p:spPr>
          <a:xfrm>
            <a:off x="1295400" y="1143000"/>
            <a:ext cx="1447800" cy="762000"/>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1100" dirty="0" smtClean="0">
                <a:solidFill>
                  <a:prstClr val="black"/>
                </a:solidFill>
                <a:cs typeface="Times New Roman"/>
              </a:rPr>
              <a:t>فتحة الازرار الافقية</a:t>
            </a:r>
            <a:endParaRPr lang="ar-IQ" sz="1100" dirty="0">
              <a:solidFill>
                <a:prstClr val="black"/>
              </a:solidFill>
              <a:cs typeface="Times New Roman"/>
            </a:endParaRPr>
          </a:p>
        </p:txBody>
      </p:sp>
      <p:sp>
        <p:nvSpPr>
          <p:cNvPr id="11" name="Rectangle 10"/>
          <p:cNvSpPr/>
          <p:nvPr/>
        </p:nvSpPr>
        <p:spPr>
          <a:xfrm>
            <a:off x="609600" y="4029165"/>
            <a:ext cx="7543800" cy="523220"/>
          </a:xfrm>
          <a:prstGeom prst="rect">
            <a:avLst/>
          </a:prstGeom>
        </p:spPr>
        <p:txBody>
          <a:bodyPr wrap="square">
            <a:spAutoFit/>
          </a:bodyPr>
          <a:lstStyle/>
          <a:p>
            <a:pPr algn="just" rtl="1"/>
            <a:r>
              <a:rPr lang="ar-SA" sz="1400" dirty="0">
                <a:solidFill>
                  <a:prstClr val="black"/>
                </a:solidFill>
                <a:ea typeface="Calibri"/>
                <a:cs typeface="Times New Roman"/>
              </a:rPr>
              <a:t>تعتبر جميع الطرق المتنوعة لعمل فتحات الازرار امتدادا لطريقتين اساسيتين هما فتحات الازرار المشغولة (يدوية او بالماكينة ) وفتحات الازرارمن القماش (</a:t>
            </a:r>
            <a:r>
              <a:rPr lang="en-US" sz="1400" dirty="0">
                <a:solidFill>
                  <a:prstClr val="black"/>
                </a:solidFill>
                <a:ea typeface="Calibri"/>
              </a:rPr>
              <a:t>Bound  buttonhole</a:t>
            </a:r>
            <a:r>
              <a:rPr lang="ar-IQ" sz="1400" dirty="0">
                <a:solidFill>
                  <a:prstClr val="black"/>
                </a:solidFill>
                <a:ea typeface="Calibri"/>
                <a:cs typeface="Times New Roman"/>
              </a:rPr>
              <a:t>) </a:t>
            </a:r>
            <a:endParaRPr lang="ar-IQ" sz="1400" dirty="0">
              <a:solidFill>
                <a:prstClr val="black"/>
              </a:solidFill>
              <a:cs typeface="Times New Roman"/>
            </a:endParaRPr>
          </a:p>
        </p:txBody>
      </p:sp>
      <p:pic>
        <p:nvPicPr>
          <p:cNvPr id="12" name="صورة 94" descr="حافة الرقبة 012.jpg"/>
          <p:cNvPicPr/>
          <p:nvPr/>
        </p:nvPicPr>
        <p:blipFill>
          <a:blip r:embed="rId3"/>
          <a:srcRect l="32123" t="74039" r="59923" b="10436"/>
          <a:stretch>
            <a:fillRect/>
          </a:stretch>
        </p:blipFill>
        <p:spPr>
          <a:xfrm rot="5400000">
            <a:off x="6929120" y="4424680"/>
            <a:ext cx="534035" cy="1438275"/>
          </a:xfrm>
          <a:prstGeom prst="rect">
            <a:avLst/>
          </a:prstGeom>
        </p:spPr>
      </p:pic>
      <p:pic>
        <p:nvPicPr>
          <p:cNvPr id="13" name="صورة 94" descr="حافة الرقبة 012.jpg"/>
          <p:cNvPicPr/>
          <p:nvPr/>
        </p:nvPicPr>
        <p:blipFill>
          <a:blip r:embed="rId3"/>
          <a:srcRect l="32123" t="47914" r="59561" b="36441"/>
          <a:stretch>
            <a:fillRect/>
          </a:stretch>
        </p:blipFill>
        <p:spPr>
          <a:xfrm rot="5400000">
            <a:off x="4558347" y="4433253"/>
            <a:ext cx="551180" cy="1438275"/>
          </a:xfrm>
          <a:prstGeom prst="rect">
            <a:avLst/>
          </a:prstGeom>
        </p:spPr>
      </p:pic>
      <p:pic>
        <p:nvPicPr>
          <p:cNvPr id="14" name="صورة 94" descr="حافة الرقبة 012.jpg"/>
          <p:cNvPicPr/>
          <p:nvPr/>
        </p:nvPicPr>
        <p:blipFill>
          <a:blip r:embed="rId3"/>
          <a:srcRect l="32123" t="21195" r="58900" b="63100"/>
          <a:stretch>
            <a:fillRect/>
          </a:stretch>
        </p:blipFill>
        <p:spPr>
          <a:xfrm rot="5400000">
            <a:off x="2173605" y="4455795"/>
            <a:ext cx="596265" cy="1438275"/>
          </a:xfrm>
          <a:prstGeom prst="rect">
            <a:avLst/>
          </a:prstGeom>
        </p:spPr>
      </p:pic>
      <p:sp>
        <p:nvSpPr>
          <p:cNvPr id="15" name="Rectangle 14"/>
          <p:cNvSpPr/>
          <p:nvPr/>
        </p:nvSpPr>
        <p:spPr>
          <a:xfrm>
            <a:off x="6553200" y="5715000"/>
            <a:ext cx="1524000" cy="481670"/>
          </a:xfrm>
          <a:prstGeom prst="rect">
            <a:avLst/>
          </a:prstGeom>
        </p:spPr>
        <p:txBody>
          <a:bodyPr wrap="square">
            <a:spAutoFit/>
          </a:bodyPr>
          <a:lstStyle/>
          <a:p>
            <a:pPr algn="just" rtl="1">
              <a:lnSpc>
                <a:spcPct val="115000"/>
              </a:lnSpc>
            </a:pPr>
            <a:r>
              <a:rPr lang="ar-IQ" sz="1100" b="1" dirty="0">
                <a:solidFill>
                  <a:prstClr val="black"/>
                </a:solidFill>
                <a:ea typeface="Calibri"/>
              </a:rPr>
              <a:t>فتحة الأزرار بالقماش </a:t>
            </a:r>
            <a:endParaRPr lang="en-US" sz="1100" dirty="0">
              <a:solidFill>
                <a:prstClr val="black"/>
              </a:solidFill>
              <a:ea typeface="Calibri"/>
              <a:cs typeface="Arial"/>
            </a:endParaRPr>
          </a:p>
          <a:p>
            <a:pPr algn="just" rtl="1">
              <a:lnSpc>
                <a:spcPct val="115000"/>
              </a:lnSpc>
            </a:pPr>
            <a:r>
              <a:rPr lang="en-US" sz="1100" b="1" dirty="0">
                <a:solidFill>
                  <a:prstClr val="black"/>
                </a:solidFill>
                <a:ea typeface="Calibri"/>
                <a:cs typeface="Arial"/>
              </a:rPr>
              <a:t>Bound   buttonhole</a:t>
            </a:r>
            <a:endParaRPr lang="en-US" sz="1100" dirty="0">
              <a:solidFill>
                <a:prstClr val="black"/>
              </a:solidFill>
              <a:ea typeface="Calibri"/>
              <a:cs typeface="Arial"/>
            </a:endParaRPr>
          </a:p>
        </p:txBody>
      </p:sp>
      <p:sp>
        <p:nvSpPr>
          <p:cNvPr id="16" name="Rectangle 15"/>
          <p:cNvSpPr/>
          <p:nvPr/>
        </p:nvSpPr>
        <p:spPr>
          <a:xfrm>
            <a:off x="3804311" y="5643057"/>
            <a:ext cx="2362202" cy="625556"/>
          </a:xfrm>
          <a:prstGeom prst="rect">
            <a:avLst/>
          </a:prstGeom>
        </p:spPr>
        <p:txBody>
          <a:bodyPr wrap="square">
            <a:spAutoFit/>
          </a:bodyPr>
          <a:lstStyle/>
          <a:p>
            <a:pPr algn="ctr" rtl="1">
              <a:lnSpc>
                <a:spcPct val="115000"/>
              </a:lnSpc>
            </a:pPr>
            <a:r>
              <a:rPr lang="ar-IQ" sz="1100" b="1" dirty="0">
                <a:solidFill>
                  <a:prstClr val="black"/>
                </a:solidFill>
                <a:ea typeface="Calibri"/>
                <a:cs typeface="Times New Roman"/>
              </a:rPr>
              <a:t>فتحة الأزرار المشغولة بالماكينة </a:t>
            </a:r>
            <a:endParaRPr lang="en-US" sz="1100" dirty="0">
              <a:solidFill>
                <a:prstClr val="black"/>
              </a:solidFill>
              <a:ea typeface="Calibri"/>
            </a:endParaRPr>
          </a:p>
          <a:p>
            <a:pPr algn="ctr"/>
            <a:r>
              <a:rPr lang="en-US" sz="1100" b="1" dirty="0">
                <a:solidFill>
                  <a:prstClr val="black"/>
                </a:solidFill>
                <a:ea typeface="Calibri"/>
              </a:rPr>
              <a:t>Machine – Worked Bound   buttonhole</a:t>
            </a:r>
            <a:endParaRPr lang="ar-IQ" sz="1100" dirty="0">
              <a:solidFill>
                <a:prstClr val="black"/>
              </a:solidFill>
              <a:cs typeface="Times New Roman"/>
            </a:endParaRPr>
          </a:p>
        </p:txBody>
      </p:sp>
      <p:sp>
        <p:nvSpPr>
          <p:cNvPr id="17" name="Rectangle 16"/>
          <p:cNvSpPr/>
          <p:nvPr/>
        </p:nvSpPr>
        <p:spPr>
          <a:xfrm>
            <a:off x="1295400" y="5737007"/>
            <a:ext cx="2362200" cy="481670"/>
          </a:xfrm>
          <a:prstGeom prst="rect">
            <a:avLst/>
          </a:prstGeom>
        </p:spPr>
        <p:txBody>
          <a:bodyPr wrap="square">
            <a:spAutoFit/>
          </a:bodyPr>
          <a:lstStyle/>
          <a:p>
            <a:pPr algn="ctr" rtl="1">
              <a:lnSpc>
                <a:spcPct val="115000"/>
              </a:lnSpc>
            </a:pPr>
            <a:r>
              <a:rPr lang="ar-IQ" sz="1100" b="1" dirty="0">
                <a:solidFill>
                  <a:prstClr val="black"/>
                </a:solidFill>
                <a:ea typeface="Calibri"/>
                <a:cs typeface="Times New Roman"/>
              </a:rPr>
              <a:t>فتحة الأزرار المشغولة يدويا </a:t>
            </a:r>
            <a:endParaRPr lang="en-US" sz="1100" dirty="0">
              <a:solidFill>
                <a:prstClr val="black"/>
              </a:solidFill>
              <a:ea typeface="Calibri"/>
            </a:endParaRPr>
          </a:p>
          <a:p>
            <a:pPr algn="ctr" rtl="1">
              <a:lnSpc>
                <a:spcPct val="115000"/>
              </a:lnSpc>
            </a:pPr>
            <a:r>
              <a:rPr lang="ar-IQ" sz="1100" b="1" dirty="0">
                <a:solidFill>
                  <a:prstClr val="black"/>
                </a:solidFill>
                <a:ea typeface="Calibri"/>
                <a:cs typeface="Times New Roman"/>
              </a:rPr>
              <a:t>  </a:t>
            </a:r>
            <a:r>
              <a:rPr lang="en-US" sz="1100" b="1" dirty="0">
                <a:solidFill>
                  <a:prstClr val="black"/>
                </a:solidFill>
                <a:ea typeface="Calibri"/>
              </a:rPr>
              <a:t> Hand – Worked Bound   buttonhole</a:t>
            </a:r>
            <a:endParaRPr lang="en-US" sz="1100" dirty="0">
              <a:solidFill>
                <a:prstClr val="black"/>
              </a:solidFill>
              <a:ea typeface="Calibri"/>
            </a:endParaRPr>
          </a:p>
        </p:txBody>
      </p:sp>
    </p:spTree>
    <p:extLst>
      <p:ext uri="{BB962C8B-B14F-4D97-AF65-F5344CB8AC3E}">
        <p14:creationId xmlns:p14="http://schemas.microsoft.com/office/powerpoint/2010/main" val="977327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33400"/>
            <a:ext cx="8153400" cy="3605089"/>
          </a:xfrm>
          <a:prstGeom prst="rect">
            <a:avLst/>
          </a:prstGeom>
        </p:spPr>
        <p:txBody>
          <a:bodyPr wrap="square">
            <a:spAutoFit/>
          </a:bodyPr>
          <a:lstStyle/>
          <a:p>
            <a:pPr algn="just" rtl="1">
              <a:lnSpc>
                <a:spcPct val="115000"/>
              </a:lnSpc>
            </a:pPr>
            <a:r>
              <a:rPr lang="ar-IQ" sz="1600" b="1" dirty="0">
                <a:solidFill>
                  <a:prstClr val="black"/>
                </a:solidFill>
                <a:ea typeface="Calibri"/>
                <a:cs typeface="Times New Roman"/>
              </a:rPr>
              <a:t>كيفية تقدير أبعاد فتحات الأزرار  عن بعضها بالتساوي :</a:t>
            </a:r>
            <a:endParaRPr lang="en-US" sz="1600" b="1" dirty="0">
              <a:solidFill>
                <a:prstClr val="black"/>
              </a:solidFill>
              <a:ea typeface="Calibri"/>
            </a:endParaRPr>
          </a:p>
          <a:p>
            <a:pPr marL="342900" indent="-342900" algn="just" rtl="1">
              <a:lnSpc>
                <a:spcPct val="115000"/>
              </a:lnSpc>
              <a:buFont typeface="+mj-lt"/>
              <a:buAutoNum type="arabicParenR"/>
            </a:pPr>
            <a:r>
              <a:rPr lang="ar-IQ" sz="1400" dirty="0">
                <a:solidFill>
                  <a:prstClr val="black"/>
                </a:solidFill>
                <a:ea typeface="Calibri"/>
                <a:cs typeface="Times New Roman"/>
              </a:rPr>
              <a:t>نقوم بتحديد موضع الفتحة العليا والفتحة السفلى 0</a:t>
            </a:r>
            <a:endParaRPr lang="en-US" sz="1400" dirty="0">
              <a:solidFill>
                <a:prstClr val="black"/>
              </a:solidFill>
              <a:ea typeface="Calibri"/>
            </a:endParaRPr>
          </a:p>
          <a:p>
            <a:pPr marL="342900" indent="-342900" algn="just" rtl="1">
              <a:lnSpc>
                <a:spcPct val="115000"/>
              </a:lnSpc>
              <a:buFont typeface="+mj-lt"/>
              <a:buAutoNum type="arabicParenR"/>
            </a:pPr>
            <a:r>
              <a:rPr lang="ar-IQ" sz="1400" dirty="0">
                <a:solidFill>
                  <a:prstClr val="black"/>
                </a:solidFill>
                <a:ea typeface="Calibri"/>
                <a:cs typeface="Times New Roman"/>
              </a:rPr>
              <a:t>نقيس البعد بين هاتين الفتحتين 0</a:t>
            </a:r>
            <a:endParaRPr lang="en-US" sz="1400" dirty="0">
              <a:solidFill>
                <a:prstClr val="black"/>
              </a:solidFill>
              <a:ea typeface="Calibri"/>
            </a:endParaRPr>
          </a:p>
          <a:p>
            <a:pPr marL="342900" indent="-342900" algn="just" rtl="1">
              <a:lnSpc>
                <a:spcPct val="115000"/>
              </a:lnSpc>
              <a:buFont typeface="+mj-lt"/>
              <a:buAutoNum type="arabicParenR"/>
            </a:pPr>
            <a:r>
              <a:rPr lang="ar-IQ" sz="1400" dirty="0">
                <a:solidFill>
                  <a:prstClr val="black"/>
                </a:solidFill>
                <a:ea typeface="Calibri"/>
                <a:cs typeface="Times New Roman"/>
              </a:rPr>
              <a:t>نحدد عدد الفتحات المطلوب 0</a:t>
            </a:r>
            <a:endParaRPr lang="en-US" sz="1400" dirty="0">
              <a:solidFill>
                <a:prstClr val="black"/>
              </a:solidFill>
              <a:ea typeface="Calibri"/>
            </a:endParaRPr>
          </a:p>
          <a:p>
            <a:pPr marL="342900" indent="-342900" algn="just" rtl="1">
              <a:lnSpc>
                <a:spcPct val="115000"/>
              </a:lnSpc>
              <a:buFont typeface="+mj-lt"/>
              <a:buAutoNum type="arabicParenR"/>
            </a:pPr>
            <a:r>
              <a:rPr lang="ar-IQ" sz="1400" dirty="0">
                <a:solidFill>
                  <a:prstClr val="black"/>
                </a:solidFill>
                <a:ea typeface="Calibri"/>
                <a:cs typeface="Times New Roman"/>
              </a:rPr>
              <a:t>نطرح عددا واحدا من عدد الأزرار المطلوب لنعرف المسافات 0</a:t>
            </a:r>
            <a:endParaRPr lang="en-US" sz="1400" dirty="0">
              <a:solidFill>
                <a:prstClr val="black"/>
              </a:solidFill>
              <a:ea typeface="Calibri"/>
            </a:endParaRPr>
          </a:p>
          <a:p>
            <a:pPr marL="342900" indent="-342900" algn="just" rtl="1">
              <a:lnSpc>
                <a:spcPct val="115000"/>
              </a:lnSpc>
              <a:buFont typeface="+mj-lt"/>
              <a:buAutoNum type="arabicParenR"/>
            </a:pPr>
            <a:r>
              <a:rPr lang="ar-IQ" sz="1400" dirty="0">
                <a:solidFill>
                  <a:prstClr val="black"/>
                </a:solidFill>
                <a:ea typeface="Calibri"/>
                <a:cs typeface="Times New Roman"/>
              </a:rPr>
              <a:t>نقيس البعد بين الفتحة الأولى والأخيرة على عدد المسافات 0</a:t>
            </a:r>
            <a:endParaRPr lang="en-US" sz="1400" dirty="0">
              <a:solidFill>
                <a:prstClr val="black"/>
              </a:solidFill>
              <a:ea typeface="Calibri"/>
            </a:endParaRPr>
          </a:p>
          <a:p>
            <a:pPr algn="r" rtl="1">
              <a:lnSpc>
                <a:spcPct val="115000"/>
              </a:lnSpc>
            </a:pPr>
            <a:r>
              <a:rPr lang="ar-IQ" sz="1400" dirty="0">
                <a:solidFill>
                  <a:prstClr val="black"/>
                </a:solidFill>
                <a:ea typeface="Calibri"/>
                <a:cs typeface="Times New Roman"/>
              </a:rPr>
              <a:t>نحدد مواضع الفتحات </a:t>
            </a:r>
            <a:endParaRPr lang="ar-IQ" sz="1400" dirty="0" smtClean="0">
              <a:solidFill>
                <a:prstClr val="black"/>
              </a:solidFill>
              <a:ea typeface="Calibri"/>
              <a:cs typeface="Times New Roman"/>
            </a:endParaRPr>
          </a:p>
          <a:p>
            <a:pPr algn="r" rtl="1">
              <a:lnSpc>
                <a:spcPct val="115000"/>
              </a:lnSpc>
            </a:pPr>
            <a:r>
              <a:rPr lang="ar-IQ" sz="1400" b="1" dirty="0" smtClean="0">
                <a:solidFill>
                  <a:prstClr val="black"/>
                </a:solidFill>
                <a:ea typeface="Calibri"/>
              </a:rPr>
              <a:t>فتحة </a:t>
            </a:r>
            <a:r>
              <a:rPr lang="ar-IQ" sz="1400" b="1" dirty="0">
                <a:solidFill>
                  <a:prstClr val="black"/>
                </a:solidFill>
                <a:ea typeface="Calibri"/>
              </a:rPr>
              <a:t>الأزرار المشغولة بالماكينة   </a:t>
            </a:r>
            <a:r>
              <a:rPr lang="en-US" sz="1400" b="1" dirty="0">
                <a:solidFill>
                  <a:prstClr val="black"/>
                </a:solidFill>
                <a:ea typeface="Calibri"/>
                <a:cs typeface="Arial"/>
              </a:rPr>
              <a:t>Machine – Worked Bound   buttonhole</a:t>
            </a:r>
            <a:r>
              <a:rPr lang="ar-IQ" sz="1400" b="1" dirty="0">
                <a:solidFill>
                  <a:prstClr val="black"/>
                </a:solidFill>
                <a:ea typeface="Calibri"/>
              </a:rPr>
              <a:t>:</a:t>
            </a:r>
            <a:endParaRPr lang="en-US" sz="1100" dirty="0">
              <a:solidFill>
                <a:prstClr val="black"/>
              </a:solidFill>
              <a:ea typeface="Calibri"/>
              <a:cs typeface="Arial"/>
            </a:endParaRPr>
          </a:p>
          <a:p>
            <a:pPr algn="just" rtl="1">
              <a:lnSpc>
                <a:spcPct val="115000"/>
              </a:lnSpc>
              <a:spcAft>
                <a:spcPts val="1000"/>
              </a:spcAft>
            </a:pPr>
            <a:r>
              <a:rPr lang="ar-IQ" sz="1400" dirty="0">
                <a:solidFill>
                  <a:prstClr val="black"/>
                </a:solidFill>
                <a:ea typeface="Calibri"/>
              </a:rPr>
              <a:t>         تتكون من سطرين متوازيين بالغرة المتعرجة (الزكزاك )ونهايتي الفتحة بغرزه  سراجه  عارضة 0ويمكن تنفيذها بأجراء تنظيم للماكينة يدويا والقدم الخاصة بفتحات الأزرار المرفقة معها  أو ضبط ماكينة الخياطة آليا (وتقص فتحة الأزرار آليا بعد اكتمال الخياطة )0</a:t>
            </a:r>
            <a:endParaRPr lang="en-US" sz="1100" dirty="0">
              <a:solidFill>
                <a:prstClr val="black"/>
              </a:solidFill>
              <a:ea typeface="Calibri"/>
              <a:cs typeface="Arial"/>
            </a:endParaRPr>
          </a:p>
          <a:p>
            <a:pPr algn="just" rtl="1">
              <a:lnSpc>
                <a:spcPct val="115000"/>
              </a:lnSpc>
              <a:spcAft>
                <a:spcPts val="1000"/>
              </a:spcAft>
            </a:pPr>
            <a:r>
              <a:rPr lang="ar-IQ" sz="1400" dirty="0">
                <a:solidFill>
                  <a:prstClr val="black"/>
                </a:solidFill>
                <a:ea typeface="Calibri"/>
              </a:rPr>
              <a:t>    ويستعمل هذا النوع من الفتحات مع الملابس الرياضية والثياب التي تتعرض للغسيل وثياب الأطفال والستر الرجالية ولا ينصح باستعمالها على الأقمشة القابلة للتنسيل 0</a:t>
            </a:r>
            <a:endParaRPr lang="en-US" sz="1100" dirty="0">
              <a:solidFill>
                <a:prstClr val="black"/>
              </a:solidFill>
              <a:ea typeface="Calibri"/>
              <a:cs typeface="Arial"/>
            </a:endParaRPr>
          </a:p>
          <a:p>
            <a:pPr marL="342900" indent="-342900" algn="just" rtl="1">
              <a:lnSpc>
                <a:spcPct val="115000"/>
              </a:lnSpc>
              <a:buFont typeface="+mj-lt"/>
              <a:buAutoNum type="arabicParenR"/>
            </a:pPr>
            <a:endParaRPr lang="en-US" sz="1400" dirty="0">
              <a:solidFill>
                <a:prstClr val="black"/>
              </a:solidFill>
              <a:ea typeface="Calibri"/>
            </a:endParaRPr>
          </a:p>
        </p:txBody>
      </p:sp>
      <p:pic>
        <p:nvPicPr>
          <p:cNvPr id="4" name="صورة 60" descr="حافة الرقبة 041.jpg"/>
          <p:cNvPicPr/>
          <p:nvPr/>
        </p:nvPicPr>
        <p:blipFill>
          <a:blip r:embed="rId2">
            <a:duotone>
              <a:prstClr val="black"/>
              <a:srgbClr val="C0504D">
                <a:lumMod val="20000"/>
                <a:lumOff val="80000"/>
                <a:tint val="45000"/>
                <a:satMod val="400000"/>
              </a:srgbClr>
            </a:duotone>
          </a:blip>
          <a:srcRect l="8955" t="45669" r="15034" b="37795"/>
          <a:stretch>
            <a:fillRect/>
          </a:stretch>
        </p:blipFill>
        <p:spPr>
          <a:xfrm>
            <a:off x="1676400" y="3962400"/>
            <a:ext cx="6067425" cy="1799590"/>
          </a:xfrm>
          <a:prstGeom prst="rect">
            <a:avLst/>
          </a:prstGeom>
          <a:ln>
            <a:solidFill>
              <a:srgbClr val="C0504D">
                <a:lumMod val="50000"/>
              </a:srgbClr>
            </a:solidFill>
          </a:ln>
        </p:spPr>
      </p:pic>
    </p:spTree>
    <p:extLst>
      <p:ext uri="{BB962C8B-B14F-4D97-AF65-F5344CB8AC3E}">
        <p14:creationId xmlns:p14="http://schemas.microsoft.com/office/powerpoint/2010/main" val="1950821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882</Words>
  <Application>Microsoft Office PowerPoint</Application>
  <PresentationFormat>On-screen Show (4:3)</PresentationFormat>
  <Paragraphs>43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ANIMATION STORE</dc:creator>
  <cp:lastModifiedBy>Windows User</cp:lastModifiedBy>
  <cp:revision>2</cp:revision>
  <dcterms:created xsi:type="dcterms:W3CDTF">2006-08-16T00:00:00Z</dcterms:created>
  <dcterms:modified xsi:type="dcterms:W3CDTF">2020-03-06T19:10:35Z</dcterms:modified>
</cp:coreProperties>
</file>