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70" r:id="rId9"/>
    <p:sldId id="271" r:id="rId10"/>
    <p:sldId id="272" r:id="rId11"/>
    <p:sldId id="263" r:id="rId12"/>
    <p:sldId id="264" r:id="rId13"/>
    <p:sldId id="265" r:id="rId14"/>
    <p:sldId id="266" r:id="rId15"/>
    <p:sldId id="267" r:id="rId16"/>
    <p:sldId id="268" r:id="rId17"/>
    <p:sldId id="269"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8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FF50C37-F3FB-4F69-B534-9D71BA50F3D1}" type="datetimeFigureOut">
              <a:rPr lang="ar-IQ" smtClean="0"/>
              <a:t>15/08/1441</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709D349-0EC0-4A77-8113-3DAB49225EAA}"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F50C37-F3FB-4F69-B534-9D71BA50F3D1}" type="datetimeFigureOut">
              <a:rPr lang="ar-IQ" smtClean="0"/>
              <a:t>15/08/1441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D709D349-0EC0-4A77-8113-3DAB49225EA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F50C37-F3FB-4F69-B534-9D71BA50F3D1}" type="datetimeFigureOut">
              <a:rPr lang="ar-IQ" smtClean="0"/>
              <a:t>15/08/1441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D709D349-0EC0-4A77-8113-3DAB49225EA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F50C37-F3FB-4F69-B534-9D71BA50F3D1}" type="datetimeFigureOut">
              <a:rPr lang="ar-IQ" smtClean="0"/>
              <a:t>15/08/1441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D709D349-0EC0-4A77-8113-3DAB49225EAA}"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FF50C37-F3FB-4F69-B534-9D71BA50F3D1}" type="datetimeFigureOut">
              <a:rPr lang="ar-IQ" smtClean="0"/>
              <a:t>15/08/1441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D709D349-0EC0-4A77-8113-3DAB49225EAA}"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FF50C37-F3FB-4F69-B534-9D71BA50F3D1}" type="datetimeFigureOut">
              <a:rPr lang="ar-IQ" smtClean="0"/>
              <a:t>15/08/1441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D709D349-0EC0-4A77-8113-3DAB49225EAA}"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FF50C37-F3FB-4F69-B534-9D71BA50F3D1}" type="datetimeFigureOut">
              <a:rPr lang="ar-IQ" smtClean="0"/>
              <a:t>15/08/1441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D709D349-0EC0-4A77-8113-3DAB49225EAA}"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FF50C37-F3FB-4F69-B534-9D71BA50F3D1}" type="datetimeFigureOut">
              <a:rPr lang="ar-IQ" smtClean="0"/>
              <a:t>15/08/1441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D709D349-0EC0-4A77-8113-3DAB49225EAA}"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FF50C37-F3FB-4F69-B534-9D71BA50F3D1}" type="datetimeFigureOut">
              <a:rPr lang="ar-IQ" smtClean="0"/>
              <a:t>15/08/1441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D709D349-0EC0-4A77-8113-3DAB49225EA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FF50C37-F3FB-4F69-B534-9D71BA50F3D1}" type="datetimeFigureOut">
              <a:rPr lang="ar-IQ" smtClean="0"/>
              <a:t>15/08/1441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D709D349-0EC0-4A77-8113-3DAB49225EAA}"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FF50C37-F3FB-4F69-B534-9D71BA50F3D1}" type="datetimeFigureOut">
              <a:rPr lang="ar-IQ" smtClean="0"/>
              <a:t>15/08/1441</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709D349-0EC0-4A77-8113-3DAB49225EAA}"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FF50C37-F3FB-4F69-B534-9D71BA50F3D1}" type="datetimeFigureOut">
              <a:rPr lang="ar-IQ" smtClean="0"/>
              <a:t>15/08/1441</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709D349-0EC0-4A77-8113-3DAB49225EAA}"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212976"/>
            <a:ext cx="7772400" cy="1598335"/>
          </a:xfrm>
        </p:spPr>
        <p:txBody>
          <a:bodyPr>
            <a:normAutofit lnSpcReduction="10000"/>
          </a:bodyPr>
          <a:lstStyle/>
          <a:p>
            <a:pPr algn="ctr" rtl="0">
              <a:lnSpc>
                <a:spcPct val="115000"/>
              </a:lnSpc>
              <a:spcAft>
                <a:spcPts val="1000"/>
              </a:spcAft>
              <a:tabLst>
                <a:tab pos="1362075" algn="l"/>
              </a:tabLst>
            </a:pPr>
            <a:r>
              <a:rPr lang="ar-IQ" sz="2800" b="1" dirty="0">
                <a:latin typeface="Calibri"/>
                <a:ea typeface="Calibri"/>
              </a:rPr>
              <a:t>ا.م وداد فاضل </a:t>
            </a:r>
            <a:r>
              <a:rPr lang="ar-IQ" sz="2800" b="1" dirty="0" smtClean="0">
                <a:latin typeface="Calibri"/>
                <a:ea typeface="Calibri"/>
              </a:rPr>
              <a:t>عباس                  </a:t>
            </a:r>
            <a:r>
              <a:rPr lang="ar-IQ" sz="2800" b="1" dirty="0">
                <a:latin typeface="Calibri"/>
                <a:ea typeface="Calibri"/>
              </a:rPr>
              <a:t>م. وفاء جاسم    </a:t>
            </a:r>
            <a:endParaRPr lang="en-US" sz="1800" dirty="0">
              <a:latin typeface="Calibri"/>
              <a:ea typeface="Calibri"/>
              <a:cs typeface="Arial"/>
            </a:endParaRPr>
          </a:p>
          <a:p>
            <a:r>
              <a:rPr lang="ar-IQ" sz="2800" b="1" dirty="0">
                <a:latin typeface="Calibri"/>
                <a:ea typeface="Calibri"/>
              </a:rPr>
              <a:t> كلية التربية للبنات /اقتصاد منزلي /المرحلة الرابعة /صناعات غذائية (عملي</a:t>
            </a:r>
            <a:r>
              <a:rPr lang="ar-IQ" sz="2800" b="1" dirty="0" smtClean="0">
                <a:latin typeface="Calibri"/>
                <a:ea typeface="Calibri"/>
              </a:rPr>
              <a:t>)</a:t>
            </a:r>
          </a:p>
          <a:p>
            <a:endParaRPr lang="ar-IQ" sz="2800" b="1" dirty="0">
              <a:latin typeface="Calibri"/>
            </a:endParaRPr>
          </a:p>
          <a:p>
            <a:endParaRPr lang="ar-IQ" dirty="0"/>
          </a:p>
        </p:txBody>
      </p:sp>
      <p:sp>
        <p:nvSpPr>
          <p:cNvPr id="4" name="Oval 3"/>
          <p:cNvSpPr/>
          <p:nvPr/>
        </p:nvSpPr>
        <p:spPr>
          <a:xfrm>
            <a:off x="2555776" y="404664"/>
            <a:ext cx="5040560" cy="2376264"/>
          </a:xfrm>
          <a:prstGeom prst="ellipse">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400" dirty="0" smtClean="0">
                <a:solidFill>
                  <a:schemeClr val="tx1"/>
                </a:solidFill>
              </a:rPr>
              <a:t>الحليب ومنتجاته </a:t>
            </a:r>
            <a:endParaRPr lang="ar-IQ" sz="4400" dirty="0">
              <a:solidFill>
                <a:schemeClr val="tx1"/>
              </a:solidFill>
            </a:endParaRPr>
          </a:p>
        </p:txBody>
      </p:sp>
    </p:spTree>
    <p:extLst>
      <p:ext uri="{BB962C8B-B14F-4D97-AF65-F5344CB8AC3E}">
        <p14:creationId xmlns:p14="http://schemas.microsoft.com/office/powerpoint/2010/main" val="252524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p:cNvSpPr>
                <a:spLocks noGrp="1"/>
              </p:cNvSpPr>
              <p:nvPr>
                <p:ph idx="1"/>
              </p:nvPr>
            </p:nvSpPr>
            <p:spPr>
              <a:xfrm>
                <a:off x="457200" y="836712"/>
                <a:ext cx="8229600" cy="5170579"/>
              </a:xfrm>
            </p:spPr>
            <p:txBody>
              <a:bodyPr/>
              <a:lstStyle/>
              <a:p>
                <a:pPr marL="109728" lvl="0" indent="0">
                  <a:lnSpc>
                    <a:spcPct val="115000"/>
                  </a:lnSpc>
                  <a:spcAft>
                    <a:spcPts val="1000"/>
                  </a:spcAft>
                  <a:buClr>
                    <a:srgbClr val="2DA2BF"/>
                  </a:buClr>
                  <a:buNone/>
                </a:pPr>
                <a:r>
                  <a:rPr lang="ar-IQ" sz="2800" dirty="0">
                    <a:solidFill>
                      <a:srgbClr val="FF0000"/>
                    </a:solidFill>
                    <a:latin typeface="Calibri"/>
                    <a:ea typeface="Calibri"/>
                  </a:rPr>
                  <a:t>4-فحص الحموضة :- </a:t>
                </a:r>
                <a:r>
                  <a:rPr lang="ar-IQ" sz="2800" dirty="0">
                    <a:solidFill>
                      <a:prstClr val="black"/>
                    </a:solidFill>
                    <a:latin typeface="Calibri"/>
                    <a:ea typeface="Calibri"/>
                  </a:rPr>
                  <a:t>عند زيادة حموضة الحليب بسبب تكون حامض اللاكتيك تؤدي الى تخثر البروتين . ويتم التسحيح لمعرفة حموضة الحليب حيث يسحح الحليب مع محلول قاعدي مثل </a:t>
                </a:r>
                <a:r>
                  <a:rPr lang="en-AU" sz="2800" dirty="0" err="1">
                    <a:solidFill>
                      <a:prstClr val="black"/>
                    </a:solidFill>
                    <a:latin typeface="Calibri"/>
                    <a:ea typeface="Calibri"/>
                    <a:cs typeface="Arial"/>
                  </a:rPr>
                  <a:t>NaOH</a:t>
                </a:r>
                <a:r>
                  <a:rPr lang="ar-IQ" sz="2800" dirty="0">
                    <a:solidFill>
                      <a:prstClr val="black"/>
                    </a:solidFill>
                    <a:latin typeface="Calibri"/>
                    <a:ea typeface="Calibri"/>
                  </a:rPr>
                  <a:t> (</a:t>
                </a:r>
                <a:r>
                  <a:rPr lang="en-AU" sz="2800" dirty="0">
                    <a:solidFill>
                      <a:prstClr val="black"/>
                    </a:solidFill>
                    <a:latin typeface="Calibri"/>
                    <a:ea typeface="Calibri"/>
                    <a:cs typeface="Arial"/>
                  </a:rPr>
                  <a:t>N = 0.1</a:t>
                </a:r>
                <a:r>
                  <a:rPr lang="ar-IQ" sz="2800" dirty="0">
                    <a:solidFill>
                      <a:prstClr val="black"/>
                    </a:solidFill>
                    <a:latin typeface="Calibri"/>
                    <a:ea typeface="Calibri"/>
                  </a:rPr>
                  <a:t> ) مع استعمال الفينونفثالين كدليل الى ان يتغير اللون الى الوردي . ويتم حساب نسبة الحموضة .</a:t>
                </a:r>
                <a:endParaRPr lang="en-US" sz="2800" dirty="0">
                  <a:solidFill>
                    <a:prstClr val="black"/>
                  </a:solidFill>
                  <a:latin typeface="Calibri"/>
                  <a:ea typeface="Calibri"/>
                  <a:cs typeface="Arial"/>
                </a:endParaRPr>
              </a:p>
              <a:p>
                <a:pPr lvl="0">
                  <a:buClr>
                    <a:srgbClr val="2DA2BF"/>
                  </a:buClr>
                </a:pPr>
                <a:endParaRPr lang="ar-IQ" sz="2100" dirty="0">
                  <a:solidFill>
                    <a:prstClr val="black"/>
                  </a:solidFill>
                </a:endParaRPr>
              </a:p>
              <a:p>
                <a:r>
                  <a:rPr lang="ar-IQ" sz="2400" dirty="0">
                    <a:latin typeface="Calibri"/>
                    <a:ea typeface="Calibri"/>
                  </a:rPr>
                  <a:t> نسبة الحموضة  =  </a:t>
                </a:r>
                <a14:m>
                  <m:oMath xmlns:m="http://schemas.openxmlformats.org/officeDocument/2006/math">
                    <m:f>
                      <m:fPr>
                        <m:ctrlPr>
                          <a:rPr lang="en-US" sz="2400" i="1">
                            <a:effectLst/>
                            <a:latin typeface="Cambria Math"/>
                            <a:ea typeface="Calibri"/>
                            <a:cs typeface="Arial"/>
                          </a:rPr>
                        </m:ctrlPr>
                      </m:fPr>
                      <m:num>
                        <m:r>
                          <a:rPr lang="ar-IQ" sz="2400">
                            <a:latin typeface="Cambria Math"/>
                            <a:ea typeface="Calibri"/>
                          </a:rPr>
                          <m:t>المكافئ</m:t>
                        </m:r>
                        <m:r>
                          <a:rPr lang="ar-IQ" sz="2400" b="1">
                            <a:effectLst/>
                            <a:latin typeface="Cambria Math"/>
                            <a:ea typeface="Calibri"/>
                            <a:cs typeface="Cambria Math"/>
                          </a:rPr>
                          <m:t> </m:t>
                        </m:r>
                        <m:r>
                          <a:rPr lang="ar-IQ" sz="2400">
                            <a:latin typeface="Cambria Math"/>
                            <a:ea typeface="Calibri"/>
                          </a:rPr>
                          <m:t>الوزن</m:t>
                        </m:r>
                        <m:r>
                          <a:rPr lang="en-AU" sz="2400" b="1">
                            <a:effectLst/>
                            <a:latin typeface="Cambria Math"/>
                            <a:ea typeface="Calibri"/>
                            <a:cs typeface="Arial"/>
                          </a:rPr>
                          <m:t>×</m:t>
                        </m:r>
                        <m:r>
                          <a:rPr lang="en-AU" sz="2400" b="1" i="1">
                            <a:effectLst/>
                            <a:latin typeface="Cambria Math"/>
                            <a:ea typeface="Calibri"/>
                            <a:cs typeface="Arial"/>
                          </a:rPr>
                          <m:t>𝟎</m:t>
                        </m:r>
                        <m:r>
                          <a:rPr lang="en-AU" sz="2400" b="1">
                            <a:effectLst/>
                            <a:latin typeface="Cambria Math"/>
                            <a:ea typeface="Calibri"/>
                            <a:cs typeface="Arial"/>
                          </a:rPr>
                          <m:t>.</m:t>
                        </m:r>
                        <m:r>
                          <a:rPr lang="en-AU" sz="2400" b="1" i="1">
                            <a:effectLst/>
                            <a:latin typeface="Cambria Math"/>
                            <a:ea typeface="Calibri"/>
                            <a:cs typeface="Arial"/>
                          </a:rPr>
                          <m:t>𝟏</m:t>
                        </m:r>
                        <m:r>
                          <a:rPr lang="en-AU" sz="2400" b="1">
                            <a:effectLst/>
                            <a:latin typeface="Cambria Math"/>
                            <a:ea typeface="Calibri"/>
                            <a:cs typeface="Arial"/>
                          </a:rPr>
                          <m:t> </m:t>
                        </m:r>
                        <m:r>
                          <a:rPr lang="ar-IQ" sz="2400">
                            <a:latin typeface="Cambria Math"/>
                            <a:ea typeface="Calibri"/>
                          </a:rPr>
                          <m:t>العيارية</m:t>
                        </m:r>
                        <m:r>
                          <a:rPr lang="en-AU" sz="2400" b="1">
                            <a:effectLst/>
                            <a:latin typeface="Cambria Math"/>
                            <a:ea typeface="Calibri"/>
                            <a:cs typeface="Arial"/>
                          </a:rPr>
                          <m:t>×</m:t>
                        </m:r>
                        <m:r>
                          <a:rPr lang="en-AU" sz="2400" b="1" i="1">
                            <a:effectLst/>
                            <a:latin typeface="Cambria Math"/>
                            <a:ea typeface="Calibri"/>
                            <a:cs typeface="Arial"/>
                          </a:rPr>
                          <m:t>𝐍𝐚𝐨𝐇</m:t>
                        </m:r>
                        <m:r>
                          <a:rPr lang="en-AU" sz="2400" b="1">
                            <a:effectLst/>
                            <a:latin typeface="Cambria Math"/>
                            <a:ea typeface="Calibri"/>
                            <a:cs typeface="Arial"/>
                          </a:rPr>
                          <m:t> </m:t>
                        </m:r>
                        <m:r>
                          <a:rPr lang="ar-IQ" sz="2400">
                            <a:latin typeface="Cambria Math"/>
                            <a:ea typeface="Calibri"/>
                          </a:rPr>
                          <m:t>محلول</m:t>
                        </m:r>
                        <m:r>
                          <a:rPr lang="ar-IQ" sz="2400" b="1">
                            <a:effectLst/>
                            <a:latin typeface="Cambria Math"/>
                            <a:ea typeface="Calibri"/>
                            <a:cs typeface="Cambria Math"/>
                          </a:rPr>
                          <m:t> </m:t>
                        </m:r>
                        <m:r>
                          <a:rPr lang="ar-IQ" sz="2400">
                            <a:latin typeface="Cambria Math"/>
                            <a:ea typeface="Calibri"/>
                          </a:rPr>
                          <m:t>حج</m:t>
                        </m:r>
                        <m:r>
                          <a:rPr lang="ar-IQ" sz="2400" smtClean="0">
                            <a:latin typeface="Cambria Math"/>
                            <a:ea typeface="Calibri"/>
                          </a:rPr>
                          <m:t>م</m:t>
                        </m:r>
                        <m:r>
                          <a:rPr lang="ar-IQ" sz="2400">
                            <a:effectLst/>
                            <a:latin typeface="Cambria Math"/>
                            <a:ea typeface="Calibri"/>
                            <a:cs typeface="Cambria Math"/>
                          </a:rPr>
                          <m:t> </m:t>
                        </m:r>
                      </m:num>
                      <m:den>
                        <m:r>
                          <a:rPr lang="ar-IQ" sz="2400">
                            <a:latin typeface="Cambria Math"/>
                            <a:ea typeface="Calibri"/>
                          </a:rPr>
                          <m:t>الحليب</m:t>
                        </m:r>
                        <m:r>
                          <a:rPr lang="ar-IQ" sz="2400" b="1">
                            <a:effectLst/>
                            <a:latin typeface="Cambria Math"/>
                            <a:ea typeface="Calibri"/>
                            <a:cs typeface="Cambria Math"/>
                          </a:rPr>
                          <m:t> </m:t>
                        </m:r>
                        <m:r>
                          <a:rPr lang="ar-IQ" sz="2400">
                            <a:latin typeface="Cambria Math"/>
                            <a:ea typeface="Calibri"/>
                          </a:rPr>
                          <m:t>عينة</m:t>
                        </m:r>
                        <m:r>
                          <a:rPr lang="ar-IQ" sz="2400" b="1">
                            <a:effectLst/>
                            <a:latin typeface="Cambria Math"/>
                            <a:ea typeface="Calibri"/>
                            <a:cs typeface="Cambria Math"/>
                          </a:rPr>
                          <m:t> </m:t>
                        </m:r>
                        <m:r>
                          <a:rPr lang="ar-IQ" sz="2400">
                            <a:latin typeface="Cambria Math"/>
                            <a:ea typeface="Calibri"/>
                          </a:rPr>
                          <m:t>وزن</m:t>
                        </m:r>
                      </m:den>
                    </m:f>
                  </m:oMath>
                </a14:m>
                <a:r>
                  <a:rPr lang="ar-IQ" sz="3600" dirty="0">
                    <a:latin typeface="Calibri"/>
                    <a:ea typeface="Calibri"/>
                  </a:rPr>
                  <a:t>×</a:t>
                </a:r>
                <a:r>
                  <a:rPr lang="ar-IQ" sz="3600" dirty="0" smtClean="0">
                    <a:latin typeface="Calibri"/>
                    <a:ea typeface="Calibri"/>
                  </a:rPr>
                  <a:t>100</a:t>
                </a:r>
                <a:endParaRPr lang="ar-IQ" sz="3600" dirty="0"/>
              </a:p>
            </p:txBody>
          </p:sp>
        </mc:Choice>
        <mc:Fallback>
          <p:sp>
            <p:nvSpPr>
              <p:cNvPr id="2" name="Content Placeholder 1"/>
              <p:cNvSpPr>
                <a:spLocks noGrp="1" noRot="1" noChangeAspect="1" noMove="1" noResize="1" noEditPoints="1" noAdjustHandles="1" noChangeArrowheads="1" noChangeShapeType="1" noTextEdit="1"/>
              </p:cNvSpPr>
              <p:nvPr>
                <p:ph idx="1"/>
              </p:nvPr>
            </p:nvSpPr>
            <p:spPr>
              <a:xfrm>
                <a:off x="457200" y="836712"/>
                <a:ext cx="8229600" cy="5170579"/>
              </a:xfrm>
              <a:blipFill rotWithShape="1">
                <a:blip r:embed="rId2"/>
                <a:stretch>
                  <a:fillRect l="-1407" t="-825" r="-222"/>
                </a:stretch>
              </a:blipFill>
            </p:spPr>
            <p:txBody>
              <a:bodyPr/>
              <a:lstStyle/>
              <a:p>
                <a:r>
                  <a:rPr lang="ar-IQ">
                    <a:noFill/>
                  </a:rPr>
                  <a:t> </a:t>
                </a:r>
              </a:p>
            </p:txBody>
          </p:sp>
        </mc:Fallback>
      </mc:AlternateContent>
    </p:spTree>
    <p:extLst>
      <p:ext uri="{BB962C8B-B14F-4D97-AF65-F5344CB8AC3E}">
        <p14:creationId xmlns:p14="http://schemas.microsoft.com/office/powerpoint/2010/main" val="3150249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00000"/>
          </a:xfrm>
        </p:spPr>
        <p:txBody>
          <a:bodyPr>
            <a:normAutofit fontScale="85000" lnSpcReduction="20000"/>
          </a:bodyPr>
          <a:lstStyle/>
          <a:p>
            <a:pPr marL="109728" indent="0">
              <a:lnSpc>
                <a:spcPct val="115000"/>
              </a:lnSpc>
              <a:spcAft>
                <a:spcPts val="1000"/>
              </a:spcAft>
              <a:buNone/>
            </a:pPr>
            <a:r>
              <a:rPr lang="en-US" sz="3600" b="1" dirty="0">
                <a:latin typeface="Calibri"/>
                <a:ea typeface="Calibri"/>
                <a:cs typeface="Arial"/>
              </a:rPr>
              <a:t> </a:t>
            </a:r>
            <a:r>
              <a:rPr lang="ar-IQ" sz="3200" b="1" dirty="0" smtClean="0">
                <a:solidFill>
                  <a:srgbClr val="FF0000"/>
                </a:solidFill>
                <a:latin typeface="Calibri"/>
                <a:ea typeface="Calibri"/>
              </a:rPr>
              <a:t>الجبن </a:t>
            </a:r>
            <a:r>
              <a:rPr lang="ar-IQ" sz="3200" b="1" dirty="0">
                <a:solidFill>
                  <a:srgbClr val="FF0000"/>
                </a:solidFill>
                <a:latin typeface="Calibri"/>
                <a:ea typeface="Calibri"/>
              </a:rPr>
              <a:t>:-</a:t>
            </a:r>
            <a:r>
              <a:rPr lang="ar-IQ" sz="2800" b="1" dirty="0">
                <a:solidFill>
                  <a:srgbClr val="FF0000"/>
                </a:solidFill>
                <a:latin typeface="Calibri"/>
                <a:ea typeface="Calibri"/>
              </a:rPr>
              <a:t> </a:t>
            </a:r>
            <a:r>
              <a:rPr lang="ar-IQ" sz="2800" dirty="0">
                <a:latin typeface="Calibri"/>
                <a:ea typeface="Calibri"/>
              </a:rPr>
              <a:t>هو تخثر بروتين الحليب ( الجوامد اللبنية ) بأستعمال انزيم الرنين او بواسطة حامض اللاكتيك . </a:t>
            </a:r>
            <a:endParaRPr lang="en-US" sz="2000" dirty="0">
              <a:latin typeface="Calibri"/>
              <a:ea typeface="Calibri"/>
              <a:cs typeface="Arial"/>
            </a:endParaRPr>
          </a:p>
          <a:p>
            <a:pPr marL="109728" indent="0">
              <a:lnSpc>
                <a:spcPct val="115000"/>
              </a:lnSpc>
              <a:spcAft>
                <a:spcPts val="1000"/>
              </a:spcAft>
              <a:buNone/>
            </a:pPr>
            <a:r>
              <a:rPr lang="ar-IQ" sz="3200" b="1" dirty="0">
                <a:solidFill>
                  <a:srgbClr val="FF0000"/>
                </a:solidFill>
                <a:latin typeface="Calibri"/>
                <a:ea typeface="Calibri"/>
              </a:rPr>
              <a:t>اهم المواد </a:t>
            </a:r>
            <a:r>
              <a:rPr lang="ar-IQ" sz="3200" b="1" dirty="0" smtClean="0">
                <a:solidFill>
                  <a:srgbClr val="FF0000"/>
                </a:solidFill>
                <a:latin typeface="Calibri"/>
                <a:ea typeface="Calibri"/>
              </a:rPr>
              <a:t>الداخلة </a:t>
            </a:r>
            <a:r>
              <a:rPr lang="ar-IQ" sz="3200" b="1" dirty="0">
                <a:solidFill>
                  <a:srgbClr val="FF0000"/>
                </a:solidFill>
                <a:latin typeface="Calibri"/>
                <a:ea typeface="Calibri"/>
              </a:rPr>
              <a:t>في صناعة الجبن </a:t>
            </a:r>
            <a:r>
              <a:rPr lang="ar-IQ" sz="3200" b="1" dirty="0" smtClean="0">
                <a:solidFill>
                  <a:srgbClr val="FF0000"/>
                </a:solidFill>
                <a:latin typeface="Calibri"/>
                <a:ea typeface="Calibri"/>
              </a:rPr>
              <a:t> </a:t>
            </a:r>
          </a:p>
          <a:p>
            <a:pPr marL="109728" indent="0">
              <a:lnSpc>
                <a:spcPct val="115000"/>
              </a:lnSpc>
              <a:spcAft>
                <a:spcPts val="1000"/>
              </a:spcAft>
              <a:buNone/>
            </a:pPr>
            <a:r>
              <a:rPr lang="ar-IQ" sz="3200" b="1" dirty="0" smtClean="0">
                <a:solidFill>
                  <a:srgbClr val="FF0000"/>
                </a:solidFill>
                <a:latin typeface="Calibri"/>
                <a:ea typeface="Calibri"/>
              </a:rPr>
              <a:t>المنفحة</a:t>
            </a:r>
            <a:r>
              <a:rPr lang="ar-IQ" sz="3600" b="1" dirty="0" smtClean="0">
                <a:solidFill>
                  <a:srgbClr val="FF0000"/>
                </a:solidFill>
                <a:latin typeface="Calibri"/>
                <a:ea typeface="Calibri"/>
              </a:rPr>
              <a:t> </a:t>
            </a:r>
            <a:r>
              <a:rPr lang="ar-IQ" sz="3200" b="1" dirty="0">
                <a:solidFill>
                  <a:srgbClr val="FF0000"/>
                </a:solidFill>
                <a:latin typeface="Calibri"/>
                <a:ea typeface="Calibri"/>
              </a:rPr>
              <a:t>:- </a:t>
            </a:r>
            <a:r>
              <a:rPr lang="ar-IQ" sz="3200" dirty="0">
                <a:latin typeface="Calibri"/>
                <a:ea typeface="Calibri"/>
              </a:rPr>
              <a:t>هي مستخلص المعدة </a:t>
            </a:r>
            <a:r>
              <a:rPr lang="en-US" sz="3200" dirty="0" smtClean="0">
                <a:latin typeface="Calibri"/>
                <a:ea typeface="Calibri"/>
              </a:rPr>
              <a:t>  </a:t>
            </a:r>
            <a:r>
              <a:rPr lang="ar-IQ" sz="3200" dirty="0" smtClean="0">
                <a:latin typeface="Calibri"/>
                <a:ea typeface="Calibri"/>
              </a:rPr>
              <a:t>الرابعة </a:t>
            </a:r>
            <a:r>
              <a:rPr lang="ar-IQ" sz="3200" dirty="0">
                <a:latin typeface="Calibri"/>
                <a:ea typeface="Calibri"/>
              </a:rPr>
              <a:t>للعجول والحملان الرضيعة </a:t>
            </a:r>
            <a:r>
              <a:rPr lang="ar-IQ" sz="3200" dirty="0" smtClean="0">
                <a:latin typeface="Calibri"/>
                <a:ea typeface="Calibri"/>
              </a:rPr>
              <a:t>وتحتوي </a:t>
            </a:r>
            <a:r>
              <a:rPr lang="ar-IQ" sz="3200" dirty="0">
                <a:solidFill>
                  <a:prstClr val="black"/>
                </a:solidFill>
                <a:latin typeface="Calibri"/>
                <a:ea typeface="Calibri"/>
              </a:rPr>
              <a:t>على انزيم الرنين</a:t>
            </a:r>
            <a:r>
              <a:rPr lang="ar-IQ" sz="3200" b="1" dirty="0">
                <a:solidFill>
                  <a:prstClr val="black"/>
                </a:solidFill>
                <a:latin typeface="Calibri"/>
                <a:ea typeface="Calibri"/>
              </a:rPr>
              <a:t> </a:t>
            </a:r>
            <a:endParaRPr lang="en-US" sz="2400" dirty="0">
              <a:latin typeface="Calibri"/>
              <a:ea typeface="Calibri"/>
              <a:cs typeface="Arial"/>
            </a:endParaRPr>
          </a:p>
          <a:p>
            <a:pPr marL="109728" indent="0">
              <a:lnSpc>
                <a:spcPct val="115000"/>
              </a:lnSpc>
              <a:spcAft>
                <a:spcPts val="1000"/>
              </a:spcAft>
              <a:buNone/>
            </a:pPr>
            <a:r>
              <a:rPr lang="ar-IQ" sz="3200" b="1" dirty="0" smtClean="0">
                <a:solidFill>
                  <a:srgbClr val="FF0000"/>
                </a:solidFill>
                <a:latin typeface="Calibri"/>
                <a:ea typeface="Calibri"/>
              </a:rPr>
              <a:t>الاناتو</a:t>
            </a:r>
            <a:r>
              <a:rPr lang="ar-IQ" sz="3200" b="1" dirty="0" smtClean="0">
                <a:latin typeface="Calibri"/>
                <a:ea typeface="Calibri"/>
              </a:rPr>
              <a:t> </a:t>
            </a:r>
            <a:r>
              <a:rPr lang="ar-IQ" sz="3200" b="1" dirty="0">
                <a:latin typeface="Calibri"/>
                <a:ea typeface="Calibri"/>
              </a:rPr>
              <a:t>:- </a:t>
            </a:r>
            <a:r>
              <a:rPr lang="ar-IQ" sz="3200" dirty="0">
                <a:latin typeface="Calibri"/>
                <a:ea typeface="Calibri"/>
              </a:rPr>
              <a:t>صبغة نباتية تستخلص من بذور اشجار خاصة تنمو في المناطق الاستوائية تستخلص الصبغة بأستعمال محلول قلوي , وتضاف الصبغة الى الحليب قبل اضافة المنفحة .</a:t>
            </a:r>
            <a:endParaRPr lang="en-US" sz="2400" dirty="0">
              <a:latin typeface="Calibri"/>
              <a:ea typeface="Calibri"/>
              <a:cs typeface="Arial"/>
            </a:endParaRPr>
          </a:p>
          <a:p>
            <a:pPr marL="109728" indent="0">
              <a:buNone/>
            </a:pPr>
            <a:r>
              <a:rPr lang="ar-IQ" sz="3200" dirty="0">
                <a:latin typeface="Calibri"/>
                <a:ea typeface="Calibri"/>
              </a:rPr>
              <a:t> </a:t>
            </a:r>
            <a:r>
              <a:rPr lang="ar-IQ" sz="3200" b="1" dirty="0" smtClean="0">
                <a:solidFill>
                  <a:srgbClr val="FF0000"/>
                </a:solidFill>
                <a:latin typeface="Calibri"/>
                <a:ea typeface="Calibri"/>
              </a:rPr>
              <a:t>البادئ</a:t>
            </a:r>
            <a:r>
              <a:rPr lang="ar-IQ" sz="3200" b="1" dirty="0">
                <a:solidFill>
                  <a:srgbClr val="FF0000"/>
                </a:solidFill>
                <a:latin typeface="Calibri"/>
                <a:ea typeface="Calibri"/>
              </a:rPr>
              <a:t>:- </a:t>
            </a:r>
            <a:r>
              <a:rPr lang="ar-IQ" sz="3200" dirty="0">
                <a:latin typeface="Calibri"/>
                <a:ea typeface="Calibri"/>
              </a:rPr>
              <a:t>يعد اهم عامل في صناعة الجبن يستعمل لانتاج الحموضة والنكهة ونسبة البادئ المضاف الى الحليب بمعدل 1%</a:t>
            </a:r>
            <a:r>
              <a:rPr lang="ar-IQ" sz="3600" dirty="0">
                <a:latin typeface="Calibri"/>
                <a:ea typeface="Calibri"/>
              </a:rPr>
              <a:t> </a:t>
            </a:r>
            <a:endParaRPr lang="ar-IQ" sz="3200" b="1" dirty="0" smtClean="0">
              <a:solidFill>
                <a:srgbClr val="FF0000"/>
              </a:solidFill>
              <a:latin typeface="Calibri"/>
              <a:ea typeface="Calibri"/>
            </a:endParaRPr>
          </a:p>
          <a:p>
            <a:pPr>
              <a:lnSpc>
                <a:spcPct val="115000"/>
              </a:lnSpc>
              <a:spcAft>
                <a:spcPts val="1000"/>
              </a:spcAft>
            </a:pPr>
            <a:endParaRPr lang="en-US" sz="2000" dirty="0">
              <a:solidFill>
                <a:srgbClr val="FF0000"/>
              </a:solidFill>
              <a:latin typeface="Calibri"/>
              <a:ea typeface="Calibri"/>
              <a:cs typeface="Arial"/>
            </a:endParaRPr>
          </a:p>
        </p:txBody>
      </p:sp>
      <p:sp>
        <p:nvSpPr>
          <p:cNvPr id="4" name="Oval 3"/>
          <p:cNvSpPr/>
          <p:nvPr/>
        </p:nvSpPr>
        <p:spPr>
          <a:xfrm>
            <a:off x="4644008" y="188640"/>
            <a:ext cx="3816424" cy="1224136"/>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rtl="0">
              <a:lnSpc>
                <a:spcPct val="115000"/>
              </a:lnSpc>
              <a:spcAft>
                <a:spcPts val="1000"/>
              </a:spcAft>
            </a:pPr>
            <a:r>
              <a:rPr lang="ar-IQ" sz="3200" b="1" u="sng" dirty="0">
                <a:solidFill>
                  <a:schemeClr val="tx1"/>
                </a:solidFill>
                <a:latin typeface="Calibri"/>
                <a:ea typeface="Calibri"/>
              </a:rPr>
              <a:t>صناعة الجبن</a:t>
            </a:r>
            <a:endParaRPr lang="en-US" sz="3200" dirty="0">
              <a:solidFill>
                <a:schemeClr val="tx1"/>
              </a:solidFill>
              <a:effectLst/>
              <a:latin typeface="Calibri"/>
              <a:ea typeface="Calibri"/>
              <a:cs typeface="Arial"/>
            </a:endParaRPr>
          </a:p>
        </p:txBody>
      </p:sp>
    </p:spTree>
    <p:extLst>
      <p:ext uri="{BB962C8B-B14F-4D97-AF65-F5344CB8AC3E}">
        <p14:creationId xmlns:p14="http://schemas.microsoft.com/office/powerpoint/2010/main" val="19553822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16024"/>
          </a:xfrm>
        </p:spPr>
        <p:txBody>
          <a:bodyPr>
            <a:normAutofit fontScale="85000" lnSpcReduction="20000"/>
          </a:bodyPr>
          <a:lstStyle/>
          <a:p>
            <a:pPr marL="109728" indent="0">
              <a:lnSpc>
                <a:spcPct val="115000"/>
              </a:lnSpc>
              <a:spcAft>
                <a:spcPts val="1000"/>
              </a:spcAft>
              <a:buNone/>
            </a:pPr>
            <a:r>
              <a:rPr lang="ar-IQ" sz="3600" dirty="0" smtClean="0">
                <a:latin typeface="Calibri"/>
                <a:ea typeface="Calibri"/>
              </a:rPr>
              <a:t>1- استعمال </a:t>
            </a:r>
            <a:r>
              <a:rPr lang="ar-IQ" sz="3600" dirty="0">
                <a:latin typeface="Calibri"/>
                <a:ea typeface="Calibri"/>
              </a:rPr>
              <a:t>حليب جيد النوعية لانتاج جبن طري .</a:t>
            </a:r>
            <a:endParaRPr lang="en-US" sz="3600" dirty="0">
              <a:latin typeface="Calibri"/>
              <a:ea typeface="Calibri"/>
              <a:cs typeface="Arial"/>
            </a:endParaRPr>
          </a:p>
          <a:p>
            <a:pPr marL="109728" indent="0">
              <a:lnSpc>
                <a:spcPct val="115000"/>
              </a:lnSpc>
              <a:spcAft>
                <a:spcPts val="1000"/>
              </a:spcAft>
              <a:buNone/>
            </a:pPr>
            <a:r>
              <a:rPr lang="ar-IQ" sz="3600" dirty="0" smtClean="0">
                <a:latin typeface="Calibri"/>
                <a:ea typeface="Calibri"/>
              </a:rPr>
              <a:t>2- بسترة </a:t>
            </a:r>
            <a:r>
              <a:rPr lang="ar-IQ" sz="3600" dirty="0">
                <a:latin typeface="Calibri"/>
                <a:ea typeface="Calibri"/>
              </a:rPr>
              <a:t>الحليب على درجة حرارة 61-63 م لمدة 30 دقيقة .</a:t>
            </a:r>
            <a:endParaRPr lang="en-US" sz="3600" dirty="0">
              <a:latin typeface="Calibri"/>
              <a:ea typeface="Calibri"/>
              <a:cs typeface="Arial"/>
            </a:endParaRPr>
          </a:p>
          <a:p>
            <a:pPr marL="109728" indent="0">
              <a:lnSpc>
                <a:spcPct val="115000"/>
              </a:lnSpc>
              <a:spcAft>
                <a:spcPts val="1000"/>
              </a:spcAft>
              <a:buNone/>
            </a:pPr>
            <a:r>
              <a:rPr lang="ar-IQ" sz="3600" dirty="0">
                <a:latin typeface="Calibri"/>
                <a:ea typeface="Calibri"/>
              </a:rPr>
              <a:t>3- تبريد الحليب الى درجة حرارة 30 م .</a:t>
            </a:r>
            <a:endParaRPr lang="en-US" sz="3600" dirty="0">
              <a:latin typeface="Calibri"/>
              <a:ea typeface="Calibri"/>
              <a:cs typeface="Arial"/>
            </a:endParaRPr>
          </a:p>
          <a:p>
            <a:pPr marL="109728" indent="0">
              <a:lnSpc>
                <a:spcPct val="115000"/>
              </a:lnSpc>
              <a:spcAft>
                <a:spcPts val="1000"/>
              </a:spcAft>
              <a:buNone/>
            </a:pPr>
            <a:r>
              <a:rPr lang="ar-IQ" sz="3600" dirty="0">
                <a:latin typeface="Calibri"/>
                <a:ea typeface="Calibri"/>
              </a:rPr>
              <a:t>4- اضافة البادئ : يضاف البادئ الذي يتكون من احد انواع بكتريا حامض اللاكتيك النامية في كمية من الحليب اهمها  </a:t>
            </a:r>
            <a:r>
              <a:rPr lang="en-AU" sz="3600" u="sng" dirty="0" err="1">
                <a:latin typeface="Calibri"/>
                <a:ea typeface="Calibri"/>
                <a:cs typeface="Arial"/>
              </a:rPr>
              <a:t>Lactis</a:t>
            </a:r>
            <a:r>
              <a:rPr lang="ar-IQ" sz="3600" dirty="0">
                <a:latin typeface="Calibri"/>
                <a:ea typeface="Calibri"/>
              </a:rPr>
              <a:t>  </a:t>
            </a:r>
            <a:r>
              <a:rPr lang="en-AU" sz="3600" u="sng" dirty="0">
                <a:latin typeface="Calibri"/>
                <a:ea typeface="Calibri"/>
                <a:cs typeface="Arial"/>
              </a:rPr>
              <a:t>Streptococcus</a:t>
            </a:r>
            <a:r>
              <a:rPr lang="en-AU" sz="3600" dirty="0">
                <a:latin typeface="Calibri"/>
                <a:ea typeface="Calibri"/>
                <a:cs typeface="Arial"/>
              </a:rPr>
              <a:t> </a:t>
            </a:r>
            <a:r>
              <a:rPr lang="ar-IQ" sz="3600" dirty="0">
                <a:latin typeface="Calibri"/>
                <a:ea typeface="Calibri"/>
              </a:rPr>
              <a:t>  ويترك الحليب لمدة 45 دقيقة ليتكون نسبة من حامض اللاكتيك وعند اضافة اللون تضاف الصبغة مع البادئ الى الحليب .</a:t>
            </a:r>
            <a:endParaRPr lang="en-US" sz="3600" dirty="0">
              <a:latin typeface="Calibri"/>
              <a:ea typeface="Calibri"/>
              <a:cs typeface="Arial"/>
            </a:endParaRPr>
          </a:p>
          <a:p>
            <a:pPr marL="109728" indent="0">
              <a:lnSpc>
                <a:spcPct val="115000"/>
              </a:lnSpc>
              <a:spcAft>
                <a:spcPts val="1000"/>
              </a:spcAft>
              <a:buNone/>
            </a:pPr>
            <a:r>
              <a:rPr lang="en-US" sz="3600" b="1" dirty="0">
                <a:latin typeface="Calibri"/>
                <a:ea typeface="Calibri"/>
                <a:cs typeface="Arial"/>
              </a:rPr>
              <a:t> </a:t>
            </a:r>
            <a:endParaRPr lang="en-US" sz="2000" dirty="0">
              <a:latin typeface="Calibri"/>
              <a:ea typeface="Calibri"/>
              <a:cs typeface="Arial"/>
            </a:endParaRPr>
          </a:p>
        </p:txBody>
      </p:sp>
      <p:sp>
        <p:nvSpPr>
          <p:cNvPr id="4" name="Oval 3"/>
          <p:cNvSpPr/>
          <p:nvPr/>
        </p:nvSpPr>
        <p:spPr>
          <a:xfrm>
            <a:off x="4572000" y="188640"/>
            <a:ext cx="3960440" cy="1008112"/>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rtl="0">
              <a:lnSpc>
                <a:spcPct val="115000"/>
              </a:lnSpc>
              <a:spcAft>
                <a:spcPts val="1000"/>
              </a:spcAft>
            </a:pPr>
            <a:r>
              <a:rPr lang="ar-IQ" sz="2800" b="1" dirty="0">
                <a:solidFill>
                  <a:schemeClr val="tx1"/>
                </a:solidFill>
                <a:latin typeface="Calibri"/>
                <a:ea typeface="Calibri"/>
              </a:rPr>
              <a:t>خطوات صناعة الجبن </a:t>
            </a:r>
            <a:endParaRPr lang="en-US" sz="2800" dirty="0">
              <a:solidFill>
                <a:schemeClr val="tx1"/>
              </a:solidFill>
              <a:effectLst/>
              <a:latin typeface="Calibri"/>
              <a:ea typeface="Calibri"/>
              <a:cs typeface="Arial"/>
            </a:endParaRPr>
          </a:p>
        </p:txBody>
      </p:sp>
    </p:spTree>
    <p:extLst>
      <p:ext uri="{BB962C8B-B14F-4D97-AF65-F5344CB8AC3E}">
        <p14:creationId xmlns:p14="http://schemas.microsoft.com/office/powerpoint/2010/main" val="731993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29600" cy="5170579"/>
          </a:xfrm>
        </p:spPr>
        <p:txBody>
          <a:bodyPr>
            <a:normAutofit/>
          </a:bodyPr>
          <a:lstStyle/>
          <a:p>
            <a:pPr marL="109728" lvl="0" indent="0">
              <a:lnSpc>
                <a:spcPct val="115000"/>
              </a:lnSpc>
              <a:spcAft>
                <a:spcPts val="1000"/>
              </a:spcAft>
              <a:buClr>
                <a:srgbClr val="2DA2BF"/>
              </a:buClr>
              <a:buNone/>
            </a:pPr>
            <a:r>
              <a:rPr lang="ar-IQ" sz="2800" dirty="0" smtClean="0">
                <a:latin typeface="Calibri"/>
                <a:ea typeface="Calibri"/>
              </a:rPr>
              <a:t>5- اضافة المنفحة : </a:t>
            </a:r>
            <a:r>
              <a:rPr lang="ar-IQ" sz="2800" dirty="0" smtClean="0">
                <a:solidFill>
                  <a:prstClr val="black"/>
                </a:solidFill>
                <a:latin typeface="Calibri"/>
                <a:ea typeface="Calibri"/>
              </a:rPr>
              <a:t>وعندما </a:t>
            </a:r>
            <a:r>
              <a:rPr lang="ar-IQ" sz="2800" dirty="0">
                <a:solidFill>
                  <a:prstClr val="black"/>
                </a:solidFill>
                <a:latin typeface="Calibri"/>
                <a:ea typeface="Calibri"/>
              </a:rPr>
              <a:t>تصل الحموضة المطلوبة , تضاف المنفحة ( اي انزيم الرنين ) وتكون فترة التجبن حوالي 25-30 دقيقة , حسب درجة الحموضة وكمية الانزيم المضاف .</a:t>
            </a:r>
            <a:endParaRPr lang="en-US" sz="2800" dirty="0">
              <a:solidFill>
                <a:prstClr val="black"/>
              </a:solidFill>
              <a:latin typeface="Calibri"/>
              <a:ea typeface="Calibri"/>
              <a:cs typeface="Arial"/>
            </a:endParaRPr>
          </a:p>
          <a:p>
            <a:pPr marL="109728" lvl="0" indent="0">
              <a:lnSpc>
                <a:spcPct val="115000"/>
              </a:lnSpc>
              <a:spcAft>
                <a:spcPts val="1000"/>
              </a:spcAft>
              <a:buClr>
                <a:srgbClr val="2DA2BF"/>
              </a:buClr>
              <a:buNone/>
            </a:pPr>
            <a:r>
              <a:rPr lang="ar-IQ" sz="2800" dirty="0" smtClean="0">
                <a:solidFill>
                  <a:prstClr val="black"/>
                </a:solidFill>
                <a:latin typeface="Calibri"/>
                <a:ea typeface="Calibri"/>
              </a:rPr>
              <a:t> 6- </a:t>
            </a:r>
            <a:r>
              <a:rPr lang="ar-IQ" sz="2800" dirty="0" smtClean="0">
                <a:latin typeface="Calibri"/>
                <a:ea typeface="Calibri"/>
              </a:rPr>
              <a:t>التقطيع : </a:t>
            </a:r>
            <a:r>
              <a:rPr lang="ar-IQ" sz="2800" dirty="0" smtClean="0">
                <a:solidFill>
                  <a:prstClr val="black"/>
                </a:solidFill>
                <a:latin typeface="Calibri"/>
                <a:ea typeface="Calibri"/>
              </a:rPr>
              <a:t>يقطع </a:t>
            </a:r>
            <a:r>
              <a:rPr lang="ar-IQ" sz="2800" dirty="0">
                <a:solidFill>
                  <a:prstClr val="black"/>
                </a:solidFill>
                <a:latin typeface="Calibri"/>
                <a:ea typeface="Calibri"/>
              </a:rPr>
              <a:t>الحليب المتجبن بسكاكين خاصة ليسهل فصل الشرش , وتترك القطع 5 دقائق ثم تسخن الى درجة حرارة 35 م ثم يترك مرة اخرى .</a:t>
            </a:r>
            <a:endParaRPr lang="en-US" sz="2800" dirty="0">
              <a:solidFill>
                <a:prstClr val="black"/>
              </a:solidFill>
              <a:latin typeface="Calibri"/>
              <a:ea typeface="Calibri"/>
              <a:cs typeface="Arial"/>
            </a:endParaRPr>
          </a:p>
          <a:p>
            <a:pPr marL="109728" lvl="0" indent="0">
              <a:lnSpc>
                <a:spcPct val="115000"/>
              </a:lnSpc>
              <a:spcAft>
                <a:spcPts val="1000"/>
              </a:spcAft>
              <a:buClr>
                <a:srgbClr val="2DA2BF"/>
              </a:buClr>
              <a:buNone/>
            </a:pPr>
            <a:r>
              <a:rPr lang="ar-IQ" sz="2800" dirty="0" smtClean="0">
                <a:solidFill>
                  <a:prstClr val="black"/>
                </a:solidFill>
                <a:latin typeface="Calibri"/>
                <a:ea typeface="Calibri"/>
              </a:rPr>
              <a:t> 7- </a:t>
            </a:r>
            <a:r>
              <a:rPr lang="ar-IQ" sz="2800" dirty="0" smtClean="0">
                <a:latin typeface="Calibri"/>
                <a:ea typeface="Calibri"/>
              </a:rPr>
              <a:t>فصل </a:t>
            </a:r>
            <a:r>
              <a:rPr lang="ar-IQ" sz="2800" dirty="0">
                <a:latin typeface="Calibri"/>
                <a:ea typeface="Calibri"/>
              </a:rPr>
              <a:t>الشرش </a:t>
            </a:r>
            <a:r>
              <a:rPr lang="ar-IQ" sz="2800" dirty="0" smtClean="0">
                <a:latin typeface="Calibri"/>
                <a:ea typeface="Calibri"/>
              </a:rPr>
              <a:t>: </a:t>
            </a:r>
            <a:r>
              <a:rPr lang="ar-IQ" sz="2800" dirty="0" smtClean="0">
                <a:solidFill>
                  <a:prstClr val="black"/>
                </a:solidFill>
                <a:latin typeface="Calibri"/>
                <a:ea typeface="Calibri"/>
              </a:rPr>
              <a:t>توضع </a:t>
            </a:r>
            <a:r>
              <a:rPr lang="ar-IQ" sz="2800" dirty="0">
                <a:solidFill>
                  <a:prstClr val="black"/>
                </a:solidFill>
                <a:latin typeface="Calibri"/>
                <a:ea typeface="Calibri"/>
              </a:rPr>
              <a:t>القطع في قوالب خاصة وتضغط قليلا</a:t>
            </a:r>
            <a:r>
              <a:rPr lang="ar-IQ" sz="2800" dirty="0">
                <a:solidFill>
                  <a:prstClr val="black"/>
                </a:solidFill>
                <a:latin typeface="Calibri"/>
                <a:ea typeface="Calibri"/>
                <a:cs typeface="Simplified Arabic"/>
              </a:rPr>
              <a:t>ﹰ</a:t>
            </a:r>
            <a:r>
              <a:rPr lang="ar-IQ" sz="2800" dirty="0">
                <a:solidFill>
                  <a:prstClr val="black"/>
                </a:solidFill>
                <a:latin typeface="Calibri"/>
                <a:ea typeface="Calibri"/>
              </a:rPr>
              <a:t> ويضاف نسبة قليلة من الملح الى الجبن المصنوع , يفيد الملح في تحسين الطعم واطالة مدة الخزن . </a:t>
            </a:r>
            <a:endParaRPr lang="en-US" sz="2800" dirty="0">
              <a:solidFill>
                <a:prstClr val="black"/>
              </a:solidFill>
              <a:latin typeface="Calibri"/>
              <a:ea typeface="Calibri"/>
              <a:cs typeface="Arial"/>
            </a:endParaRPr>
          </a:p>
          <a:p>
            <a:endParaRPr lang="ar-IQ" sz="2800" dirty="0"/>
          </a:p>
        </p:txBody>
      </p:sp>
    </p:spTree>
    <p:extLst>
      <p:ext uri="{BB962C8B-B14F-4D97-AF65-F5344CB8AC3E}">
        <p14:creationId xmlns:p14="http://schemas.microsoft.com/office/powerpoint/2010/main" val="31005643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556792"/>
            <a:ext cx="8229600" cy="4741987"/>
          </a:xfrm>
        </p:spPr>
        <p:txBody>
          <a:bodyPr>
            <a:normAutofit lnSpcReduction="10000"/>
          </a:bodyPr>
          <a:lstStyle/>
          <a:p>
            <a:pPr marL="109728" indent="0">
              <a:lnSpc>
                <a:spcPct val="115000"/>
              </a:lnSpc>
              <a:spcAft>
                <a:spcPts val="1000"/>
              </a:spcAft>
              <a:buNone/>
            </a:pPr>
            <a:r>
              <a:rPr lang="ar-IQ" sz="2800" b="1" dirty="0" smtClean="0">
                <a:solidFill>
                  <a:srgbClr val="FF0000"/>
                </a:solidFill>
                <a:latin typeface="Calibri"/>
                <a:ea typeface="Calibri"/>
              </a:rPr>
              <a:t>  المارجرين </a:t>
            </a:r>
            <a:r>
              <a:rPr lang="ar-IQ" sz="2800" b="1" dirty="0">
                <a:solidFill>
                  <a:srgbClr val="FF0000"/>
                </a:solidFill>
                <a:latin typeface="Calibri"/>
                <a:ea typeface="Calibri"/>
              </a:rPr>
              <a:t>:-  </a:t>
            </a:r>
            <a:r>
              <a:rPr lang="ar-IQ" sz="2800" dirty="0">
                <a:latin typeface="Calibri"/>
                <a:ea typeface="Calibri"/>
              </a:rPr>
              <a:t>هو منتوج دهني استبدل دهن الحليب بدهون من مصادر اخرى خاصة دهون وزيوت نباتية , نسبة الدهن فيه 80% , ان المارجرين يشابه الزبد من ناحية المظهر الخارجي والقوام والتركيب والنكهة , اما القيمة الغذائية فيمكن التحكم بها بأضافة فيتامينات اما الزبد فتتغير نسبته حسب الموسم وظروف الانتاج .</a:t>
            </a:r>
            <a:endParaRPr lang="en-US" sz="2800" dirty="0">
              <a:latin typeface="Calibri"/>
              <a:ea typeface="Calibri"/>
              <a:cs typeface="Arial"/>
            </a:endParaRPr>
          </a:p>
          <a:p>
            <a:pPr marL="109728" indent="0">
              <a:lnSpc>
                <a:spcPct val="115000"/>
              </a:lnSpc>
              <a:spcAft>
                <a:spcPts val="1000"/>
              </a:spcAft>
              <a:buNone/>
            </a:pPr>
            <a:r>
              <a:rPr lang="ar-IQ" sz="2800" b="1" u="sng" dirty="0">
                <a:latin typeface="Calibri"/>
                <a:ea typeface="Calibri"/>
              </a:rPr>
              <a:t> </a:t>
            </a:r>
            <a:r>
              <a:rPr lang="ar-IQ" sz="2800" b="1" u="sng" dirty="0" smtClean="0">
                <a:solidFill>
                  <a:srgbClr val="FF0000"/>
                </a:solidFill>
                <a:latin typeface="Calibri"/>
                <a:ea typeface="Calibri"/>
              </a:rPr>
              <a:t>طريقة </a:t>
            </a:r>
            <a:r>
              <a:rPr lang="ar-IQ" sz="2800" b="1" u="sng" dirty="0">
                <a:solidFill>
                  <a:srgbClr val="FF0000"/>
                </a:solidFill>
                <a:latin typeface="Calibri"/>
                <a:ea typeface="Calibri"/>
              </a:rPr>
              <a:t>صناعة </a:t>
            </a:r>
            <a:r>
              <a:rPr lang="ar-IQ" sz="2800" b="1" u="sng" dirty="0" smtClean="0">
                <a:solidFill>
                  <a:srgbClr val="FF0000"/>
                </a:solidFill>
                <a:latin typeface="Calibri"/>
                <a:ea typeface="Calibri"/>
              </a:rPr>
              <a:t>المارجرين</a:t>
            </a:r>
            <a:r>
              <a:rPr lang="ar-IQ" sz="3200" b="1" dirty="0">
                <a:latin typeface="Calibri"/>
                <a:ea typeface="Calibri"/>
              </a:rPr>
              <a:t> </a:t>
            </a:r>
            <a:endParaRPr lang="en-US" sz="2000" dirty="0">
              <a:latin typeface="Calibri"/>
              <a:ea typeface="Calibri"/>
              <a:cs typeface="Arial"/>
            </a:endParaRPr>
          </a:p>
          <a:p>
            <a:pPr marL="109728" indent="0">
              <a:buNone/>
            </a:pPr>
            <a:r>
              <a:rPr lang="ar-IQ" sz="2800" dirty="0">
                <a:latin typeface="Calibri"/>
                <a:ea typeface="Calibri"/>
              </a:rPr>
              <a:t>1-بسترة الحليب الفرز ثم تبريده الى 24-18 </a:t>
            </a:r>
            <a:r>
              <a:rPr lang="ar-IQ" sz="2800" dirty="0">
                <a:ea typeface="Calibri"/>
              </a:rPr>
              <a:t>º</a:t>
            </a:r>
            <a:r>
              <a:rPr lang="ar-IQ" sz="2800" dirty="0">
                <a:latin typeface="Calibri"/>
                <a:ea typeface="Calibri"/>
              </a:rPr>
              <a:t> م .</a:t>
            </a:r>
            <a:r>
              <a:rPr lang="ar-IQ" sz="2800" b="1" u="sng" dirty="0" smtClean="0">
                <a:solidFill>
                  <a:srgbClr val="FF0000"/>
                </a:solidFill>
                <a:latin typeface="Calibri"/>
                <a:ea typeface="Calibri"/>
              </a:rPr>
              <a:t> </a:t>
            </a:r>
          </a:p>
          <a:p>
            <a:pPr marL="109728" indent="0">
              <a:buNone/>
            </a:pPr>
            <a:r>
              <a:rPr lang="ar-IQ" sz="2800" b="1" dirty="0" smtClean="0">
                <a:solidFill>
                  <a:srgbClr val="FF0000"/>
                </a:solidFill>
                <a:latin typeface="Calibri"/>
                <a:ea typeface="Calibri"/>
              </a:rPr>
              <a:t> </a:t>
            </a:r>
            <a:r>
              <a:rPr lang="ar-IQ" sz="2800" b="1" dirty="0" smtClean="0">
                <a:latin typeface="Calibri"/>
                <a:ea typeface="Calibri"/>
              </a:rPr>
              <a:t>2</a:t>
            </a:r>
            <a:r>
              <a:rPr lang="ar-IQ" sz="2800" dirty="0" smtClean="0">
                <a:latin typeface="Calibri"/>
                <a:ea typeface="Calibri"/>
              </a:rPr>
              <a:t>-اضافة </a:t>
            </a:r>
            <a:r>
              <a:rPr lang="ar-IQ" sz="2800" dirty="0">
                <a:latin typeface="Calibri"/>
                <a:ea typeface="Calibri"/>
              </a:rPr>
              <a:t>البادئ بنسبة 2-5% ويترك الى ان يصل الرقم الهيدروجيني الى  4,3 -  4,5  </a:t>
            </a:r>
            <a:r>
              <a:rPr lang="en-AU" sz="2800" dirty="0">
                <a:latin typeface="Calibri"/>
                <a:ea typeface="Calibri"/>
                <a:cs typeface="Arial"/>
              </a:rPr>
              <a:t>PH</a:t>
            </a:r>
            <a:r>
              <a:rPr lang="ar-IQ" sz="2800" dirty="0">
                <a:latin typeface="Calibri"/>
                <a:ea typeface="Calibri"/>
              </a:rPr>
              <a:t>.</a:t>
            </a:r>
            <a:endParaRPr lang="ar-IQ" sz="2800" dirty="0">
              <a:solidFill>
                <a:srgbClr val="FF0000"/>
              </a:solidFill>
            </a:endParaRPr>
          </a:p>
        </p:txBody>
      </p:sp>
      <p:sp>
        <p:nvSpPr>
          <p:cNvPr id="3" name="Title 2"/>
          <p:cNvSpPr>
            <a:spLocks noGrp="1"/>
          </p:cNvSpPr>
          <p:nvPr>
            <p:ph type="title"/>
          </p:nvPr>
        </p:nvSpPr>
        <p:spPr/>
        <p:txBody>
          <a:bodyPr/>
          <a:lstStyle/>
          <a:p>
            <a:endParaRPr lang="ar-IQ" dirty="0"/>
          </a:p>
        </p:txBody>
      </p:sp>
      <p:sp>
        <p:nvSpPr>
          <p:cNvPr id="4" name="Oval 3"/>
          <p:cNvSpPr/>
          <p:nvPr/>
        </p:nvSpPr>
        <p:spPr>
          <a:xfrm>
            <a:off x="4283968" y="260648"/>
            <a:ext cx="4032448" cy="108012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b="1" dirty="0">
                <a:solidFill>
                  <a:schemeClr val="tx1"/>
                </a:solidFill>
                <a:latin typeface="Calibri"/>
                <a:ea typeface="Calibri"/>
              </a:rPr>
              <a:t>صناعة المارجرين</a:t>
            </a:r>
            <a:endParaRPr lang="ar-IQ" sz="3200" dirty="0">
              <a:solidFill>
                <a:schemeClr val="tx1"/>
              </a:solidFill>
            </a:endParaRPr>
          </a:p>
        </p:txBody>
      </p:sp>
    </p:spTree>
    <p:extLst>
      <p:ext uri="{BB962C8B-B14F-4D97-AF65-F5344CB8AC3E}">
        <p14:creationId xmlns:p14="http://schemas.microsoft.com/office/powerpoint/2010/main" val="767419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4704"/>
            <a:ext cx="8229600" cy="5242587"/>
          </a:xfrm>
        </p:spPr>
        <p:txBody>
          <a:bodyPr>
            <a:normAutofit lnSpcReduction="10000"/>
          </a:bodyPr>
          <a:lstStyle/>
          <a:p>
            <a:pPr marL="109728" indent="0">
              <a:lnSpc>
                <a:spcPct val="115000"/>
              </a:lnSpc>
              <a:spcAft>
                <a:spcPts val="1000"/>
              </a:spcAft>
              <a:buNone/>
            </a:pPr>
            <a:r>
              <a:rPr lang="ar-IQ" sz="2800" dirty="0" smtClean="0">
                <a:latin typeface="Calibri"/>
                <a:ea typeface="Calibri"/>
              </a:rPr>
              <a:t>3- عمل </a:t>
            </a:r>
            <a:r>
              <a:rPr lang="ar-IQ" sz="2800" dirty="0">
                <a:latin typeface="Calibri"/>
                <a:ea typeface="Calibri"/>
              </a:rPr>
              <a:t>خليط من زيوت نباتية ممتازة بحيث تصل نقطة الاذابة الى 31ºم  .</a:t>
            </a:r>
            <a:endParaRPr lang="en-US" sz="2000" dirty="0">
              <a:latin typeface="Calibri"/>
              <a:ea typeface="Calibri"/>
              <a:cs typeface="Arial"/>
            </a:endParaRPr>
          </a:p>
          <a:p>
            <a:pPr marL="109728" indent="0">
              <a:lnSpc>
                <a:spcPct val="115000"/>
              </a:lnSpc>
              <a:spcAft>
                <a:spcPts val="1000"/>
              </a:spcAft>
              <a:buNone/>
            </a:pPr>
            <a:r>
              <a:rPr lang="ar-IQ" sz="2800" dirty="0">
                <a:latin typeface="Calibri"/>
                <a:ea typeface="Calibri"/>
              </a:rPr>
              <a:t>4- خلط الحليب المبستر مع خليط الزيوت النباتية , مع اضافة اي مواد يرغب اضافتها مثل الفيتامينات والملح والمواد الملوتة . </a:t>
            </a:r>
            <a:endParaRPr lang="en-US" sz="2000" dirty="0">
              <a:latin typeface="Calibri"/>
              <a:ea typeface="Calibri"/>
              <a:cs typeface="Arial"/>
            </a:endParaRPr>
          </a:p>
          <a:p>
            <a:pPr marL="109728" indent="0">
              <a:lnSpc>
                <a:spcPct val="115000"/>
              </a:lnSpc>
              <a:spcAft>
                <a:spcPts val="1000"/>
              </a:spcAft>
              <a:buNone/>
            </a:pPr>
            <a:r>
              <a:rPr lang="ar-IQ" sz="2800" dirty="0">
                <a:latin typeface="Calibri"/>
                <a:ea typeface="Calibri"/>
              </a:rPr>
              <a:t>5- مزج الناتج في مجنس على درجة حرارة 25-40 م لغرض الاستحلاب .</a:t>
            </a:r>
            <a:endParaRPr lang="en-US" sz="2000" dirty="0">
              <a:latin typeface="Calibri"/>
              <a:ea typeface="Calibri"/>
              <a:cs typeface="Arial"/>
            </a:endParaRPr>
          </a:p>
          <a:p>
            <a:pPr marL="109728" indent="0">
              <a:lnSpc>
                <a:spcPct val="115000"/>
              </a:lnSpc>
              <a:spcAft>
                <a:spcPts val="1000"/>
              </a:spcAft>
              <a:buNone/>
            </a:pPr>
            <a:r>
              <a:rPr lang="ar-IQ" sz="2800" dirty="0" smtClean="0">
                <a:latin typeface="Calibri"/>
                <a:ea typeface="Calibri"/>
              </a:rPr>
              <a:t>6- تبريد </a:t>
            </a:r>
            <a:r>
              <a:rPr lang="ar-IQ" sz="2800" dirty="0">
                <a:latin typeface="Calibri"/>
                <a:ea typeface="Calibri"/>
              </a:rPr>
              <a:t>الناتج الى درجة حرارة -15م  وبشكل طبقة رقيقة .</a:t>
            </a:r>
            <a:endParaRPr lang="en-US" sz="2000" dirty="0">
              <a:latin typeface="Calibri"/>
              <a:ea typeface="Calibri"/>
              <a:cs typeface="Arial"/>
            </a:endParaRPr>
          </a:p>
          <a:p>
            <a:pPr marL="109728" indent="0">
              <a:lnSpc>
                <a:spcPct val="115000"/>
              </a:lnSpc>
              <a:spcAft>
                <a:spcPts val="1000"/>
              </a:spcAft>
              <a:buNone/>
            </a:pPr>
            <a:r>
              <a:rPr lang="ar-IQ" sz="2800" dirty="0">
                <a:latin typeface="Calibri"/>
                <a:ea typeface="Calibri"/>
              </a:rPr>
              <a:t>7- العصر على درجة حرارة 8-10 م ليشابه قوام الزبد .</a:t>
            </a:r>
            <a:endParaRPr lang="en-US" sz="2000" dirty="0">
              <a:latin typeface="Calibri"/>
              <a:ea typeface="Calibri"/>
              <a:cs typeface="Arial"/>
            </a:endParaRPr>
          </a:p>
          <a:p>
            <a:pPr marL="109728" indent="0">
              <a:buNone/>
            </a:pPr>
            <a:r>
              <a:rPr lang="ar-IQ" sz="2800" dirty="0">
                <a:latin typeface="Calibri"/>
                <a:ea typeface="Calibri"/>
              </a:rPr>
              <a:t>8- التعبئة والتغليف ثم خزن وتسويق </a:t>
            </a:r>
            <a:endParaRPr lang="ar-IQ" dirty="0"/>
          </a:p>
        </p:txBody>
      </p:sp>
    </p:spTree>
    <p:extLst>
      <p:ext uri="{BB962C8B-B14F-4D97-AF65-F5344CB8AC3E}">
        <p14:creationId xmlns:p14="http://schemas.microsoft.com/office/powerpoint/2010/main" val="4528983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27992"/>
          </a:xfrm>
        </p:spPr>
        <p:txBody>
          <a:bodyPr>
            <a:normAutofit lnSpcReduction="10000"/>
          </a:bodyPr>
          <a:lstStyle/>
          <a:p>
            <a:pPr marL="109728" indent="0">
              <a:buNone/>
            </a:pPr>
            <a:r>
              <a:rPr lang="ar-IQ" sz="3200" b="1" dirty="0">
                <a:solidFill>
                  <a:srgbClr val="FF0000"/>
                </a:solidFill>
                <a:latin typeface="Calibri"/>
                <a:ea typeface="Calibri"/>
              </a:rPr>
              <a:t>ا-الطريقة المحلية :-</a:t>
            </a:r>
            <a:r>
              <a:rPr lang="ar-IQ" sz="3200" dirty="0">
                <a:solidFill>
                  <a:srgbClr val="FF0000"/>
                </a:solidFill>
                <a:latin typeface="Calibri"/>
                <a:ea typeface="Calibri"/>
              </a:rPr>
              <a:t> </a:t>
            </a:r>
            <a:r>
              <a:rPr lang="ar-IQ" sz="2800" dirty="0">
                <a:latin typeface="Calibri"/>
                <a:ea typeface="Calibri"/>
              </a:rPr>
              <a:t>يستعمل حليب الجاموس بسبب محتواه العالي من الدهن , يسخن الحليب على نار هادئة مع ملاحظة مزج الحليب اثناء التسخين , لمنع تكون الطعم المطبوخ ( الشائط) الى الغليان . ثم يوضع الحليب في اواني ضحلة ويترك خلال هذه الفترة تصعد خلايا الدهن الى السطح ثم يوضع في مكان بارد حيث تتجمع القشطة . ثم تجمع القشطة وتوضع في وعاء . </a:t>
            </a:r>
            <a:endParaRPr lang="ar-IQ" sz="2800" dirty="0" smtClean="0">
              <a:latin typeface="Calibri"/>
              <a:ea typeface="Calibri"/>
            </a:endParaRPr>
          </a:p>
          <a:p>
            <a:pPr marL="109728" indent="0">
              <a:lnSpc>
                <a:spcPct val="115000"/>
              </a:lnSpc>
              <a:spcAft>
                <a:spcPts val="1000"/>
              </a:spcAft>
              <a:buNone/>
            </a:pPr>
            <a:r>
              <a:rPr lang="ar-IQ" sz="2800" b="1" dirty="0">
                <a:solidFill>
                  <a:srgbClr val="FF0000"/>
                </a:solidFill>
                <a:latin typeface="Calibri"/>
                <a:ea typeface="Calibri"/>
              </a:rPr>
              <a:t>ب-الطريقة الحديثة </a:t>
            </a:r>
            <a:endParaRPr lang="ar-IQ" sz="2800" b="1" dirty="0" smtClean="0">
              <a:solidFill>
                <a:srgbClr val="FF0000"/>
              </a:solidFill>
              <a:latin typeface="Calibri"/>
              <a:ea typeface="Calibri"/>
            </a:endParaRPr>
          </a:p>
          <a:p>
            <a:pPr marL="109728" indent="0">
              <a:lnSpc>
                <a:spcPct val="115000"/>
              </a:lnSpc>
              <a:spcAft>
                <a:spcPts val="1000"/>
              </a:spcAft>
              <a:buNone/>
            </a:pPr>
            <a:r>
              <a:rPr lang="ar-IQ" sz="2800" b="1" dirty="0" smtClean="0">
                <a:latin typeface="Calibri"/>
                <a:ea typeface="Calibri"/>
              </a:rPr>
              <a:t>1</a:t>
            </a:r>
            <a:r>
              <a:rPr lang="ar-IQ" sz="2800" dirty="0" smtClean="0">
                <a:latin typeface="Calibri"/>
                <a:ea typeface="Calibri"/>
              </a:rPr>
              <a:t>- تسخين </a:t>
            </a:r>
            <a:r>
              <a:rPr lang="ar-IQ" sz="2800" dirty="0">
                <a:latin typeface="Calibri"/>
                <a:ea typeface="Calibri"/>
              </a:rPr>
              <a:t>الحليب الى 38º م ثم يدخل الى جهاز الفراز لفرزه حيث يتكون قشطة خفيفة وحليب الفرز .</a:t>
            </a:r>
            <a:endParaRPr lang="en-US" sz="2000" dirty="0">
              <a:latin typeface="Calibri"/>
              <a:ea typeface="Calibri"/>
              <a:cs typeface="Arial"/>
            </a:endParaRPr>
          </a:p>
          <a:p>
            <a:pPr marL="109728" indent="0">
              <a:buNone/>
            </a:pPr>
            <a:r>
              <a:rPr lang="ar-IQ" sz="2800" dirty="0">
                <a:latin typeface="Calibri"/>
                <a:ea typeface="Calibri"/>
              </a:rPr>
              <a:t>2-يعاد فرز القشطة ثانية لزيادة تركيز القشطة </a:t>
            </a:r>
            <a:endParaRPr lang="ar-IQ" sz="2800" b="1" dirty="0" smtClean="0">
              <a:solidFill>
                <a:srgbClr val="FF0000"/>
              </a:solidFill>
              <a:latin typeface="Calibri"/>
              <a:ea typeface="Calibri"/>
            </a:endParaRPr>
          </a:p>
          <a:p>
            <a:pPr>
              <a:lnSpc>
                <a:spcPct val="115000"/>
              </a:lnSpc>
              <a:spcAft>
                <a:spcPts val="1000"/>
              </a:spcAft>
            </a:pPr>
            <a:endParaRPr lang="en-US" sz="1800" dirty="0">
              <a:solidFill>
                <a:srgbClr val="FF0000"/>
              </a:solidFill>
              <a:latin typeface="Calibri"/>
              <a:ea typeface="Calibri"/>
              <a:cs typeface="Arial"/>
            </a:endParaRPr>
          </a:p>
          <a:p>
            <a:endParaRPr lang="ar-IQ" sz="2800" dirty="0" smtClean="0">
              <a:latin typeface="Calibri"/>
              <a:ea typeface="Calibri"/>
            </a:endParaRPr>
          </a:p>
          <a:p>
            <a:endParaRPr lang="ar-IQ" dirty="0"/>
          </a:p>
        </p:txBody>
      </p:sp>
      <p:sp>
        <p:nvSpPr>
          <p:cNvPr id="4" name="Oval 3"/>
          <p:cNvSpPr/>
          <p:nvPr/>
        </p:nvSpPr>
        <p:spPr>
          <a:xfrm>
            <a:off x="4427984" y="260648"/>
            <a:ext cx="4176464" cy="1008112"/>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rtl="0">
              <a:lnSpc>
                <a:spcPct val="115000"/>
              </a:lnSpc>
              <a:spcAft>
                <a:spcPts val="1000"/>
              </a:spcAft>
            </a:pPr>
            <a:r>
              <a:rPr lang="ar-IQ" sz="3200" b="1" dirty="0" smtClean="0">
                <a:solidFill>
                  <a:schemeClr val="tx1"/>
                </a:solidFill>
                <a:latin typeface="Calibri"/>
                <a:ea typeface="Calibri"/>
              </a:rPr>
              <a:t>صناعة القشطة </a:t>
            </a:r>
            <a:endParaRPr lang="en-US" sz="3200" dirty="0">
              <a:solidFill>
                <a:schemeClr val="tx1"/>
              </a:solidFill>
              <a:effectLst/>
              <a:latin typeface="Calibri"/>
              <a:ea typeface="Calibri"/>
              <a:cs typeface="Arial"/>
            </a:endParaRPr>
          </a:p>
        </p:txBody>
      </p:sp>
    </p:spTree>
    <p:extLst>
      <p:ext uri="{BB962C8B-B14F-4D97-AF65-F5344CB8AC3E}">
        <p14:creationId xmlns:p14="http://schemas.microsoft.com/office/powerpoint/2010/main" val="17091381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386603"/>
          </a:xfrm>
        </p:spPr>
        <p:txBody>
          <a:bodyPr>
            <a:normAutofit fontScale="62500" lnSpcReduction="20000"/>
          </a:bodyPr>
          <a:lstStyle/>
          <a:p>
            <a:pPr marL="109728" indent="0">
              <a:lnSpc>
                <a:spcPct val="115000"/>
              </a:lnSpc>
              <a:spcAft>
                <a:spcPts val="1000"/>
              </a:spcAft>
              <a:buNone/>
            </a:pPr>
            <a:r>
              <a:rPr lang="ar-IQ" sz="4000" dirty="0">
                <a:latin typeface="Calibri"/>
                <a:ea typeface="Calibri"/>
              </a:rPr>
              <a:t>3</a:t>
            </a:r>
            <a:r>
              <a:rPr lang="ar-IQ" sz="4000" dirty="0" smtClean="0">
                <a:latin typeface="Calibri"/>
                <a:ea typeface="Calibri"/>
              </a:rPr>
              <a:t>- </a:t>
            </a:r>
            <a:r>
              <a:rPr lang="ar-IQ" sz="4000" dirty="0">
                <a:latin typeface="Calibri"/>
                <a:ea typeface="Calibri"/>
              </a:rPr>
              <a:t>بسترة القشطة للتخلص من الاحياء المجهرية المرضية .</a:t>
            </a:r>
            <a:endParaRPr lang="en-US" sz="4000" dirty="0">
              <a:latin typeface="Calibri"/>
              <a:ea typeface="Calibri"/>
              <a:cs typeface="Arial"/>
            </a:endParaRPr>
          </a:p>
          <a:p>
            <a:pPr marL="109728" indent="0">
              <a:lnSpc>
                <a:spcPct val="115000"/>
              </a:lnSpc>
              <a:spcAft>
                <a:spcPts val="1000"/>
              </a:spcAft>
              <a:buNone/>
            </a:pPr>
            <a:r>
              <a:rPr lang="ar-IQ" sz="4000" dirty="0">
                <a:latin typeface="Calibri"/>
                <a:ea typeface="Calibri"/>
              </a:rPr>
              <a:t>4</a:t>
            </a:r>
            <a:r>
              <a:rPr lang="ar-IQ" sz="4000" dirty="0" smtClean="0">
                <a:latin typeface="Calibri"/>
                <a:ea typeface="Calibri"/>
              </a:rPr>
              <a:t>- </a:t>
            </a:r>
            <a:r>
              <a:rPr lang="ar-IQ" sz="4000" dirty="0">
                <a:latin typeface="Calibri"/>
                <a:ea typeface="Calibri"/>
              </a:rPr>
              <a:t>يعبأ في علب خاصة   </a:t>
            </a:r>
            <a:endParaRPr lang="ar-IQ" sz="4000" dirty="0" smtClean="0">
              <a:latin typeface="Calibri"/>
              <a:ea typeface="Calibri"/>
            </a:endParaRPr>
          </a:p>
          <a:p>
            <a:pPr marL="109728" indent="0">
              <a:lnSpc>
                <a:spcPct val="115000"/>
              </a:lnSpc>
              <a:spcAft>
                <a:spcPts val="1000"/>
              </a:spcAft>
              <a:buNone/>
            </a:pPr>
            <a:r>
              <a:rPr lang="ar-IQ" sz="4000" dirty="0">
                <a:latin typeface="Calibri"/>
                <a:ea typeface="Calibri"/>
              </a:rPr>
              <a:t>5</a:t>
            </a:r>
            <a:r>
              <a:rPr lang="ar-IQ" sz="4000" dirty="0" smtClean="0">
                <a:latin typeface="Calibri"/>
                <a:ea typeface="Calibri"/>
              </a:rPr>
              <a:t>- </a:t>
            </a:r>
            <a:r>
              <a:rPr lang="ar-IQ" sz="4000" dirty="0">
                <a:latin typeface="Calibri"/>
                <a:ea typeface="Calibri"/>
              </a:rPr>
              <a:t>توضع في مخازن </a:t>
            </a:r>
            <a:r>
              <a:rPr lang="ar-IQ" sz="4000" dirty="0" smtClean="0">
                <a:latin typeface="Calibri"/>
                <a:ea typeface="Calibri"/>
              </a:rPr>
              <a:t>مبردة . </a:t>
            </a:r>
          </a:p>
          <a:p>
            <a:pPr marL="109728" indent="0">
              <a:lnSpc>
                <a:spcPct val="115000"/>
              </a:lnSpc>
              <a:spcAft>
                <a:spcPts val="1000"/>
              </a:spcAft>
              <a:buNone/>
            </a:pPr>
            <a:r>
              <a:rPr lang="ar-IQ" sz="4000" b="1" u="sng" dirty="0" smtClean="0">
                <a:solidFill>
                  <a:srgbClr val="FF0000"/>
                </a:solidFill>
                <a:latin typeface="Calibri"/>
                <a:ea typeface="Calibri"/>
              </a:rPr>
              <a:t>المثلجات </a:t>
            </a:r>
            <a:r>
              <a:rPr lang="ar-IQ" sz="4000" b="1" u="sng" dirty="0">
                <a:solidFill>
                  <a:srgbClr val="FF0000"/>
                </a:solidFill>
                <a:latin typeface="Calibri"/>
                <a:ea typeface="Calibri"/>
              </a:rPr>
              <a:t>القشطية :- </a:t>
            </a:r>
            <a:r>
              <a:rPr lang="ar-IQ" sz="4000" dirty="0">
                <a:latin typeface="Calibri"/>
                <a:ea typeface="Calibri"/>
              </a:rPr>
              <a:t>هي منتجات مبسترة ومثلجة محضرة من منتجات الالبان ومواد تحلية طبيعية مع اضافة المنكهات ومواد ملونة ومثبتة ومواد استحلاب لاعطائها قوام ناعم عند التجميد . تتراوح نسية الدهن 8 -20 % </a:t>
            </a:r>
            <a:r>
              <a:rPr lang="ar-IQ" sz="4000" dirty="0" smtClean="0">
                <a:latin typeface="Calibri"/>
                <a:ea typeface="Calibri"/>
              </a:rPr>
              <a:t>.</a:t>
            </a:r>
            <a:r>
              <a:rPr lang="en-US" sz="4000" dirty="0">
                <a:latin typeface="Calibri"/>
                <a:ea typeface="Calibri"/>
                <a:cs typeface="Arial"/>
              </a:rPr>
              <a:t>  </a:t>
            </a:r>
          </a:p>
          <a:p>
            <a:pPr marL="109728" indent="0">
              <a:lnSpc>
                <a:spcPct val="115000"/>
              </a:lnSpc>
              <a:spcAft>
                <a:spcPts val="1000"/>
              </a:spcAft>
              <a:buNone/>
            </a:pPr>
            <a:r>
              <a:rPr lang="en-AU" sz="4000" b="1" dirty="0">
                <a:solidFill>
                  <a:srgbClr val="FF0000"/>
                </a:solidFill>
                <a:latin typeface="Calibri"/>
                <a:ea typeface="Calibri"/>
                <a:cs typeface="Arial"/>
              </a:rPr>
              <a:t>Vanilla  ice </a:t>
            </a:r>
            <a:r>
              <a:rPr lang="en-AU" sz="4000" b="1" dirty="0" smtClean="0">
                <a:solidFill>
                  <a:srgbClr val="FF0000"/>
                </a:solidFill>
                <a:latin typeface="Calibri"/>
                <a:ea typeface="Calibri"/>
                <a:cs typeface="Arial"/>
              </a:rPr>
              <a:t>cream</a:t>
            </a:r>
            <a:r>
              <a:rPr lang="ar-IQ" sz="4000" b="1" dirty="0" smtClean="0">
                <a:solidFill>
                  <a:srgbClr val="FF0000"/>
                </a:solidFill>
                <a:latin typeface="Calibri"/>
                <a:ea typeface="Calibri"/>
                <a:cs typeface="Arial"/>
              </a:rPr>
              <a:t> </a:t>
            </a:r>
            <a:r>
              <a:rPr lang="ar-IQ" sz="4000" b="1" dirty="0" smtClean="0">
                <a:solidFill>
                  <a:srgbClr val="FF0000"/>
                </a:solidFill>
                <a:latin typeface="Calibri"/>
                <a:ea typeface="Calibri"/>
                <a:cs typeface="Arial"/>
              </a:rPr>
              <a:t>ايس كريم بالفانيلا</a:t>
            </a:r>
            <a:endParaRPr lang="en-US" sz="4000" dirty="0">
              <a:solidFill>
                <a:srgbClr val="FF0000"/>
              </a:solidFill>
              <a:latin typeface="Calibri"/>
              <a:ea typeface="Calibri"/>
              <a:cs typeface="Arial"/>
            </a:endParaRPr>
          </a:p>
          <a:p>
            <a:pPr marL="109728" indent="0">
              <a:lnSpc>
                <a:spcPct val="115000"/>
              </a:lnSpc>
              <a:spcAft>
                <a:spcPts val="1000"/>
              </a:spcAft>
              <a:buNone/>
            </a:pPr>
            <a:r>
              <a:rPr lang="ar-IQ" sz="4000" b="1" dirty="0" smtClean="0">
                <a:latin typeface="Calibri"/>
                <a:ea typeface="Calibri"/>
              </a:rPr>
              <a:t> المقادير </a:t>
            </a:r>
            <a:r>
              <a:rPr lang="ar-IQ" sz="4000" b="1" dirty="0">
                <a:latin typeface="Calibri"/>
                <a:ea typeface="Calibri"/>
              </a:rPr>
              <a:t>:-</a:t>
            </a:r>
            <a:r>
              <a:rPr lang="ar-IQ" sz="4000" dirty="0">
                <a:latin typeface="Calibri"/>
                <a:ea typeface="Calibri"/>
              </a:rPr>
              <a:t> نصف كوب حليب , ربع كوب سكر ,نصف كوب كريم ,نصف ملعقة فانيلا ، قليل من الملح </a:t>
            </a:r>
            <a:endParaRPr lang="en-US" sz="4000" dirty="0">
              <a:latin typeface="Calibri"/>
              <a:ea typeface="Calibri"/>
              <a:cs typeface="Arial"/>
            </a:endParaRPr>
          </a:p>
          <a:p>
            <a:pPr marL="109728" indent="0">
              <a:lnSpc>
                <a:spcPct val="115000"/>
              </a:lnSpc>
              <a:spcAft>
                <a:spcPts val="1000"/>
              </a:spcAft>
              <a:buNone/>
            </a:pPr>
            <a:r>
              <a:rPr lang="ar-IQ" sz="4000" dirty="0" smtClean="0">
                <a:latin typeface="Calibri"/>
                <a:ea typeface="Calibri"/>
              </a:rPr>
              <a:t>  طريقة </a:t>
            </a:r>
            <a:r>
              <a:rPr lang="ar-IQ" sz="4000" dirty="0">
                <a:latin typeface="Calibri"/>
                <a:ea typeface="Calibri"/>
              </a:rPr>
              <a:t>العمل :- ذوبي السكر والملح في الحليب الساخن ثم اضيفي الكريم والفانيلا مع التحريك والخفق قليلا</a:t>
            </a:r>
            <a:r>
              <a:rPr lang="ar-IQ" sz="4000" dirty="0">
                <a:latin typeface="Calibri"/>
                <a:ea typeface="Calibri"/>
                <a:cs typeface="Simplified Arabic"/>
              </a:rPr>
              <a:t>ﹰ</a:t>
            </a:r>
            <a:r>
              <a:rPr lang="ar-IQ" sz="4000" dirty="0">
                <a:latin typeface="Calibri"/>
                <a:ea typeface="Calibri"/>
              </a:rPr>
              <a:t> ثم جمديه .</a:t>
            </a:r>
            <a:endParaRPr lang="en-US" sz="4000" dirty="0">
              <a:latin typeface="Calibri"/>
              <a:ea typeface="Calibri"/>
              <a:cs typeface="Arial"/>
            </a:endParaRPr>
          </a:p>
          <a:p>
            <a:pPr>
              <a:lnSpc>
                <a:spcPct val="115000"/>
              </a:lnSpc>
              <a:spcAft>
                <a:spcPts val="1000"/>
              </a:spcAft>
            </a:pPr>
            <a:endParaRPr lang="ar-IQ" sz="2800" dirty="0" smtClean="0">
              <a:latin typeface="Calibri"/>
              <a:ea typeface="Calibri"/>
            </a:endParaRPr>
          </a:p>
          <a:p>
            <a:pPr>
              <a:lnSpc>
                <a:spcPct val="115000"/>
              </a:lnSpc>
              <a:spcAft>
                <a:spcPts val="1000"/>
              </a:spcAft>
            </a:pPr>
            <a:endParaRPr lang="ar-IQ" sz="2800" dirty="0" smtClean="0">
              <a:latin typeface="Calibri"/>
              <a:ea typeface="Calibri"/>
            </a:endParaRPr>
          </a:p>
          <a:p>
            <a:pPr>
              <a:lnSpc>
                <a:spcPct val="115000"/>
              </a:lnSpc>
              <a:spcAft>
                <a:spcPts val="1000"/>
              </a:spcAft>
            </a:pPr>
            <a:endParaRPr lang="en-US" sz="2000" dirty="0">
              <a:effectLst/>
              <a:latin typeface="Calibri"/>
              <a:ea typeface="Calibri"/>
              <a:cs typeface="Arial"/>
            </a:endParaRPr>
          </a:p>
        </p:txBody>
      </p:sp>
    </p:spTree>
    <p:extLst>
      <p:ext uri="{BB962C8B-B14F-4D97-AF65-F5344CB8AC3E}">
        <p14:creationId xmlns:p14="http://schemas.microsoft.com/office/powerpoint/2010/main" val="2037269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4882547"/>
          </a:xfrm>
        </p:spPr>
        <p:txBody>
          <a:bodyPr/>
          <a:lstStyle/>
          <a:p>
            <a:pPr marL="109728" indent="0" algn="r" rtl="0">
              <a:lnSpc>
                <a:spcPct val="115000"/>
              </a:lnSpc>
              <a:spcAft>
                <a:spcPts val="1000"/>
              </a:spcAft>
              <a:buNone/>
            </a:pPr>
            <a:endParaRPr lang="ar-IQ" sz="3200" b="1" dirty="0" smtClean="0">
              <a:latin typeface="Calibri"/>
              <a:ea typeface="Calibri"/>
            </a:endParaRPr>
          </a:p>
          <a:p>
            <a:pPr marL="109728" indent="0" algn="r" rtl="0">
              <a:lnSpc>
                <a:spcPct val="115000"/>
              </a:lnSpc>
              <a:spcAft>
                <a:spcPts val="1000"/>
              </a:spcAft>
              <a:buNone/>
            </a:pPr>
            <a:r>
              <a:rPr lang="ar-IQ" sz="3200" b="1" dirty="0" smtClean="0">
                <a:solidFill>
                  <a:srgbClr val="FF0000"/>
                </a:solidFill>
                <a:latin typeface="Calibri"/>
                <a:ea typeface="Calibri"/>
              </a:rPr>
              <a:t>الحليب </a:t>
            </a:r>
            <a:r>
              <a:rPr lang="ar-IQ" sz="2800" b="1" dirty="0">
                <a:solidFill>
                  <a:srgbClr val="FF0000"/>
                </a:solidFill>
                <a:latin typeface="Calibri"/>
                <a:ea typeface="Calibri"/>
              </a:rPr>
              <a:t>:- </a:t>
            </a:r>
            <a:r>
              <a:rPr lang="ar-IQ" sz="2800" dirty="0">
                <a:latin typeface="Calibri"/>
                <a:ea typeface="Calibri"/>
              </a:rPr>
              <a:t>توجد انواع مختلفة من الحليب مثل حليب الابقار والجاموس والماعز والاغنام والجمال , ان حليب الابقار هو اكثرها انتاجا</a:t>
            </a:r>
            <a:r>
              <a:rPr lang="ar-IQ" sz="2800" dirty="0">
                <a:latin typeface="Calibri"/>
                <a:ea typeface="Calibri"/>
                <a:cs typeface="Simplified Arabic"/>
              </a:rPr>
              <a:t>ﹰ</a:t>
            </a:r>
            <a:r>
              <a:rPr lang="ar-IQ" sz="2800" dirty="0">
                <a:latin typeface="Calibri"/>
                <a:ea typeface="Calibri"/>
              </a:rPr>
              <a:t> .</a:t>
            </a:r>
            <a:endParaRPr lang="en-US" sz="2000" dirty="0">
              <a:latin typeface="Calibri"/>
              <a:ea typeface="Calibri"/>
              <a:cs typeface="Arial"/>
            </a:endParaRPr>
          </a:p>
          <a:p>
            <a:pPr>
              <a:lnSpc>
                <a:spcPct val="115000"/>
              </a:lnSpc>
              <a:spcAft>
                <a:spcPts val="1000"/>
              </a:spcAft>
            </a:pPr>
            <a:r>
              <a:rPr lang="ar-IQ" sz="2800" dirty="0">
                <a:latin typeface="Calibri"/>
                <a:ea typeface="Calibri"/>
              </a:rPr>
              <a:t>   ان الحليب ومنتجاته ذات قيمة غذائية عالية حيث يزود الجسم بأهم العناصر الغذائية الضرورية للانسان , ويعتبر مصدر جيد للبروتين واهمها بروتين الكازين 80% من الحليب و 20% بروتين الشرش </a:t>
            </a:r>
            <a:r>
              <a:rPr lang="en-AU" sz="2800" dirty="0" err="1">
                <a:latin typeface="Calibri"/>
                <a:ea typeface="Calibri"/>
                <a:cs typeface="Arial"/>
              </a:rPr>
              <a:t>Lactoglobuline</a:t>
            </a:r>
            <a:r>
              <a:rPr lang="en-AU" sz="2800" dirty="0">
                <a:latin typeface="Calibri"/>
                <a:ea typeface="Calibri"/>
                <a:cs typeface="Arial"/>
              </a:rPr>
              <a:t> </a:t>
            </a:r>
            <a:r>
              <a:rPr lang="ar-IQ" sz="2800" dirty="0">
                <a:latin typeface="Calibri"/>
                <a:ea typeface="Calibri"/>
                <a:cs typeface="Times New Roman"/>
              </a:rPr>
              <a:t>و</a:t>
            </a:r>
            <a:r>
              <a:rPr lang="en-AU" sz="2800" dirty="0">
                <a:latin typeface="Calibri"/>
                <a:ea typeface="Calibri"/>
                <a:cs typeface="Arial"/>
              </a:rPr>
              <a:t> </a:t>
            </a:r>
            <a:r>
              <a:rPr lang="en-AU" sz="2800" dirty="0" err="1">
                <a:latin typeface="Calibri"/>
                <a:ea typeface="Calibri"/>
                <a:cs typeface="Arial"/>
              </a:rPr>
              <a:t>Lactoalbumin</a:t>
            </a:r>
            <a:r>
              <a:rPr lang="en-AU" sz="2800" dirty="0">
                <a:latin typeface="Calibri"/>
                <a:ea typeface="Calibri"/>
                <a:cs typeface="Arial"/>
              </a:rPr>
              <a:t>   </a:t>
            </a:r>
            <a:endParaRPr lang="en-US" sz="2000" dirty="0">
              <a:latin typeface="Calibri"/>
              <a:ea typeface="Calibri"/>
              <a:cs typeface="Arial"/>
            </a:endParaRPr>
          </a:p>
          <a:p>
            <a:pPr algn="l" rtl="0"/>
            <a:endParaRPr lang="ar-IQ" dirty="0"/>
          </a:p>
        </p:txBody>
      </p:sp>
      <p:sp>
        <p:nvSpPr>
          <p:cNvPr id="4" name="Oval 3"/>
          <p:cNvSpPr/>
          <p:nvPr/>
        </p:nvSpPr>
        <p:spPr>
          <a:xfrm>
            <a:off x="5183088" y="404664"/>
            <a:ext cx="3456384" cy="1080120"/>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000" dirty="0" smtClean="0">
                <a:solidFill>
                  <a:schemeClr val="tx1"/>
                </a:solidFill>
              </a:rPr>
              <a:t>الحليب</a:t>
            </a:r>
            <a:endParaRPr lang="ar-IQ" sz="4000" dirty="0">
              <a:solidFill>
                <a:schemeClr val="tx1"/>
              </a:solidFill>
            </a:endParaRPr>
          </a:p>
        </p:txBody>
      </p:sp>
    </p:spTree>
    <p:extLst>
      <p:ext uri="{BB962C8B-B14F-4D97-AF65-F5344CB8AC3E}">
        <p14:creationId xmlns:p14="http://schemas.microsoft.com/office/powerpoint/2010/main" val="328636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736"/>
            <a:ext cx="8229600" cy="4954555"/>
          </a:xfrm>
        </p:spPr>
        <p:txBody>
          <a:bodyPr/>
          <a:lstStyle/>
          <a:p>
            <a:pPr>
              <a:lnSpc>
                <a:spcPct val="115000"/>
              </a:lnSpc>
              <a:spcAft>
                <a:spcPts val="1000"/>
              </a:spcAft>
            </a:pPr>
            <a:r>
              <a:rPr lang="ar-IQ" sz="2800" dirty="0">
                <a:latin typeface="Calibri"/>
                <a:ea typeface="Calibri"/>
              </a:rPr>
              <a:t>يعتبر الحليب مصدر جيد للكالسيوم حيث يساهم في بناء العظام والاسنان وكذلك مصدر مهم للفيتامينات مثل (</a:t>
            </a:r>
            <a:r>
              <a:rPr lang="en-AU" sz="2800" dirty="0">
                <a:latin typeface="Calibri"/>
                <a:ea typeface="Calibri"/>
                <a:cs typeface="Arial"/>
              </a:rPr>
              <a:t>K, D , A </a:t>
            </a:r>
            <a:r>
              <a:rPr lang="ar-IQ" sz="2800" dirty="0">
                <a:latin typeface="Calibri"/>
                <a:ea typeface="Calibri"/>
              </a:rPr>
              <a:t> )الذائبة في الدهن ومجموعة فيتامين </a:t>
            </a:r>
            <a:r>
              <a:rPr lang="en-AU" sz="2800" dirty="0">
                <a:latin typeface="Calibri"/>
                <a:ea typeface="Calibri"/>
                <a:cs typeface="Arial"/>
              </a:rPr>
              <a:t>B</a:t>
            </a:r>
            <a:r>
              <a:rPr lang="ar-IQ" sz="2800" dirty="0">
                <a:latin typeface="Calibri"/>
                <a:ea typeface="Calibri"/>
              </a:rPr>
              <a:t> اهمها الرايبوفلافين و الثيامين الذائبة في الماء . يستعمل الحليب</a:t>
            </a:r>
            <a:r>
              <a:rPr lang="ar-IQ" sz="2800" b="1" dirty="0">
                <a:latin typeface="Calibri"/>
                <a:ea typeface="Calibri"/>
              </a:rPr>
              <a:t> </a:t>
            </a:r>
            <a:r>
              <a:rPr lang="ar-IQ" sz="2800" dirty="0">
                <a:latin typeface="Calibri"/>
                <a:ea typeface="Calibri"/>
              </a:rPr>
              <a:t>في تحضير كثير من الاغذية , واهم منتجاته الجبن, الزبد , اللبن , الايس كريم . </a:t>
            </a:r>
            <a:endParaRPr lang="ar-IQ" sz="2800" dirty="0" smtClean="0">
              <a:latin typeface="Calibri"/>
              <a:ea typeface="Calibri"/>
            </a:endParaRPr>
          </a:p>
          <a:p>
            <a:pPr marL="109728" indent="0" rtl="0">
              <a:lnSpc>
                <a:spcPct val="115000"/>
              </a:lnSpc>
              <a:spcAft>
                <a:spcPts val="1000"/>
              </a:spcAft>
              <a:buNone/>
            </a:pPr>
            <a:r>
              <a:rPr lang="ar-IQ" sz="3600" b="1" dirty="0">
                <a:solidFill>
                  <a:srgbClr val="FF0000"/>
                </a:solidFill>
                <a:latin typeface="Calibri"/>
                <a:ea typeface="Calibri"/>
              </a:rPr>
              <a:t>التركيب الكيمياوي لحليب الابقار </a:t>
            </a:r>
            <a:endParaRPr lang="en-US" sz="3600" dirty="0">
              <a:solidFill>
                <a:srgbClr val="FF0000"/>
              </a:solidFill>
              <a:latin typeface="Calibri"/>
              <a:ea typeface="Calibri"/>
              <a:cs typeface="Arial"/>
            </a:endParaRPr>
          </a:p>
          <a:p>
            <a:r>
              <a:rPr lang="ar-IQ" sz="3200" dirty="0">
                <a:latin typeface="Calibri"/>
                <a:ea typeface="Calibri"/>
              </a:rPr>
              <a:t>ماء 87,25 ، الدهن 3,8 ، البروتين 3,5 ، لاكتوز 4,8 , املاح 0.15</a:t>
            </a:r>
            <a:endParaRPr lang="en-US" sz="3200" dirty="0" smtClean="0">
              <a:latin typeface="Calibri"/>
              <a:ea typeface="Calibri"/>
              <a:cs typeface="Arial"/>
            </a:endParaRPr>
          </a:p>
          <a:p>
            <a:endParaRPr lang="ar-IQ" dirty="0"/>
          </a:p>
        </p:txBody>
      </p:sp>
    </p:spTree>
    <p:extLst>
      <p:ext uri="{BB962C8B-B14F-4D97-AF65-F5344CB8AC3E}">
        <p14:creationId xmlns:p14="http://schemas.microsoft.com/office/powerpoint/2010/main" val="121385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a:lnSpc>
                <a:spcPct val="115000"/>
              </a:lnSpc>
              <a:spcAft>
                <a:spcPts val="1000"/>
              </a:spcAft>
              <a:buNone/>
            </a:pPr>
            <a:r>
              <a:rPr lang="ar-IQ" sz="2800" dirty="0" smtClean="0">
                <a:solidFill>
                  <a:srgbClr val="FF0000"/>
                </a:solidFill>
                <a:latin typeface="Calibri"/>
                <a:ea typeface="Calibri"/>
              </a:rPr>
              <a:t>1-</a:t>
            </a:r>
            <a:r>
              <a:rPr lang="ar-IQ" sz="3000" dirty="0" smtClean="0">
                <a:solidFill>
                  <a:srgbClr val="FF0000"/>
                </a:solidFill>
                <a:latin typeface="Calibri"/>
                <a:ea typeface="Calibri"/>
              </a:rPr>
              <a:t>الطعم </a:t>
            </a:r>
            <a:r>
              <a:rPr lang="ar-IQ" sz="3000" dirty="0">
                <a:solidFill>
                  <a:srgbClr val="FF0000"/>
                </a:solidFill>
                <a:latin typeface="Calibri"/>
                <a:ea typeface="Calibri"/>
              </a:rPr>
              <a:t>والرائحة </a:t>
            </a:r>
            <a:r>
              <a:rPr lang="ar-IQ" sz="2800" dirty="0">
                <a:solidFill>
                  <a:srgbClr val="FF0000"/>
                </a:solidFill>
                <a:latin typeface="Calibri"/>
                <a:ea typeface="Calibri"/>
              </a:rPr>
              <a:t>:-</a:t>
            </a:r>
            <a:r>
              <a:rPr lang="ar-IQ" sz="2800" dirty="0">
                <a:latin typeface="Calibri"/>
                <a:ea typeface="Calibri"/>
              </a:rPr>
              <a:t> كلما كان الحليب طازجا</a:t>
            </a:r>
            <a:r>
              <a:rPr lang="ar-IQ" sz="2800" dirty="0">
                <a:latin typeface="Calibri"/>
                <a:ea typeface="Calibri"/>
                <a:cs typeface="Simplified Arabic"/>
              </a:rPr>
              <a:t>ﹰ</a:t>
            </a:r>
            <a:r>
              <a:rPr lang="ar-IQ" sz="2800" dirty="0">
                <a:latin typeface="Calibri"/>
                <a:ea typeface="Calibri"/>
              </a:rPr>
              <a:t> كلما كان طعمه اقرب الى الحلاوة بسبب وجود اللاكتوز , وعندما يتلوث الحليب بالبكتريا يتحول اللاكتوز الى حامض اللاكتيك , طعم الحليب ورائحتة تتغيران حسب نوع البكتريا , ان الحليب سريع الامتصاص للروائح كرائحة الثوم والبصل خاصة</a:t>
            </a:r>
            <a:r>
              <a:rPr lang="ar-IQ" sz="2800" dirty="0">
                <a:latin typeface="Calibri"/>
                <a:ea typeface="Calibri"/>
                <a:cs typeface="Simplified Arabic"/>
              </a:rPr>
              <a:t>ﹰ</a:t>
            </a:r>
            <a:r>
              <a:rPr lang="ar-IQ" sz="2800" dirty="0">
                <a:latin typeface="Calibri"/>
                <a:ea typeface="Calibri"/>
              </a:rPr>
              <a:t> اذا كان دافئا</a:t>
            </a:r>
            <a:r>
              <a:rPr lang="ar-IQ" sz="2800" dirty="0">
                <a:latin typeface="Calibri"/>
                <a:ea typeface="Calibri"/>
                <a:cs typeface="Simplified Arabic"/>
              </a:rPr>
              <a:t>ﹰ</a:t>
            </a:r>
            <a:r>
              <a:rPr lang="ar-IQ" sz="2800" dirty="0">
                <a:latin typeface="Calibri"/>
                <a:ea typeface="Calibri"/>
              </a:rPr>
              <a:t> .</a:t>
            </a:r>
            <a:endParaRPr lang="en-US" sz="2000" dirty="0">
              <a:latin typeface="Calibri"/>
              <a:ea typeface="Calibri"/>
              <a:cs typeface="Arial"/>
            </a:endParaRPr>
          </a:p>
          <a:p>
            <a:pPr marL="109728" indent="0">
              <a:buNone/>
            </a:pPr>
            <a:r>
              <a:rPr lang="ar-IQ" sz="2800" dirty="0">
                <a:solidFill>
                  <a:srgbClr val="FF0000"/>
                </a:solidFill>
                <a:latin typeface="Calibri"/>
                <a:ea typeface="Calibri"/>
              </a:rPr>
              <a:t>2-</a:t>
            </a:r>
            <a:r>
              <a:rPr lang="ar-IQ" sz="3000" dirty="0">
                <a:solidFill>
                  <a:srgbClr val="FF0000"/>
                </a:solidFill>
                <a:latin typeface="Calibri"/>
                <a:ea typeface="Calibri"/>
              </a:rPr>
              <a:t> التفاعل </a:t>
            </a:r>
            <a:r>
              <a:rPr lang="ar-IQ" sz="2800" dirty="0">
                <a:solidFill>
                  <a:srgbClr val="FF0000"/>
                </a:solidFill>
                <a:latin typeface="Calibri"/>
                <a:ea typeface="Calibri"/>
              </a:rPr>
              <a:t>:- </a:t>
            </a:r>
            <a:r>
              <a:rPr lang="ar-IQ" sz="2800" dirty="0">
                <a:latin typeface="Calibri"/>
                <a:ea typeface="Calibri"/>
              </a:rPr>
              <a:t>يكون تأثير الحليب على ورق عباد الشمس قلويا</a:t>
            </a:r>
            <a:r>
              <a:rPr lang="ar-IQ" sz="2800" dirty="0">
                <a:ea typeface="Calibri"/>
                <a:cs typeface="Simplified Arabic"/>
              </a:rPr>
              <a:t>ﹰ</a:t>
            </a:r>
            <a:r>
              <a:rPr lang="ar-IQ" sz="2800" dirty="0">
                <a:latin typeface="Calibri"/>
                <a:ea typeface="Calibri"/>
              </a:rPr>
              <a:t> وحامضيا</a:t>
            </a:r>
            <a:r>
              <a:rPr lang="ar-IQ" sz="2800" dirty="0">
                <a:ea typeface="Calibri"/>
                <a:cs typeface="Simplified Arabic"/>
              </a:rPr>
              <a:t>ﹰ</a:t>
            </a:r>
            <a:r>
              <a:rPr lang="ar-IQ" sz="2800" dirty="0">
                <a:latin typeface="Calibri"/>
                <a:ea typeface="Calibri"/>
              </a:rPr>
              <a:t> في ان واحد حيث يتحول لون ورق عباد الشمس من الاحمر الى الازرق او من الازرق الى الاحمر , والسبب في ذلك يرجع الى كثرة البروتينات في الحليب التي تحتوي على مجاميع حامضية وقاعدية ( امفوتيري التفاعل ) . يميل الحليب الى الحامضية اكثر من القاعدية </a:t>
            </a:r>
            <a:endParaRPr lang="ar-IQ" dirty="0"/>
          </a:p>
        </p:txBody>
      </p:sp>
      <p:sp>
        <p:nvSpPr>
          <p:cNvPr id="5" name="Oval 4"/>
          <p:cNvSpPr/>
          <p:nvPr/>
        </p:nvSpPr>
        <p:spPr>
          <a:xfrm>
            <a:off x="4283968" y="332656"/>
            <a:ext cx="4248472" cy="108012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3600" dirty="0" smtClean="0">
                <a:solidFill>
                  <a:schemeClr val="tx1"/>
                </a:solidFill>
              </a:rPr>
              <a:t>خواص الحليب</a:t>
            </a:r>
            <a:endParaRPr lang="ar-IQ" sz="3600" dirty="0">
              <a:solidFill>
                <a:schemeClr val="tx1"/>
              </a:solidFill>
            </a:endParaRPr>
          </a:p>
        </p:txBody>
      </p:sp>
    </p:spTree>
    <p:extLst>
      <p:ext uri="{BB962C8B-B14F-4D97-AF65-F5344CB8AC3E}">
        <p14:creationId xmlns:p14="http://schemas.microsoft.com/office/powerpoint/2010/main" val="2398964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p:cNvSpPr>
                <a:spLocks noGrp="1"/>
              </p:cNvSpPr>
              <p:nvPr>
                <p:ph idx="1"/>
              </p:nvPr>
            </p:nvSpPr>
            <p:spPr>
              <a:xfrm>
                <a:off x="457200" y="620688"/>
                <a:ext cx="8229600" cy="5616624"/>
              </a:xfrm>
            </p:spPr>
            <p:txBody>
              <a:bodyPr>
                <a:normAutofit/>
              </a:bodyPr>
              <a:lstStyle/>
              <a:p>
                <a:pPr marL="109728" indent="0">
                  <a:lnSpc>
                    <a:spcPct val="115000"/>
                  </a:lnSpc>
                  <a:spcAft>
                    <a:spcPts val="1000"/>
                  </a:spcAft>
                  <a:buNone/>
                </a:pPr>
                <a:r>
                  <a:rPr lang="ar-IQ" sz="2800" dirty="0">
                    <a:solidFill>
                      <a:srgbClr val="FF0000"/>
                    </a:solidFill>
                    <a:latin typeface="Calibri"/>
                    <a:ea typeface="Calibri"/>
                  </a:rPr>
                  <a:t>3-</a:t>
                </a:r>
                <a:r>
                  <a:rPr lang="ar-IQ" sz="2800" dirty="0">
                    <a:latin typeface="Calibri"/>
                    <a:ea typeface="Calibri"/>
                  </a:rPr>
                  <a:t> </a:t>
                </a:r>
                <a:r>
                  <a:rPr lang="ar-IQ" sz="2800" dirty="0">
                    <a:solidFill>
                      <a:srgbClr val="FF0000"/>
                    </a:solidFill>
                    <a:latin typeface="Calibri"/>
                    <a:ea typeface="Calibri"/>
                  </a:rPr>
                  <a:t>درجة غليان الحليب :- </a:t>
                </a:r>
                <a:r>
                  <a:rPr lang="ar-IQ" sz="2800" dirty="0">
                    <a:latin typeface="Calibri"/>
                    <a:ea typeface="Calibri"/>
                  </a:rPr>
                  <a:t>بسبب المواد الذائبة في الحليب فأن درجة غليان الحليب ترتفع وتتراوح بين 100,17 -100,55 º م .</a:t>
                </a:r>
                <a:endParaRPr lang="en-US" sz="2000" dirty="0">
                  <a:latin typeface="Calibri"/>
                  <a:ea typeface="Calibri"/>
                  <a:cs typeface="Arial"/>
                </a:endParaRPr>
              </a:p>
              <a:p>
                <a:pPr marL="109728" indent="0">
                  <a:lnSpc>
                    <a:spcPct val="115000"/>
                  </a:lnSpc>
                  <a:spcAft>
                    <a:spcPts val="1000"/>
                  </a:spcAft>
                  <a:buNone/>
                </a:pPr>
                <a:r>
                  <a:rPr lang="ar-IQ" sz="2800" dirty="0" smtClean="0">
                    <a:solidFill>
                      <a:srgbClr val="FF0000"/>
                    </a:solidFill>
                    <a:latin typeface="Calibri"/>
                    <a:ea typeface="Calibri"/>
                  </a:rPr>
                  <a:t>4- </a:t>
                </a:r>
                <a:r>
                  <a:rPr lang="ar-IQ" sz="2800" dirty="0">
                    <a:solidFill>
                      <a:srgbClr val="FF0000"/>
                    </a:solidFill>
                    <a:latin typeface="Calibri"/>
                    <a:ea typeface="Calibri"/>
                  </a:rPr>
                  <a:t>الوزن النوعي :- </a:t>
                </a:r>
                <a:r>
                  <a:rPr lang="ar-IQ" sz="2800" dirty="0">
                    <a:latin typeface="Calibri"/>
                    <a:ea typeface="Calibri"/>
                  </a:rPr>
                  <a:t>ان الوزن النوعي للحليب اكبر من الوزن النوعي للماء حيث يتراوح بين 1,029 -1,035 </a:t>
                </a:r>
                <a:endParaRPr lang="en-US" sz="2000" dirty="0">
                  <a:latin typeface="Calibri"/>
                  <a:ea typeface="Calibri"/>
                  <a:cs typeface="Arial"/>
                </a:endParaRPr>
              </a:p>
              <a:p>
                <a:pPr>
                  <a:lnSpc>
                    <a:spcPct val="115000"/>
                  </a:lnSpc>
                  <a:spcAft>
                    <a:spcPts val="1000"/>
                  </a:spcAft>
                </a:pPr>
                <a:r>
                  <a:rPr lang="ar-IQ" sz="2800" dirty="0">
                    <a:latin typeface="Calibri"/>
                    <a:ea typeface="Calibri"/>
                  </a:rPr>
                  <a:t>الوزن النوعي= </a:t>
                </a:r>
                <a14:m>
                  <m:oMath xmlns:m="http://schemas.openxmlformats.org/officeDocument/2006/math">
                    <m:f>
                      <m:fPr>
                        <m:ctrlPr>
                          <a:rPr lang="en-US" sz="2800" i="1">
                            <a:effectLst/>
                            <a:latin typeface="Cambria Math"/>
                            <a:ea typeface="Calibri"/>
                            <a:cs typeface="Arial"/>
                          </a:rPr>
                        </m:ctrlPr>
                      </m:fPr>
                      <m:num>
                        <m:r>
                          <a:rPr lang="ar-IQ" sz="2800">
                            <a:latin typeface="Cambria Math"/>
                            <a:ea typeface="Calibri"/>
                          </a:rPr>
                          <m:t>م</m:t>
                        </m:r>
                        <m:r>
                          <a:rPr lang="ar-IQ" sz="2800">
                            <a:latin typeface="Cambria Math"/>
                            <a:ea typeface="Calibri"/>
                          </a:rPr>
                          <m:t> </m:t>
                        </m:r>
                        <m:r>
                          <a:rPr lang="en-AU" sz="2800" b="1" i="1">
                            <a:effectLst/>
                            <a:latin typeface="Cambria Math"/>
                            <a:ea typeface="Calibri"/>
                            <a:cs typeface="Arial"/>
                          </a:rPr>
                          <m:t>𝟏𝟓</m:t>
                        </m:r>
                        <m:r>
                          <a:rPr lang="en-AU" sz="2800" b="1">
                            <a:effectLst/>
                            <a:latin typeface="Cambria Math"/>
                            <a:ea typeface="Calibri"/>
                            <a:cs typeface="Arial"/>
                          </a:rPr>
                          <m:t> </m:t>
                        </m:r>
                        <m:r>
                          <a:rPr lang="ar-IQ" sz="2800">
                            <a:latin typeface="Cambria Math"/>
                            <a:ea typeface="Calibri"/>
                          </a:rPr>
                          <m:t>في</m:t>
                        </m:r>
                        <m:r>
                          <a:rPr lang="ar-IQ" sz="2800">
                            <a:latin typeface="Cambria Math"/>
                            <a:ea typeface="Calibri"/>
                          </a:rPr>
                          <m:t> </m:t>
                        </m:r>
                        <m:r>
                          <a:rPr lang="ar-IQ" sz="2800">
                            <a:latin typeface="Cambria Math"/>
                            <a:ea typeface="Calibri"/>
                          </a:rPr>
                          <m:t>الحليب</m:t>
                        </m:r>
                        <m:r>
                          <a:rPr lang="ar-IQ" sz="2800">
                            <a:latin typeface="Cambria Math"/>
                            <a:ea typeface="Calibri"/>
                          </a:rPr>
                          <m:t> </m:t>
                        </m:r>
                        <m:r>
                          <a:rPr lang="ar-IQ" sz="2800">
                            <a:latin typeface="Cambria Math"/>
                            <a:ea typeface="Calibri"/>
                          </a:rPr>
                          <m:t>من</m:t>
                        </m:r>
                        <m:r>
                          <a:rPr lang="ar-IQ" sz="2800">
                            <a:latin typeface="Cambria Math"/>
                            <a:ea typeface="Calibri"/>
                          </a:rPr>
                          <m:t> </m:t>
                        </m:r>
                        <m:r>
                          <a:rPr lang="ar-IQ" sz="2800">
                            <a:latin typeface="Cambria Math"/>
                            <a:ea typeface="Calibri"/>
                          </a:rPr>
                          <m:t>معين</m:t>
                        </m:r>
                        <m:r>
                          <a:rPr lang="ar-IQ" sz="2800">
                            <a:latin typeface="Cambria Math"/>
                            <a:ea typeface="Calibri"/>
                          </a:rPr>
                          <m:t> </m:t>
                        </m:r>
                        <m:r>
                          <a:rPr lang="ar-IQ" sz="2800">
                            <a:latin typeface="Cambria Math"/>
                            <a:ea typeface="Calibri"/>
                          </a:rPr>
                          <m:t>حجم</m:t>
                        </m:r>
                        <m:r>
                          <a:rPr lang="ar-IQ" sz="2800">
                            <a:latin typeface="Cambria Math"/>
                            <a:ea typeface="Calibri"/>
                          </a:rPr>
                          <m:t> </m:t>
                        </m:r>
                        <m:r>
                          <a:rPr lang="ar-IQ" sz="2800">
                            <a:latin typeface="Cambria Math"/>
                            <a:ea typeface="Calibri"/>
                          </a:rPr>
                          <m:t>وزن</m:t>
                        </m:r>
                        <m:r>
                          <a:rPr lang="ar-IQ" sz="2800">
                            <a:latin typeface="Cambria Math"/>
                            <a:ea typeface="Calibri"/>
                          </a:rPr>
                          <m:t> </m:t>
                        </m:r>
                      </m:num>
                      <m:den>
                        <m:r>
                          <a:rPr lang="ar-IQ" sz="2800">
                            <a:latin typeface="Cambria Math"/>
                            <a:ea typeface="Calibri"/>
                          </a:rPr>
                          <m:t>م</m:t>
                        </m:r>
                        <m:r>
                          <a:rPr lang="ar-IQ" sz="2800">
                            <a:latin typeface="Cambria Math"/>
                            <a:ea typeface="Calibri"/>
                          </a:rPr>
                          <m:t> </m:t>
                        </m:r>
                        <m:r>
                          <a:rPr lang="en-AU" sz="2800" b="1" i="1">
                            <a:effectLst/>
                            <a:latin typeface="Cambria Math"/>
                            <a:ea typeface="Calibri"/>
                            <a:cs typeface="Arial"/>
                          </a:rPr>
                          <m:t>𝟏𝟓</m:t>
                        </m:r>
                        <m:r>
                          <a:rPr lang="en-AU" sz="2800" b="1">
                            <a:effectLst/>
                            <a:latin typeface="Cambria Math"/>
                            <a:ea typeface="Calibri"/>
                            <a:cs typeface="Arial"/>
                          </a:rPr>
                          <m:t> </m:t>
                        </m:r>
                        <m:r>
                          <a:rPr lang="ar-IQ" sz="2800">
                            <a:latin typeface="Cambria Math"/>
                            <a:ea typeface="Calibri"/>
                          </a:rPr>
                          <m:t>في</m:t>
                        </m:r>
                        <m:r>
                          <a:rPr lang="ar-IQ" sz="2800">
                            <a:latin typeface="Cambria Math"/>
                            <a:ea typeface="Calibri"/>
                          </a:rPr>
                          <m:t> </m:t>
                        </m:r>
                        <m:r>
                          <a:rPr lang="ar-IQ" sz="2800">
                            <a:latin typeface="Cambria Math"/>
                            <a:ea typeface="Calibri"/>
                          </a:rPr>
                          <m:t>الماء</m:t>
                        </m:r>
                        <m:r>
                          <a:rPr lang="ar-IQ" sz="2800">
                            <a:latin typeface="Cambria Math"/>
                            <a:ea typeface="Calibri"/>
                          </a:rPr>
                          <m:t> </m:t>
                        </m:r>
                        <m:r>
                          <a:rPr lang="ar-IQ" sz="2800">
                            <a:latin typeface="Cambria Math"/>
                            <a:ea typeface="Calibri"/>
                          </a:rPr>
                          <m:t>من</m:t>
                        </m:r>
                        <m:r>
                          <a:rPr lang="ar-IQ" sz="2800">
                            <a:latin typeface="Cambria Math"/>
                            <a:ea typeface="Calibri"/>
                          </a:rPr>
                          <m:t> </m:t>
                        </m:r>
                        <m:r>
                          <a:rPr lang="ar-IQ" sz="2800">
                            <a:latin typeface="Cambria Math"/>
                            <a:ea typeface="Calibri"/>
                          </a:rPr>
                          <m:t>الحجم</m:t>
                        </m:r>
                        <m:r>
                          <a:rPr lang="ar-IQ" sz="2800">
                            <a:latin typeface="Cambria Math"/>
                            <a:ea typeface="Calibri"/>
                          </a:rPr>
                          <m:t> </m:t>
                        </m:r>
                        <m:r>
                          <a:rPr lang="ar-IQ" sz="2800">
                            <a:latin typeface="Cambria Math"/>
                            <a:ea typeface="Calibri"/>
                          </a:rPr>
                          <m:t>نفس</m:t>
                        </m:r>
                        <m:r>
                          <a:rPr lang="ar-IQ" sz="2800">
                            <a:latin typeface="Cambria Math"/>
                            <a:ea typeface="Calibri"/>
                          </a:rPr>
                          <m:t> </m:t>
                        </m:r>
                        <m:r>
                          <a:rPr lang="ar-IQ" sz="2800">
                            <a:latin typeface="Cambria Math"/>
                            <a:ea typeface="Calibri"/>
                          </a:rPr>
                          <m:t>وزن</m:t>
                        </m:r>
                      </m:den>
                    </m:f>
                  </m:oMath>
                </a14:m>
                <a:r>
                  <a:rPr lang="ar-IQ" sz="1800" dirty="0">
                    <a:latin typeface="Calibri"/>
                    <a:ea typeface="Calibri"/>
                  </a:rPr>
                  <a:t>   </a:t>
                </a:r>
                <a:endParaRPr lang="en-US" sz="1400" dirty="0">
                  <a:effectLst/>
                  <a:latin typeface="Calibri"/>
                  <a:ea typeface="Calibri"/>
                  <a:cs typeface="Arial"/>
                </a:endParaRPr>
              </a:p>
              <a:p>
                <a:pPr marL="109728" indent="0">
                  <a:buNone/>
                </a:pPr>
                <a:r>
                  <a:rPr lang="ar-IQ" sz="3200" dirty="0">
                    <a:latin typeface="Calibri"/>
                    <a:ea typeface="Calibri"/>
                  </a:rPr>
                  <a:t>ان الحليب اثقل من الماء فالتر من الحليب يزن اكثر مما يزنه لتر من الماء وان معرفة الوزن النوعي للحليب يساعد على معرفة الغش في الحليب اي كدليل لمعرفة اضافة الماء اليه ام لا , او عزل الدهن او اضافة مواد اخرى </a:t>
                </a:r>
                <a:endParaRPr lang="ar-IQ" sz="3200" dirty="0"/>
              </a:p>
            </p:txBody>
          </p:sp>
        </mc:Choice>
        <mc:Fallback>
          <p:sp>
            <p:nvSpPr>
              <p:cNvPr id="2" name="Content Placeholder 1"/>
              <p:cNvSpPr>
                <a:spLocks noGrp="1" noRot="1" noChangeAspect="1" noMove="1" noResize="1" noEditPoints="1" noAdjustHandles="1" noChangeArrowheads="1" noChangeShapeType="1" noTextEdit="1"/>
              </p:cNvSpPr>
              <p:nvPr>
                <p:ph idx="1"/>
              </p:nvPr>
            </p:nvSpPr>
            <p:spPr>
              <a:xfrm>
                <a:off x="457200" y="620688"/>
                <a:ext cx="8229600" cy="5616624"/>
              </a:xfrm>
              <a:blipFill rotWithShape="1">
                <a:blip r:embed="rId2"/>
                <a:stretch>
                  <a:fillRect l="-444" t="-760" r="-519"/>
                </a:stretch>
              </a:blipFill>
            </p:spPr>
            <p:txBody>
              <a:bodyPr/>
              <a:lstStyle/>
              <a:p>
                <a:r>
                  <a:rPr lang="ar-IQ">
                    <a:noFill/>
                  </a:rPr>
                  <a:t> </a:t>
                </a:r>
              </a:p>
            </p:txBody>
          </p:sp>
        </mc:Fallback>
      </mc:AlternateContent>
    </p:spTree>
    <p:extLst>
      <p:ext uri="{BB962C8B-B14F-4D97-AF65-F5344CB8AC3E}">
        <p14:creationId xmlns:p14="http://schemas.microsoft.com/office/powerpoint/2010/main" val="821237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nSpc>
                <a:spcPct val="115000"/>
              </a:lnSpc>
              <a:spcAft>
                <a:spcPts val="1000"/>
              </a:spcAft>
            </a:pPr>
            <a:r>
              <a:rPr lang="ar-IQ" sz="2800" dirty="0" smtClean="0">
                <a:latin typeface="Calibri"/>
                <a:ea typeface="Calibri"/>
              </a:rPr>
              <a:t>اضافة </a:t>
            </a:r>
            <a:r>
              <a:rPr lang="ar-IQ" sz="2800" dirty="0">
                <a:latin typeface="Calibri"/>
                <a:ea typeface="Calibri"/>
              </a:rPr>
              <a:t>كمية من الماء الى الحليب او اضافة حليب الحضن الناتج من تصنيع الزبد او نزع الدهن من الحليب .</a:t>
            </a:r>
            <a:endParaRPr lang="en-US" sz="2000" dirty="0">
              <a:latin typeface="Calibri"/>
              <a:ea typeface="Calibri"/>
              <a:cs typeface="Arial"/>
            </a:endParaRPr>
          </a:p>
          <a:p>
            <a:pPr>
              <a:lnSpc>
                <a:spcPct val="115000"/>
              </a:lnSpc>
              <a:spcAft>
                <a:spcPts val="1000"/>
              </a:spcAft>
            </a:pPr>
            <a:r>
              <a:rPr lang="ar-IQ" sz="2800" dirty="0" smtClean="0">
                <a:latin typeface="Calibri"/>
                <a:ea typeface="Calibri"/>
              </a:rPr>
              <a:t>استبدال </a:t>
            </a:r>
            <a:r>
              <a:rPr lang="ar-IQ" sz="2800" dirty="0">
                <a:latin typeface="Calibri"/>
                <a:ea typeface="Calibri"/>
              </a:rPr>
              <a:t>جزء او كل دهن الحليب بدهون نباتية او شحوم .</a:t>
            </a:r>
            <a:endParaRPr lang="en-US" sz="2000" dirty="0">
              <a:latin typeface="Calibri"/>
              <a:ea typeface="Calibri"/>
              <a:cs typeface="Arial"/>
            </a:endParaRPr>
          </a:p>
          <a:p>
            <a:pPr>
              <a:lnSpc>
                <a:spcPct val="115000"/>
              </a:lnSpc>
              <a:spcAft>
                <a:spcPts val="1000"/>
              </a:spcAft>
            </a:pPr>
            <a:r>
              <a:rPr lang="ar-IQ" sz="2800" dirty="0" smtClean="0">
                <a:latin typeface="Calibri"/>
                <a:ea typeface="Calibri"/>
              </a:rPr>
              <a:t>محاولة </a:t>
            </a:r>
            <a:r>
              <a:rPr lang="ar-IQ" sz="2800" dirty="0">
                <a:latin typeface="Calibri"/>
                <a:ea typeface="Calibri"/>
              </a:rPr>
              <a:t>اظهاره بنوعية احسن مماهو بالحقيقة , مثلا اضافة مواد حافظة بتراكيز واطئة لمنع نمو الاحياء المجهرية وتأخيرتلف الحليب , حيث تضاف الفورمالديهايد ونترات الصوديوم علما</a:t>
            </a:r>
            <a:r>
              <a:rPr lang="ar-IQ" sz="2800" dirty="0">
                <a:latin typeface="Calibri"/>
                <a:ea typeface="Calibri"/>
                <a:cs typeface="Simplified Arabic"/>
              </a:rPr>
              <a:t>ﹰ</a:t>
            </a:r>
            <a:r>
              <a:rPr lang="ar-IQ" sz="2800" dirty="0">
                <a:latin typeface="Calibri"/>
                <a:ea typeface="Calibri"/>
              </a:rPr>
              <a:t> بأنها محرمة حسب التشريعات الدولية .</a:t>
            </a:r>
            <a:endParaRPr lang="en-US" sz="2000" dirty="0">
              <a:latin typeface="Calibri"/>
              <a:ea typeface="Calibri"/>
              <a:cs typeface="Arial"/>
            </a:endParaRPr>
          </a:p>
          <a:p>
            <a:pPr>
              <a:lnSpc>
                <a:spcPct val="115000"/>
              </a:lnSpc>
              <a:spcAft>
                <a:spcPts val="1000"/>
              </a:spcAft>
            </a:pPr>
            <a:r>
              <a:rPr lang="ar-IQ" sz="2800" dirty="0" smtClean="0">
                <a:latin typeface="Calibri"/>
                <a:ea typeface="Calibri"/>
              </a:rPr>
              <a:t>اضافة </a:t>
            </a:r>
            <a:r>
              <a:rPr lang="ar-IQ" sz="2800" dirty="0">
                <a:latin typeface="Calibri"/>
                <a:ea typeface="Calibri"/>
              </a:rPr>
              <a:t>النشا لزيادة لزوجة الحليب </a:t>
            </a:r>
            <a:r>
              <a:rPr lang="ar-IQ" sz="2800" dirty="0" smtClean="0">
                <a:latin typeface="Calibri"/>
                <a:ea typeface="Calibri"/>
              </a:rPr>
              <a:t>المخفف </a:t>
            </a:r>
            <a:r>
              <a:rPr lang="ar-IQ" sz="2800" dirty="0">
                <a:latin typeface="Calibri"/>
                <a:ea typeface="Calibri"/>
              </a:rPr>
              <a:t>بالماء .</a:t>
            </a:r>
            <a:endParaRPr lang="en-US" sz="2000" dirty="0">
              <a:latin typeface="Calibri"/>
              <a:ea typeface="Calibri"/>
              <a:cs typeface="Arial"/>
            </a:endParaRPr>
          </a:p>
          <a:p>
            <a:pPr algn="l" rtl="0"/>
            <a:endParaRPr lang="ar-IQ" dirty="0"/>
          </a:p>
        </p:txBody>
      </p:sp>
      <p:sp>
        <p:nvSpPr>
          <p:cNvPr id="4" name="Oval 3"/>
          <p:cNvSpPr/>
          <p:nvPr/>
        </p:nvSpPr>
        <p:spPr>
          <a:xfrm>
            <a:off x="4067944" y="260648"/>
            <a:ext cx="4248472" cy="1080120"/>
          </a:xfrm>
          <a:prstGeom prst="ellipse">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rtl="0">
              <a:lnSpc>
                <a:spcPct val="115000"/>
              </a:lnSpc>
              <a:spcAft>
                <a:spcPts val="1000"/>
              </a:spcAft>
            </a:pPr>
            <a:r>
              <a:rPr lang="ar-IQ" sz="3200" b="1" dirty="0">
                <a:solidFill>
                  <a:schemeClr val="tx1"/>
                </a:solidFill>
                <a:latin typeface="Calibri"/>
                <a:ea typeface="Calibri"/>
              </a:rPr>
              <a:t>طرق غش الحليب </a:t>
            </a:r>
            <a:endParaRPr lang="en-US" sz="3200" dirty="0">
              <a:solidFill>
                <a:schemeClr val="tx1"/>
              </a:solidFill>
              <a:effectLst/>
              <a:latin typeface="Calibri"/>
              <a:ea typeface="Calibri"/>
              <a:cs typeface="Arial"/>
            </a:endParaRPr>
          </a:p>
        </p:txBody>
      </p:sp>
    </p:spTree>
    <p:extLst>
      <p:ext uri="{BB962C8B-B14F-4D97-AF65-F5344CB8AC3E}">
        <p14:creationId xmlns:p14="http://schemas.microsoft.com/office/powerpoint/2010/main" val="28171238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nSpc>
                <a:spcPct val="115000"/>
              </a:lnSpc>
              <a:spcAft>
                <a:spcPts val="1000"/>
              </a:spcAft>
            </a:pPr>
            <a:r>
              <a:rPr lang="ar-IQ" sz="2800" dirty="0" smtClean="0">
                <a:solidFill>
                  <a:srgbClr val="FF0000"/>
                </a:solidFill>
                <a:latin typeface="Calibri"/>
                <a:ea typeface="Calibri"/>
              </a:rPr>
              <a:t>فحوصات </a:t>
            </a:r>
            <a:r>
              <a:rPr lang="ar-IQ" sz="2800" dirty="0">
                <a:solidFill>
                  <a:srgbClr val="FF0000"/>
                </a:solidFill>
                <a:latin typeface="Calibri"/>
                <a:ea typeface="Calibri"/>
              </a:rPr>
              <a:t>حسية :- </a:t>
            </a:r>
            <a:r>
              <a:rPr lang="ar-IQ" sz="2800" dirty="0">
                <a:latin typeface="Calibri"/>
                <a:ea typeface="Calibri"/>
              </a:rPr>
              <a:t>مثل اللون والطعم والرائحة وعادة يتمكن الشخص المدرب بمعرفة مدى التغيرات التي تحصل في الحليب .</a:t>
            </a:r>
            <a:endParaRPr lang="en-US" sz="2000" dirty="0">
              <a:latin typeface="Calibri"/>
              <a:ea typeface="Calibri"/>
              <a:cs typeface="Arial"/>
            </a:endParaRPr>
          </a:p>
          <a:p>
            <a:pPr>
              <a:lnSpc>
                <a:spcPct val="115000"/>
              </a:lnSpc>
              <a:spcAft>
                <a:spcPts val="1000"/>
              </a:spcAft>
            </a:pPr>
            <a:r>
              <a:rPr lang="ar-IQ" sz="2800" dirty="0" smtClean="0">
                <a:solidFill>
                  <a:srgbClr val="FF0000"/>
                </a:solidFill>
                <a:latin typeface="Calibri"/>
                <a:ea typeface="Calibri"/>
              </a:rPr>
              <a:t>فحوصات </a:t>
            </a:r>
            <a:r>
              <a:rPr lang="ar-IQ" sz="2800" dirty="0">
                <a:solidFill>
                  <a:srgbClr val="FF0000"/>
                </a:solidFill>
                <a:latin typeface="Calibri"/>
                <a:ea typeface="Calibri"/>
              </a:rPr>
              <a:t>طبيعية :- </a:t>
            </a:r>
            <a:r>
              <a:rPr lang="ar-IQ" sz="2800" dirty="0">
                <a:latin typeface="Calibri"/>
                <a:ea typeface="Calibri"/>
              </a:rPr>
              <a:t>مثل معرفة الخواص الفيزيائية للحليب مثل , الكثافة ,درجة الغليان , وانجماد الحليب . </a:t>
            </a:r>
            <a:endParaRPr lang="en-US" sz="2000" dirty="0">
              <a:latin typeface="Calibri"/>
              <a:ea typeface="Calibri"/>
              <a:cs typeface="Arial"/>
            </a:endParaRPr>
          </a:p>
          <a:p>
            <a:pPr>
              <a:lnSpc>
                <a:spcPct val="115000"/>
              </a:lnSpc>
              <a:spcAft>
                <a:spcPts val="1000"/>
              </a:spcAft>
            </a:pPr>
            <a:r>
              <a:rPr lang="ar-IQ" sz="2800" dirty="0" smtClean="0">
                <a:solidFill>
                  <a:srgbClr val="FF0000"/>
                </a:solidFill>
                <a:latin typeface="Calibri"/>
                <a:ea typeface="Calibri"/>
              </a:rPr>
              <a:t>فحوصات </a:t>
            </a:r>
            <a:r>
              <a:rPr lang="ar-IQ" sz="2800" dirty="0">
                <a:solidFill>
                  <a:srgbClr val="FF0000"/>
                </a:solidFill>
                <a:latin typeface="Calibri"/>
                <a:ea typeface="Calibri"/>
              </a:rPr>
              <a:t>كيميائية :- </a:t>
            </a:r>
            <a:r>
              <a:rPr lang="ar-IQ" sz="2800" dirty="0">
                <a:latin typeface="Calibri"/>
                <a:ea typeface="Calibri"/>
              </a:rPr>
              <a:t>مثل معرفة كمية الحموضة </a:t>
            </a:r>
            <a:r>
              <a:rPr lang="en-AU" sz="2800" dirty="0">
                <a:latin typeface="Calibri"/>
                <a:ea typeface="Calibri"/>
                <a:cs typeface="Arial"/>
              </a:rPr>
              <a:t>PH</a:t>
            </a:r>
            <a:r>
              <a:rPr lang="ar-IQ" sz="2800" dirty="0">
                <a:latin typeface="Calibri"/>
                <a:ea typeface="Calibri"/>
              </a:rPr>
              <a:t> , وتقدير نسبة الدهن .</a:t>
            </a:r>
            <a:endParaRPr lang="en-US" sz="2000" dirty="0">
              <a:latin typeface="Calibri"/>
              <a:ea typeface="Calibri"/>
              <a:cs typeface="Arial"/>
            </a:endParaRPr>
          </a:p>
          <a:p>
            <a:r>
              <a:rPr lang="ar-IQ" sz="2800" dirty="0" smtClean="0">
                <a:latin typeface="Calibri"/>
                <a:ea typeface="Calibri"/>
              </a:rPr>
              <a:t> </a:t>
            </a:r>
            <a:r>
              <a:rPr lang="ar-IQ" sz="2800" dirty="0">
                <a:solidFill>
                  <a:srgbClr val="FF0000"/>
                </a:solidFill>
                <a:latin typeface="Calibri"/>
                <a:ea typeface="Calibri"/>
              </a:rPr>
              <a:t>فحوصات بكتريولوجية :- </a:t>
            </a:r>
            <a:r>
              <a:rPr lang="ar-IQ" sz="2800" dirty="0">
                <a:latin typeface="Calibri"/>
                <a:ea typeface="Calibri"/>
              </a:rPr>
              <a:t>تشمل معرفة اعداد الاحياء المجهرية في الحليب عن طريق فحص سرعة اختزال صبغة المثيل الازرق او معرفة نوعها بواسطة مسحة بالمجهر </a:t>
            </a:r>
            <a:endParaRPr lang="ar-IQ" dirty="0"/>
          </a:p>
        </p:txBody>
      </p:sp>
      <p:sp>
        <p:nvSpPr>
          <p:cNvPr id="5" name="Oval 4"/>
          <p:cNvSpPr/>
          <p:nvPr/>
        </p:nvSpPr>
        <p:spPr>
          <a:xfrm>
            <a:off x="3851920" y="332656"/>
            <a:ext cx="4824536" cy="1152128"/>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3200" b="1" dirty="0">
                <a:solidFill>
                  <a:schemeClr val="tx1"/>
                </a:solidFill>
                <a:latin typeface="Calibri"/>
                <a:ea typeface="Calibri"/>
              </a:rPr>
              <a:t> الفحوصات التي تجرى على الحليب</a:t>
            </a:r>
            <a:endParaRPr lang="ar-IQ" sz="3200" dirty="0">
              <a:solidFill>
                <a:schemeClr val="tx1"/>
              </a:solidFill>
            </a:endParaRPr>
          </a:p>
        </p:txBody>
      </p:sp>
    </p:spTree>
    <p:extLst>
      <p:ext uri="{BB962C8B-B14F-4D97-AF65-F5344CB8AC3E}">
        <p14:creationId xmlns:p14="http://schemas.microsoft.com/office/powerpoint/2010/main" val="2536421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lstStyle/>
          <a:p>
            <a:pPr marL="109728" indent="0">
              <a:lnSpc>
                <a:spcPct val="115000"/>
              </a:lnSpc>
              <a:spcAft>
                <a:spcPts val="1000"/>
              </a:spcAft>
              <a:buNone/>
            </a:pPr>
            <a:r>
              <a:rPr lang="ar-IQ" sz="2800" dirty="0" smtClean="0">
                <a:latin typeface="Calibri"/>
                <a:ea typeface="Calibri"/>
              </a:rPr>
              <a:t>فحص الرائحة والمذاق </a:t>
            </a:r>
          </a:p>
          <a:p>
            <a:pPr marL="109728" indent="0" algn="r">
              <a:lnSpc>
                <a:spcPct val="115000"/>
              </a:lnSpc>
              <a:spcAft>
                <a:spcPts val="1000"/>
              </a:spcAft>
              <a:buNone/>
            </a:pPr>
            <a:r>
              <a:rPr lang="ar-IQ" sz="2800" dirty="0" smtClean="0">
                <a:solidFill>
                  <a:srgbClr val="FF0000"/>
                </a:solidFill>
                <a:latin typeface="Calibri"/>
                <a:ea typeface="Calibri"/>
              </a:rPr>
              <a:t>1-فحص </a:t>
            </a:r>
            <a:r>
              <a:rPr lang="ar-IQ" sz="2800" dirty="0">
                <a:solidFill>
                  <a:srgbClr val="FF0000"/>
                </a:solidFill>
                <a:latin typeface="Calibri"/>
                <a:ea typeface="Calibri"/>
              </a:rPr>
              <a:t>الحرارة (الغليان ) :- </a:t>
            </a:r>
            <a:r>
              <a:rPr lang="ar-IQ" sz="2800" dirty="0">
                <a:latin typeface="Calibri"/>
                <a:ea typeface="Calibri"/>
              </a:rPr>
              <a:t>هذا الفحص يدل على نسبة الحموضة في الحليب وهل هو صالح للاستهلاك والتصنيع . </a:t>
            </a:r>
            <a:endParaRPr lang="en-US" sz="2000" dirty="0">
              <a:latin typeface="Calibri"/>
              <a:ea typeface="Calibri"/>
              <a:cs typeface="Arial"/>
            </a:endParaRPr>
          </a:p>
          <a:p>
            <a:pPr>
              <a:lnSpc>
                <a:spcPct val="115000"/>
              </a:lnSpc>
              <a:spcAft>
                <a:spcPts val="1000"/>
              </a:spcAft>
            </a:pPr>
            <a:r>
              <a:rPr lang="ar-IQ" sz="2800" dirty="0" smtClean="0">
                <a:latin typeface="Calibri"/>
                <a:ea typeface="Calibri"/>
              </a:rPr>
              <a:t>الاحتياجات- : </a:t>
            </a:r>
            <a:r>
              <a:rPr lang="ar-IQ" sz="2800" dirty="0">
                <a:latin typeface="Calibri"/>
                <a:ea typeface="Calibri"/>
              </a:rPr>
              <a:t>انبوبة اختبار , حمام مائي , ماسكة انبوبة اختبار </a:t>
            </a:r>
            <a:endParaRPr lang="en-US" sz="2000" dirty="0">
              <a:latin typeface="Calibri"/>
              <a:ea typeface="Calibri"/>
              <a:cs typeface="Arial"/>
            </a:endParaRPr>
          </a:p>
          <a:p>
            <a:pPr marL="109728" indent="0">
              <a:buNone/>
            </a:pPr>
            <a:r>
              <a:rPr lang="ar-IQ" sz="2800" dirty="0">
                <a:latin typeface="Calibri"/>
                <a:ea typeface="Calibri"/>
              </a:rPr>
              <a:t>يؤخذ ا سم</a:t>
            </a:r>
            <a:r>
              <a:rPr lang="ar-IQ" sz="2800" baseline="30000" dirty="0">
                <a:latin typeface="Calibri"/>
                <a:ea typeface="Calibri"/>
              </a:rPr>
              <a:t>3</a:t>
            </a:r>
            <a:r>
              <a:rPr lang="ar-IQ" sz="2800" dirty="0">
                <a:latin typeface="Calibri"/>
                <a:ea typeface="Calibri"/>
              </a:rPr>
              <a:t> من الحليب ويوضع في انبوبة اختبار وتوضع في حمام مائي مغلي ويترك لمدة خمس دقائق , تم تشم رائحة الحليب وتفحص جوانب الانبوبة من ناحية تخثر الحليب او عدمه , اذا تخثر الحليب يدل على ان الحليب بنوعيه غير جيدة </a:t>
            </a:r>
            <a:endParaRPr lang="ar-IQ" dirty="0"/>
          </a:p>
        </p:txBody>
      </p:sp>
      <p:sp>
        <p:nvSpPr>
          <p:cNvPr id="4" name="Oval 3"/>
          <p:cNvSpPr/>
          <p:nvPr/>
        </p:nvSpPr>
        <p:spPr>
          <a:xfrm>
            <a:off x="3707904" y="250972"/>
            <a:ext cx="4824536" cy="936104"/>
          </a:xfrm>
          <a:prstGeom prst="ellipse">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rtl="0">
              <a:lnSpc>
                <a:spcPct val="115000"/>
              </a:lnSpc>
              <a:spcAft>
                <a:spcPts val="1000"/>
              </a:spcAft>
            </a:pPr>
            <a:r>
              <a:rPr lang="ar-IQ" sz="3200" dirty="0">
                <a:solidFill>
                  <a:schemeClr val="tx1"/>
                </a:solidFill>
                <a:latin typeface="Calibri"/>
                <a:ea typeface="Calibri"/>
              </a:rPr>
              <a:t>فحص جودة الحليب :</a:t>
            </a:r>
            <a:endParaRPr lang="en-US" sz="3200" dirty="0">
              <a:solidFill>
                <a:schemeClr val="tx1"/>
              </a:solidFill>
              <a:effectLst/>
              <a:latin typeface="Calibri"/>
              <a:ea typeface="Calibri"/>
              <a:cs typeface="Arial"/>
            </a:endParaRPr>
          </a:p>
        </p:txBody>
      </p:sp>
    </p:spTree>
    <p:extLst>
      <p:ext uri="{BB962C8B-B14F-4D97-AF65-F5344CB8AC3E}">
        <p14:creationId xmlns:p14="http://schemas.microsoft.com/office/powerpoint/2010/main" val="3032093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5026563"/>
          </a:xfrm>
        </p:spPr>
        <p:txBody>
          <a:bodyPr>
            <a:normAutofit/>
          </a:bodyPr>
          <a:lstStyle/>
          <a:p>
            <a:pPr marL="109728" indent="0" rtl="0">
              <a:buNone/>
            </a:pPr>
            <a:r>
              <a:rPr lang="ar-IQ" dirty="0">
                <a:solidFill>
                  <a:srgbClr val="FF0000"/>
                </a:solidFill>
              </a:rPr>
              <a:t> </a:t>
            </a:r>
            <a:r>
              <a:rPr lang="ar-IQ" dirty="0" smtClean="0">
                <a:solidFill>
                  <a:srgbClr val="FF0000"/>
                </a:solidFill>
              </a:rPr>
              <a:t> 2- فحص </a:t>
            </a:r>
            <a:r>
              <a:rPr lang="ar-IQ" dirty="0">
                <a:solidFill>
                  <a:srgbClr val="FF0000"/>
                </a:solidFill>
              </a:rPr>
              <a:t>الرواسب :- </a:t>
            </a:r>
            <a:r>
              <a:rPr lang="ar-IQ" dirty="0"/>
              <a:t>هذه الفحوصات تعطي فكرة عن مدى مراعاة شروط النظافة في انتاج الحليب وفيما لو كان الحليب يحتوي على اوساخ او مواد غريبة قد تكون اتربة او شعر او فضلات حيوانات وغيرها .</a:t>
            </a:r>
          </a:p>
          <a:p>
            <a:pPr marL="109728" indent="0">
              <a:buNone/>
            </a:pPr>
            <a:r>
              <a:rPr lang="ar-IQ" dirty="0"/>
              <a:t>يتم الفحص بترشيح كمية من الحليب مابين 1/4 - 1/2 لتر خلال قرص من القطن ثم تفحص كمية الاوساخ ونوعها </a:t>
            </a:r>
          </a:p>
          <a:p>
            <a:pPr marL="109728" indent="0">
              <a:lnSpc>
                <a:spcPct val="115000"/>
              </a:lnSpc>
              <a:spcAft>
                <a:spcPts val="1000"/>
              </a:spcAft>
              <a:buNone/>
            </a:pPr>
            <a:r>
              <a:rPr lang="ar-IQ" sz="2800" dirty="0" smtClean="0">
                <a:solidFill>
                  <a:srgbClr val="FF0000"/>
                </a:solidFill>
                <a:latin typeface="Calibri"/>
                <a:ea typeface="Calibri"/>
              </a:rPr>
              <a:t>اختبار </a:t>
            </a:r>
            <a:r>
              <a:rPr lang="ar-IQ" sz="2800" dirty="0">
                <a:solidFill>
                  <a:srgbClr val="FF0000"/>
                </a:solidFill>
                <a:latin typeface="Calibri"/>
                <a:ea typeface="Calibri"/>
              </a:rPr>
              <a:t>الكحول :- </a:t>
            </a:r>
            <a:r>
              <a:rPr lang="ar-IQ" sz="2800" dirty="0">
                <a:latin typeface="Calibri"/>
                <a:ea typeface="Calibri"/>
              </a:rPr>
              <a:t>اذا اضيف كمية من الكحول تركيزه  68% الى كمية مساوية من الحليب الطازج فان الحليب لايتخثر . ولكن عندما يكون الحليب حامضيا</a:t>
            </a:r>
            <a:r>
              <a:rPr lang="ar-IQ" sz="2800" dirty="0">
                <a:latin typeface="Calibri"/>
                <a:ea typeface="Calibri"/>
                <a:cs typeface="Simplified Arabic"/>
              </a:rPr>
              <a:t>ﹰ</a:t>
            </a:r>
            <a:r>
              <a:rPr lang="ar-IQ" sz="2800" dirty="0">
                <a:latin typeface="Calibri"/>
                <a:ea typeface="Calibri"/>
              </a:rPr>
              <a:t> فانه يتخثر بأضافة الكحول .</a:t>
            </a:r>
            <a:endParaRPr lang="en-US" sz="2000" dirty="0">
              <a:latin typeface="Calibri"/>
              <a:ea typeface="Calibri"/>
              <a:cs typeface="Arial"/>
            </a:endParaRPr>
          </a:p>
          <a:p>
            <a:pPr marL="109728" indent="0">
              <a:lnSpc>
                <a:spcPct val="115000"/>
              </a:lnSpc>
              <a:spcAft>
                <a:spcPts val="1000"/>
              </a:spcAft>
              <a:buNone/>
            </a:pPr>
            <a:r>
              <a:rPr lang="ar-IQ" sz="2800" dirty="0">
                <a:latin typeface="Calibri"/>
                <a:ea typeface="Calibri"/>
              </a:rPr>
              <a:t>يؤخذ 5سم</a:t>
            </a:r>
            <a:r>
              <a:rPr lang="ar-IQ" sz="2800" baseline="30000" dirty="0">
                <a:latin typeface="Calibri"/>
                <a:ea typeface="Calibri"/>
              </a:rPr>
              <a:t>3</a:t>
            </a:r>
            <a:r>
              <a:rPr lang="ar-IQ" sz="2800" dirty="0">
                <a:latin typeface="Calibri"/>
                <a:ea typeface="Calibri"/>
              </a:rPr>
              <a:t> من الحليب ويضاف 5سم</a:t>
            </a:r>
            <a:r>
              <a:rPr lang="ar-IQ" sz="2800" baseline="30000" dirty="0">
                <a:latin typeface="Calibri"/>
                <a:ea typeface="Calibri"/>
              </a:rPr>
              <a:t>3 </a:t>
            </a:r>
            <a:r>
              <a:rPr lang="ar-IQ" sz="2800" dirty="0">
                <a:latin typeface="Calibri"/>
                <a:ea typeface="Calibri"/>
              </a:rPr>
              <a:t>من الكحول الاثيلي تركيزه 68% ويمزج قليلا</a:t>
            </a:r>
            <a:r>
              <a:rPr lang="ar-IQ" sz="2800" dirty="0">
                <a:latin typeface="Calibri"/>
                <a:ea typeface="Calibri"/>
                <a:cs typeface="Simplified Arabic"/>
              </a:rPr>
              <a:t>ﹰ</a:t>
            </a:r>
            <a:r>
              <a:rPr lang="ar-IQ" sz="2800" dirty="0">
                <a:latin typeface="Calibri"/>
                <a:ea typeface="Calibri"/>
              </a:rPr>
              <a:t> ويلاحظ التخثر ام عدمه </a:t>
            </a:r>
            <a:r>
              <a:rPr lang="ar-IQ" sz="2800" dirty="0" smtClean="0">
                <a:latin typeface="Calibri"/>
                <a:ea typeface="Calibri"/>
              </a:rPr>
              <a:t>.</a:t>
            </a:r>
            <a:endParaRPr lang="en-US" sz="2000" dirty="0">
              <a:latin typeface="Calibri"/>
              <a:ea typeface="Calibri"/>
              <a:cs typeface="Arial"/>
            </a:endParaRPr>
          </a:p>
        </p:txBody>
      </p:sp>
    </p:spTree>
    <p:extLst>
      <p:ext uri="{BB962C8B-B14F-4D97-AF65-F5344CB8AC3E}">
        <p14:creationId xmlns:p14="http://schemas.microsoft.com/office/powerpoint/2010/main" val="36003100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129</TotalTime>
  <Words>1241</Words>
  <Application>Microsoft Office PowerPoint</Application>
  <PresentationFormat>On-screen Show (4:3)</PresentationFormat>
  <Paragraphs>79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2020</dc:creator>
  <cp:lastModifiedBy>2020</cp:lastModifiedBy>
  <cp:revision>14</cp:revision>
  <dcterms:created xsi:type="dcterms:W3CDTF">2020-04-05T13:20:07Z</dcterms:created>
  <dcterms:modified xsi:type="dcterms:W3CDTF">2020-04-07T23:33:14Z</dcterms:modified>
</cp:coreProperties>
</file>