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848600" cy="2879763"/>
          </a:xfrm>
          <a:prstGeom prst="rect">
            <a:avLst/>
          </a:prstGeom>
        </p:spPr>
        <p:txBody>
          <a:bodyPr wrap="square">
            <a:spAutoFit/>
          </a:bodyPr>
          <a:lstStyle/>
          <a:p>
            <a:pPr algn="ctr" rtl="1"/>
            <a:r>
              <a:rPr lang="ar-IQ" b="1" dirty="0">
                <a:solidFill>
                  <a:prstClr val="black"/>
                </a:solidFill>
                <a:cs typeface="Times New Roman"/>
              </a:rPr>
              <a:t>كلية التربية للبنات                                                                           المرحلة الاولى</a:t>
            </a:r>
            <a:br>
              <a:rPr lang="ar-IQ" b="1" dirty="0">
                <a:solidFill>
                  <a:prstClr val="black"/>
                </a:solidFill>
                <a:cs typeface="Times New Roman"/>
              </a:rPr>
            </a:br>
            <a:r>
              <a:rPr lang="ar-IQ" b="1" dirty="0">
                <a:solidFill>
                  <a:prstClr val="black"/>
                </a:solidFill>
                <a:cs typeface="Times New Roman"/>
              </a:rPr>
              <a:t>قسم الاقتصاد المنزلي                                                                       المادة / اسس خياطة</a:t>
            </a:r>
            <a:br>
              <a:rPr lang="ar-IQ" b="1" dirty="0">
                <a:solidFill>
                  <a:prstClr val="black"/>
                </a:solidFill>
                <a:cs typeface="Times New Roman"/>
              </a:rPr>
            </a:br>
            <a:r>
              <a:rPr lang="ar-IQ" b="1" dirty="0">
                <a:solidFill>
                  <a:prstClr val="black"/>
                </a:solidFill>
                <a:cs typeface="Times New Roman"/>
              </a:rPr>
              <a:t>                                                                                                  عدد الوحدات/ 3 ساعة</a:t>
            </a:r>
            <a:br>
              <a:rPr lang="ar-IQ" b="1" dirty="0">
                <a:solidFill>
                  <a:prstClr val="black"/>
                </a:solidFill>
                <a:cs typeface="Times New Roman"/>
              </a:rPr>
            </a:br>
            <a:r>
              <a:rPr lang="ar-IQ" b="1" dirty="0">
                <a:solidFill>
                  <a:prstClr val="black"/>
                </a:solidFill>
                <a:cs typeface="Times New Roman"/>
              </a:rPr>
              <a:t>    </a:t>
            </a:r>
          </a:p>
          <a:p>
            <a:pPr algn="ctr" rtl="1"/>
            <a:endParaRPr lang="ar-IQ" b="1" dirty="0">
              <a:solidFill>
                <a:prstClr val="black"/>
              </a:solidFill>
              <a:cs typeface="Times New Roman"/>
            </a:endParaRPr>
          </a:p>
          <a:p>
            <a:pPr algn="r" rtl="1">
              <a:lnSpc>
                <a:spcPct val="115000"/>
              </a:lnSpc>
              <a:spcAft>
                <a:spcPts val="1000"/>
              </a:spcAft>
            </a:pPr>
            <a:r>
              <a:rPr lang="ar-IQ" b="1" dirty="0">
                <a:solidFill>
                  <a:prstClr val="black"/>
                </a:solidFill>
                <a:cs typeface="Times New Roman"/>
              </a:rPr>
              <a:t>                                                                                                                   </a:t>
            </a:r>
            <a:r>
              <a:rPr lang="ar-IQ" dirty="0">
                <a:solidFill>
                  <a:prstClr val="black"/>
                </a:solidFill>
                <a:cs typeface="Times New Roman"/>
              </a:rPr>
              <a:t/>
            </a:r>
            <a:br>
              <a:rPr lang="ar-IQ" dirty="0">
                <a:solidFill>
                  <a:prstClr val="black"/>
                </a:solidFill>
                <a:cs typeface="Times New Roman"/>
              </a:rPr>
            </a:br>
            <a:r>
              <a:rPr lang="ar-IQ" dirty="0">
                <a:solidFill>
                  <a:prstClr val="black"/>
                </a:solidFill>
                <a:cs typeface="Times New Roman"/>
              </a:rPr>
              <a:t/>
            </a:r>
            <a:br>
              <a:rPr lang="ar-IQ" dirty="0">
                <a:solidFill>
                  <a:prstClr val="black"/>
                </a:solidFill>
                <a:cs typeface="Times New Roman"/>
              </a:rPr>
            </a:br>
            <a:r>
              <a:rPr lang="ar-IQ" dirty="0">
                <a:solidFill>
                  <a:prstClr val="black"/>
                </a:solidFill>
                <a:cs typeface="Times New Roman"/>
              </a:rPr>
              <a:t>                               </a:t>
            </a:r>
            <a:r>
              <a:rPr lang="ar-IQ" dirty="0" smtClean="0">
                <a:solidFill>
                  <a:prstClr val="black"/>
                </a:solidFill>
                <a:cs typeface="Times New Roman"/>
              </a:rPr>
              <a:t> </a:t>
            </a:r>
            <a:r>
              <a:rPr lang="ar-IQ" b="1" dirty="0" smtClean="0">
                <a:solidFill>
                  <a:prstClr val="black"/>
                </a:solidFill>
                <a:cs typeface="Times New Roman"/>
              </a:rPr>
              <a:t>م8/</a:t>
            </a:r>
            <a:r>
              <a:rPr lang="ar-IQ" b="1" dirty="0" smtClean="0">
                <a:solidFill>
                  <a:prstClr val="black"/>
                </a:solidFill>
                <a:ea typeface="Calibri"/>
              </a:rPr>
              <a:t> خطوط الخياطات( المستقيمة، المنحنية، الزوايا)</a:t>
            </a:r>
            <a:endParaRPr lang="ar-IQ" b="1" dirty="0">
              <a:solidFill>
                <a:prstClr val="black"/>
              </a:solidFill>
              <a:ea typeface="Calibri"/>
            </a:endParaRPr>
          </a:p>
          <a:p>
            <a:pPr algn="r" rtl="1">
              <a:lnSpc>
                <a:spcPct val="115000"/>
              </a:lnSpc>
              <a:spcAft>
                <a:spcPts val="1000"/>
              </a:spcAft>
            </a:pPr>
            <a:r>
              <a:rPr lang="ar-IQ" b="1" dirty="0">
                <a:solidFill>
                  <a:prstClr val="black"/>
                </a:solidFill>
                <a:cs typeface="Times New Roman"/>
              </a:rPr>
              <a:t>                                                 م .م شيماء خليل فضيل</a:t>
            </a:r>
            <a:r>
              <a:rPr lang="en-US" dirty="0">
                <a:solidFill>
                  <a:prstClr val="black"/>
                </a:solidFill>
              </a:rPr>
              <a:t> </a:t>
            </a:r>
            <a:endParaRPr lang="ar-IQ" dirty="0">
              <a:solidFill>
                <a:prstClr val="black"/>
              </a:solidFill>
            </a:endParaRPr>
          </a:p>
        </p:txBody>
      </p:sp>
    </p:spTree>
    <p:extLst>
      <p:ext uri="{BB962C8B-B14F-4D97-AF65-F5344CB8AC3E}">
        <p14:creationId xmlns:p14="http://schemas.microsoft.com/office/powerpoint/2010/main" val="512755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39720"/>
            <a:ext cx="7772400" cy="6228885"/>
          </a:xfrm>
          <a:prstGeom prst="rect">
            <a:avLst/>
          </a:prstGeom>
        </p:spPr>
        <p:txBody>
          <a:bodyPr wrap="square">
            <a:spAutoFit/>
          </a:bodyPr>
          <a:lstStyle/>
          <a:p>
            <a:pPr indent="178435" algn="just" rtl="1">
              <a:lnSpc>
                <a:spcPct val="115000"/>
              </a:lnSpc>
            </a:pPr>
            <a:r>
              <a:rPr lang="ar-IQ" sz="1400" b="1" dirty="0">
                <a:solidFill>
                  <a:prstClr val="black"/>
                </a:solidFill>
                <a:ea typeface="Calibri"/>
                <a:cs typeface="Times New Roman"/>
              </a:rPr>
              <a:t>خطوط الخياطات</a:t>
            </a:r>
            <a:endParaRPr lang="en-US" sz="1400" dirty="0">
              <a:solidFill>
                <a:prstClr val="black"/>
              </a:solidFill>
              <a:ea typeface="Calibri"/>
            </a:endParaRPr>
          </a:p>
          <a:p>
            <a:pPr indent="178435" algn="just" rtl="1">
              <a:lnSpc>
                <a:spcPct val="115000"/>
              </a:lnSpc>
            </a:pPr>
            <a:r>
              <a:rPr lang="ar-IQ" sz="1400" dirty="0">
                <a:solidFill>
                  <a:prstClr val="black"/>
                </a:solidFill>
                <a:latin typeface="Georgia"/>
                <a:ea typeface="Calibri"/>
                <a:cs typeface="Times New Roman"/>
              </a:rPr>
              <a:t>     خطوط الخياطات هي جوهر تركيب الرداء فهي التي تعمل على ربط اجزائه مع بعضها من اجل التوصل الى التصميم المطلوب , والخياطات المتقنة التي تنهي حافاتها بالطريقة الملائمة لا تؤثر في حسن مظهر الرداء حسب وانما في قوته ومتانته ايضاً , وان اتقان عمل الخياطات يعني ان تكون رقيقة ومنبسطة وغرزاتها منتظمة الاطوال وخالية من التجعدات </a:t>
            </a:r>
            <a:r>
              <a:rPr lang="en-US" sz="1400" dirty="0">
                <a:solidFill>
                  <a:prstClr val="black"/>
                </a:solidFill>
                <a:latin typeface="Georgia"/>
                <a:ea typeface="Calibri"/>
              </a:rPr>
              <a:t>(Puckers)</a:t>
            </a:r>
            <a:r>
              <a:rPr lang="ar-IQ" sz="1400" dirty="0">
                <a:solidFill>
                  <a:prstClr val="black"/>
                </a:solidFill>
                <a:latin typeface="Georgia"/>
                <a:ea typeface="Calibri"/>
                <a:cs typeface="Times New Roman"/>
              </a:rPr>
              <a:t> والسمك الزائد </a:t>
            </a:r>
            <a:r>
              <a:rPr lang="en-US" sz="1400" dirty="0">
                <a:solidFill>
                  <a:prstClr val="black"/>
                </a:solidFill>
                <a:latin typeface="Georgia"/>
                <a:ea typeface="Calibri"/>
              </a:rPr>
              <a:t>(</a:t>
            </a:r>
            <a:r>
              <a:rPr lang="en-US" sz="1400" dirty="0" err="1">
                <a:solidFill>
                  <a:prstClr val="black"/>
                </a:solidFill>
                <a:latin typeface="Georgia"/>
                <a:ea typeface="Calibri"/>
              </a:rPr>
              <a:t>Bulkyness</a:t>
            </a:r>
            <a:r>
              <a:rPr lang="en-US" sz="1400" dirty="0">
                <a:solidFill>
                  <a:prstClr val="black"/>
                </a:solidFill>
                <a:latin typeface="Georgia"/>
                <a:ea typeface="Calibri"/>
              </a:rPr>
              <a:t>)</a:t>
            </a:r>
            <a:r>
              <a:rPr lang="ar-IQ" sz="1400" dirty="0">
                <a:solidFill>
                  <a:prstClr val="black"/>
                </a:solidFill>
                <a:latin typeface="Georgia"/>
                <a:ea typeface="Calibri"/>
                <a:cs typeface="Times New Roman"/>
              </a:rPr>
              <a:t> والتعرجات غير المرغوب فيها 0</a:t>
            </a:r>
            <a:endParaRPr lang="en-US" sz="1400" dirty="0">
              <a:solidFill>
                <a:prstClr val="black"/>
              </a:solidFill>
              <a:ea typeface="Calibri"/>
            </a:endParaRPr>
          </a:p>
          <a:p>
            <a:pPr indent="178435" algn="just" rtl="1">
              <a:lnSpc>
                <a:spcPct val="115000"/>
              </a:lnSpc>
            </a:pPr>
            <a:r>
              <a:rPr lang="ar-IQ" sz="1400" dirty="0">
                <a:solidFill>
                  <a:prstClr val="black"/>
                </a:solidFill>
                <a:latin typeface="Georgia"/>
                <a:ea typeface="Calibri"/>
                <a:cs typeface="Times New Roman"/>
              </a:rPr>
              <a:t> </a:t>
            </a:r>
            <a:endParaRPr lang="en-US" sz="1400" dirty="0">
              <a:solidFill>
                <a:prstClr val="black"/>
              </a:solidFill>
              <a:ea typeface="Calibri"/>
            </a:endParaRPr>
          </a:p>
          <a:p>
            <a:pPr algn="just" rtl="1">
              <a:lnSpc>
                <a:spcPct val="115000"/>
              </a:lnSpc>
            </a:pPr>
            <a:r>
              <a:rPr lang="ar-IQ" sz="1400" b="1" dirty="0">
                <a:solidFill>
                  <a:prstClr val="black"/>
                </a:solidFill>
                <a:latin typeface="Georgia"/>
                <a:ea typeface="Calibri"/>
                <a:cs typeface="Times New Roman"/>
              </a:rPr>
              <a:t>العوامل المؤثرة في اختيار نوع الخياط وانهائها </a:t>
            </a:r>
            <a:r>
              <a:rPr lang="ar-IQ" sz="1400" b="1" u="sng" dirty="0">
                <a:solidFill>
                  <a:prstClr val="black"/>
                </a:solidFill>
                <a:latin typeface="Georgia"/>
                <a:ea typeface="Calibri"/>
                <a:cs typeface="Times New Roman"/>
              </a:rPr>
              <a:t>.</a:t>
            </a:r>
            <a:endParaRPr lang="en-US" sz="1400" dirty="0">
              <a:solidFill>
                <a:prstClr val="black"/>
              </a:solidFill>
              <a:ea typeface="Calibri"/>
            </a:endParaRPr>
          </a:p>
          <a:p>
            <a:pPr indent="178435" algn="just" rtl="1">
              <a:lnSpc>
                <a:spcPct val="115000"/>
              </a:lnSpc>
            </a:pPr>
            <a:r>
              <a:rPr lang="ar-IQ" sz="1400" dirty="0">
                <a:solidFill>
                  <a:prstClr val="black"/>
                </a:solidFill>
                <a:latin typeface="Georgia"/>
                <a:ea typeface="Calibri"/>
                <a:cs typeface="Times New Roman"/>
              </a:rPr>
              <a:t>توجد انواع متعددة من الخياطات ( التكلات )وطرائق مختلفة لانهائها , وفي اختيار الخياط الملائم للرداء تؤخذ العوامل المدرجة في ادناه بنظر الاعتبار :</a:t>
            </a:r>
            <a:r>
              <a:rPr lang="ar-IQ" sz="1400" dirty="0" smtClean="0">
                <a:solidFill>
                  <a:prstClr val="black"/>
                </a:solidFill>
                <a:latin typeface="Georgia"/>
                <a:ea typeface="Calibri"/>
                <a:cs typeface="Times New Roman"/>
              </a:rPr>
              <a:t>ـ</a:t>
            </a:r>
            <a:endParaRPr lang="en-US" sz="1400" dirty="0">
              <a:solidFill>
                <a:prstClr val="black"/>
              </a:solidFill>
              <a:ea typeface="Calibri"/>
            </a:endParaRPr>
          </a:p>
          <a:p>
            <a:pPr marL="342900" indent="-342900" algn="just" rtl="1">
              <a:buFont typeface="+mj-lt"/>
              <a:buAutoNum type="arabicPeriod"/>
            </a:pPr>
            <a:r>
              <a:rPr lang="ar-IQ" sz="1400" dirty="0">
                <a:solidFill>
                  <a:prstClr val="black"/>
                </a:solidFill>
                <a:latin typeface="Georgia"/>
                <a:ea typeface="Calibri"/>
                <a:cs typeface="Times New Roman"/>
              </a:rPr>
              <a:t>نوع القماش  </a:t>
            </a:r>
            <a:r>
              <a:rPr lang="en-US" sz="1400" dirty="0">
                <a:solidFill>
                  <a:prstClr val="black"/>
                </a:solidFill>
                <a:latin typeface="Georgia"/>
                <a:ea typeface="Calibri"/>
              </a:rPr>
              <a:t>Type of Fabric</a:t>
            </a:r>
            <a:r>
              <a:rPr lang="ar-IQ" sz="1400" dirty="0">
                <a:solidFill>
                  <a:prstClr val="black"/>
                </a:solidFill>
                <a:latin typeface="Georgia"/>
                <a:ea typeface="Calibri"/>
                <a:cs typeface="Times New Roman"/>
              </a:rPr>
              <a:t> 0</a:t>
            </a:r>
            <a:endParaRPr lang="en-US" sz="1400" dirty="0">
              <a:solidFill>
                <a:prstClr val="black"/>
              </a:solidFill>
            </a:endParaRPr>
          </a:p>
          <a:p>
            <a:pPr marL="342900" indent="-342900" algn="just" rtl="1">
              <a:buFont typeface="+mj-lt"/>
              <a:buAutoNum type="arabicPeriod"/>
            </a:pPr>
            <a:r>
              <a:rPr lang="ar-IQ" sz="1400" dirty="0">
                <a:solidFill>
                  <a:prstClr val="black"/>
                </a:solidFill>
                <a:latin typeface="Georgia"/>
                <a:ea typeface="Calibri"/>
                <a:cs typeface="Times New Roman"/>
              </a:rPr>
              <a:t>تصميم الرداء واستعماله   </a:t>
            </a:r>
            <a:r>
              <a:rPr lang="en-US" sz="1400" dirty="0">
                <a:solidFill>
                  <a:prstClr val="black"/>
                </a:solidFill>
                <a:latin typeface="Georgia"/>
                <a:ea typeface="Calibri"/>
              </a:rPr>
              <a:t>Type of design and use of dress</a:t>
            </a:r>
            <a:r>
              <a:rPr lang="ar-IQ" sz="1400" dirty="0">
                <a:solidFill>
                  <a:prstClr val="black"/>
                </a:solidFill>
                <a:latin typeface="Georgia"/>
                <a:ea typeface="Calibri"/>
                <a:cs typeface="Times New Roman"/>
              </a:rPr>
              <a:t> 0</a:t>
            </a:r>
            <a:endParaRPr lang="en-US" sz="1400" dirty="0">
              <a:solidFill>
                <a:prstClr val="black"/>
              </a:solidFill>
            </a:endParaRPr>
          </a:p>
          <a:p>
            <a:pPr marL="342900" indent="-342900" algn="just" rtl="1">
              <a:buFont typeface="+mj-lt"/>
              <a:buAutoNum type="arabicPeriod"/>
            </a:pPr>
            <a:r>
              <a:rPr lang="ar-IQ" sz="1400" dirty="0">
                <a:solidFill>
                  <a:prstClr val="black"/>
                </a:solidFill>
                <a:latin typeface="Georgia"/>
                <a:ea typeface="Calibri"/>
                <a:cs typeface="Times New Roman"/>
              </a:rPr>
              <a:t>موقع الخياط في الرداء </a:t>
            </a:r>
            <a:r>
              <a:rPr lang="ar-IQ" sz="1400" dirty="0" smtClean="0">
                <a:solidFill>
                  <a:prstClr val="black"/>
                </a:solidFill>
                <a:latin typeface="Georgia"/>
                <a:ea typeface="Calibri"/>
                <a:cs typeface="Times New Roman"/>
              </a:rPr>
              <a:t>0</a:t>
            </a:r>
          </a:p>
          <a:p>
            <a:pPr indent="178435" algn="just" rtl="1">
              <a:lnSpc>
                <a:spcPct val="115000"/>
              </a:lnSpc>
              <a:spcAft>
                <a:spcPts val="1000"/>
              </a:spcAft>
            </a:pPr>
            <a:r>
              <a:rPr lang="ar-IQ" sz="1400" dirty="0">
                <a:solidFill>
                  <a:prstClr val="black"/>
                </a:solidFill>
                <a:latin typeface="Georgia"/>
                <a:ea typeface="Calibri"/>
                <a:cs typeface="Times New Roman"/>
              </a:rPr>
              <a:t>فسمك القماش ورقته وشفافيته هي من العوامل المؤثرة في اختيار نوع الخياط ( التكل ) وطريقة الانهاء الملائمة له , فالاقمشة الرقيقة الشفافة تحتاج الى خياط مغلق لان شفافية القماش تكون عاملاً لظهور حافات علاوات الخياطات على الوجه الصحيح للرداء , على عكس الاقمشة السميكة غير الشفافة 0</a:t>
            </a:r>
            <a:endParaRPr lang="en-US" sz="1400" dirty="0">
              <a:solidFill>
                <a:prstClr val="black"/>
              </a:solidFill>
              <a:ea typeface="Calibri"/>
            </a:endParaRPr>
          </a:p>
          <a:p>
            <a:pPr indent="178435" algn="just" rtl="1">
              <a:lnSpc>
                <a:spcPct val="115000"/>
              </a:lnSpc>
              <a:spcAft>
                <a:spcPts val="1000"/>
              </a:spcAft>
            </a:pPr>
            <a:r>
              <a:rPr lang="ar-IQ" sz="1400" dirty="0">
                <a:solidFill>
                  <a:prstClr val="black"/>
                </a:solidFill>
                <a:latin typeface="Georgia"/>
                <a:ea typeface="Calibri"/>
                <a:cs typeface="Times New Roman"/>
              </a:rPr>
              <a:t>وان اهمية تصميم الرداء واستعمالاته في اختيار الخياط المناسب يمكن ان تلاحظ من خلال ملابس الاطفال وملابس الرياضة التي تتطلب خياطات قوية متينة الحافات لكي تتحمل كثرة الحركة والجر والسحب والغسل المستمر , اما فيما يتعلق بموقع الخياط فسنأتي الى ذكره وتوضيح اهميته في ذلك 0</a:t>
            </a:r>
            <a:endParaRPr lang="ar-IQ" sz="1400" dirty="0">
              <a:solidFill>
                <a:prstClr val="black"/>
              </a:solidFill>
              <a:ea typeface="Calibri"/>
              <a:cs typeface="Times New Roman"/>
            </a:endParaRPr>
          </a:p>
          <a:p>
            <a:pPr indent="178435" algn="just" rtl="1">
              <a:lnSpc>
                <a:spcPct val="115000"/>
              </a:lnSpc>
              <a:spcAft>
                <a:spcPts val="1000"/>
              </a:spcAft>
            </a:pPr>
            <a:r>
              <a:rPr lang="ar-IQ" sz="1400" dirty="0">
                <a:solidFill>
                  <a:prstClr val="black"/>
                </a:solidFill>
                <a:latin typeface="Georgia"/>
                <a:ea typeface="Calibri"/>
                <a:cs typeface="Times New Roman"/>
              </a:rPr>
              <a:t>ولنجاح اي نوع من انواع الخياطات( التكلات ) يجب مراعاة ما يأتي :ـ</a:t>
            </a:r>
            <a:endParaRPr lang="en-US" sz="1400" dirty="0">
              <a:solidFill>
                <a:prstClr val="black"/>
              </a:solidFill>
              <a:ea typeface="Calibri"/>
            </a:endParaRPr>
          </a:p>
          <a:p>
            <a:pPr marL="342900" indent="-342900" algn="just" rtl="1">
              <a:buFont typeface="+mj-cs"/>
              <a:buAutoNum type="arabic2Minus"/>
            </a:pPr>
            <a:r>
              <a:rPr lang="ar-IQ" sz="1400" dirty="0">
                <a:solidFill>
                  <a:prstClr val="black"/>
                </a:solidFill>
                <a:latin typeface="Georgia"/>
                <a:ea typeface="Calibri"/>
                <a:cs typeface="Times New Roman"/>
              </a:rPr>
              <a:t>تنظيم قوة شد الغرزات وطولها بالسنتمتر أو (العقدة الواحدة) وقوة الضغط لماكنة الخياطة 0</a:t>
            </a:r>
            <a:endParaRPr lang="en-US" sz="1400" dirty="0">
              <a:solidFill>
                <a:prstClr val="black"/>
              </a:solidFill>
            </a:endParaRPr>
          </a:p>
          <a:p>
            <a:pPr marL="342900" indent="-342900" algn="just" rtl="1">
              <a:buFont typeface="+mj-cs"/>
              <a:buAutoNum type="arabic2Minus"/>
            </a:pPr>
            <a:r>
              <a:rPr lang="ar-IQ" sz="1400" dirty="0">
                <a:solidFill>
                  <a:prstClr val="black"/>
                </a:solidFill>
                <a:latin typeface="Georgia"/>
                <a:ea typeface="Calibri"/>
                <a:cs typeface="Times New Roman"/>
              </a:rPr>
              <a:t>اختيار الخيط الملائم0</a:t>
            </a:r>
            <a:endParaRPr lang="en-US" sz="1400" dirty="0">
              <a:solidFill>
                <a:prstClr val="black"/>
              </a:solidFill>
            </a:endParaRPr>
          </a:p>
          <a:p>
            <a:pPr marL="342900" indent="-342900" algn="just" rtl="1">
              <a:buFont typeface="+mj-cs"/>
              <a:buAutoNum type="arabic2Minus"/>
            </a:pPr>
            <a:r>
              <a:rPr lang="ar-IQ" sz="1400" dirty="0">
                <a:solidFill>
                  <a:prstClr val="black"/>
                </a:solidFill>
                <a:latin typeface="Georgia"/>
                <a:ea typeface="Calibri"/>
                <a:cs typeface="Times New Roman"/>
              </a:rPr>
              <a:t>اختيار ابرة ماكنة الخياطة وخيط الخياطة بحجم ملائم لسمك القماش ونوع الالياف وتركيب القماش 0 </a:t>
            </a:r>
            <a:endParaRPr lang="en-US" sz="1400" dirty="0">
              <a:solidFill>
                <a:prstClr val="black"/>
              </a:solidFill>
            </a:endParaRPr>
          </a:p>
          <a:p>
            <a:pPr marL="342900" indent="-342900" algn="just" rtl="1">
              <a:spcAft>
                <a:spcPts val="500"/>
              </a:spcAft>
              <a:buFont typeface="+mj-cs"/>
              <a:buAutoNum type="arabic2Minus"/>
            </a:pPr>
            <a:r>
              <a:rPr lang="ar-IQ" sz="1400" dirty="0">
                <a:solidFill>
                  <a:prstClr val="black"/>
                </a:solidFill>
                <a:latin typeface="Georgia"/>
                <a:ea typeface="Calibri"/>
                <a:cs typeface="Times New Roman"/>
              </a:rPr>
              <a:t>كيّ الخياطات ( التكلات ) لاعطائها الرقة والمظهر  0</a:t>
            </a:r>
            <a:endParaRPr lang="en-US" sz="1400" dirty="0">
              <a:solidFill>
                <a:prstClr val="black"/>
              </a:solidFill>
            </a:endParaRPr>
          </a:p>
          <a:p>
            <a:pPr algn="just" rtl="1"/>
            <a:endParaRPr lang="en-US" sz="1400" dirty="0">
              <a:solidFill>
                <a:prstClr val="black"/>
              </a:solidFill>
            </a:endParaRPr>
          </a:p>
        </p:txBody>
      </p:sp>
    </p:spTree>
    <p:extLst>
      <p:ext uri="{BB962C8B-B14F-4D97-AF65-F5344CB8AC3E}">
        <p14:creationId xmlns:p14="http://schemas.microsoft.com/office/powerpoint/2010/main" val="221270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165" y="33130"/>
            <a:ext cx="8610600" cy="7427161"/>
          </a:xfrm>
          <a:prstGeom prst="rect">
            <a:avLst/>
          </a:prstGeom>
        </p:spPr>
        <p:txBody>
          <a:bodyPr wrap="square">
            <a:spAutoFit/>
          </a:bodyPr>
          <a:lstStyle/>
          <a:p>
            <a:pPr algn="just" rtl="1">
              <a:lnSpc>
                <a:spcPct val="115000"/>
              </a:lnSpc>
              <a:spcAft>
                <a:spcPts val="1000"/>
              </a:spcAft>
            </a:pPr>
            <a:r>
              <a:rPr lang="ar-IQ" sz="1400" b="1" dirty="0" smtClean="0">
                <a:solidFill>
                  <a:prstClr val="black"/>
                </a:solidFill>
                <a:ea typeface="Calibri"/>
                <a:cs typeface="Times New Roman"/>
              </a:rPr>
              <a:t>كيفية </a:t>
            </a:r>
            <a:r>
              <a:rPr lang="ar-IQ" sz="1400" b="1" dirty="0">
                <a:solidFill>
                  <a:prstClr val="black"/>
                </a:solidFill>
                <a:ea typeface="Calibri"/>
                <a:cs typeface="Times New Roman"/>
              </a:rPr>
              <a:t>الاحتفاظ بخطوط الخياطة مستقيمة:- </a:t>
            </a:r>
            <a:endParaRPr lang="ar-IQ" sz="1400" dirty="0">
              <a:solidFill>
                <a:prstClr val="black"/>
              </a:solidFill>
              <a:ea typeface="Calibri"/>
              <a:cs typeface="Times New Roman"/>
            </a:endParaRPr>
          </a:p>
          <a:p>
            <a:pPr algn="just" rtl="1">
              <a:lnSpc>
                <a:spcPct val="115000"/>
              </a:lnSpc>
              <a:spcAft>
                <a:spcPts val="1000"/>
              </a:spcAft>
            </a:pPr>
            <a:r>
              <a:rPr lang="ar-IQ" sz="1400" b="1" dirty="0" smtClean="0">
                <a:solidFill>
                  <a:prstClr val="black"/>
                </a:solidFill>
                <a:ea typeface="Calibri"/>
                <a:cs typeface="Times New Roman"/>
              </a:rPr>
              <a:t>  </a:t>
            </a:r>
            <a:r>
              <a:rPr lang="ar-IQ" sz="1400" dirty="0">
                <a:solidFill>
                  <a:prstClr val="black"/>
                </a:solidFill>
                <a:ea typeface="Calibri"/>
                <a:cs typeface="Times New Roman"/>
              </a:rPr>
              <a:t>1- القدم الضاغطة المرفقة مع ماكينة الخياطة 0 </a:t>
            </a:r>
            <a:endParaRPr lang="en-US" sz="1400" dirty="0">
              <a:solidFill>
                <a:prstClr val="black"/>
              </a:solidFill>
              <a:ea typeface="Calibri"/>
            </a:endParaRPr>
          </a:p>
          <a:p>
            <a:pPr algn="just" rtl="1"/>
            <a:r>
              <a:rPr lang="ar-IQ" sz="1400" dirty="0">
                <a:solidFill>
                  <a:prstClr val="black"/>
                </a:solidFill>
                <a:ea typeface="Calibri"/>
                <a:cs typeface="Times New Roman"/>
              </a:rPr>
              <a:t>2- دليل خطوط الخياطة: تحفر على صحن الإبرة( الصينية الثابتة ) لمعظم أنواع الماكينات وترقم هذه الخطوط لتحدد مليمترات على الماكينةالحديثة ( الماكينات القديمة ترقم بالعقدة ) وتمتد جهة اليمين وبعضها لليسار من موضع الإبرة0وربما تكون هناك أيضا خطوط عرضية متقاطعة على غطاء بيت المكوك المنزلق (الصينية المتحركة) والتي تمثل دليلاً محورياً عند خياطة الاركان</a:t>
            </a:r>
            <a:r>
              <a:rPr lang="ar-IQ" dirty="0">
                <a:solidFill>
                  <a:prstClr val="black"/>
                </a:solidFill>
                <a:ea typeface="Calibri"/>
                <a:cs typeface="Times New Roman"/>
              </a:rPr>
              <a:t>0 </a:t>
            </a:r>
            <a:endParaRPr lang="ar-IQ" dirty="0" smtClean="0">
              <a:solidFill>
                <a:prstClr val="black"/>
              </a:solidFill>
              <a:ea typeface="Calibri"/>
              <a:cs typeface="Times New Roman"/>
            </a:endParaRPr>
          </a:p>
          <a:p>
            <a:pPr algn="just" rtl="1"/>
            <a:r>
              <a:rPr lang="ar-IQ" sz="1400" dirty="0">
                <a:solidFill>
                  <a:prstClr val="black"/>
                </a:solidFill>
                <a:cs typeface="Times New Roman"/>
              </a:rPr>
              <a:t>3- المعيا ر المفضل (آلة تحديد العلاوة ) : ويلحق بالماكينة وهو بديل للقطعة السابقة( الدليل المحفور عليه خطوط) وهو يساعد بشكل خاص في خياطة المنحنيات 0( الة تحديد العلاوة التي تم ذكرها ضمن فصل الادوات الملحقة بماكينة الخياطة والمستعملة في الخياطة المستقيمة  ) 0</a:t>
            </a:r>
          </a:p>
          <a:p>
            <a:pPr algn="just" rtl="1"/>
            <a:r>
              <a:rPr lang="ar-IQ" sz="1400" dirty="0">
                <a:solidFill>
                  <a:prstClr val="black"/>
                </a:solidFill>
                <a:cs typeface="Times New Roman"/>
              </a:rPr>
              <a:t>4-  الشريط اللاصق: ويوضع على مسافات 15 مم من فتحة الإبرة ويعطي التوجيه اللازم لسير الخطوط في حالة الماكينات التي لا تحتوي على دليل محفور بالخطوط أو معيار منفصل لضبط سير الخطوط.</a:t>
            </a:r>
          </a:p>
          <a:p>
            <a:pPr algn="just" rtl="1">
              <a:lnSpc>
                <a:spcPct val="150000"/>
              </a:lnSpc>
              <a:spcAft>
                <a:spcPts val="1000"/>
              </a:spcAft>
            </a:pPr>
            <a:r>
              <a:rPr lang="ar-IQ" sz="1400" b="1" dirty="0">
                <a:solidFill>
                  <a:prstClr val="black"/>
                </a:solidFill>
                <a:latin typeface="Georgia"/>
                <a:ea typeface="Calibri"/>
                <a:cs typeface="Times New Roman"/>
              </a:rPr>
              <a:t>1ـ الخياط البسيط </a:t>
            </a:r>
            <a:r>
              <a:rPr lang="en-US" sz="1400" b="1" dirty="0">
                <a:solidFill>
                  <a:prstClr val="black"/>
                </a:solidFill>
                <a:latin typeface="Georgia"/>
                <a:ea typeface="Calibri"/>
              </a:rPr>
              <a:t>Plain </a:t>
            </a:r>
            <a:r>
              <a:rPr lang="en-US" sz="1400" b="1" dirty="0" smtClean="0">
                <a:solidFill>
                  <a:prstClr val="black"/>
                </a:solidFill>
                <a:latin typeface="Georgia"/>
                <a:ea typeface="Calibri"/>
              </a:rPr>
              <a:t>seam</a:t>
            </a:r>
            <a:r>
              <a:rPr lang="ar-IQ" sz="1400" b="1" dirty="0" smtClean="0">
                <a:solidFill>
                  <a:prstClr val="black"/>
                </a:solidFill>
                <a:latin typeface="Georgia"/>
                <a:ea typeface="Calibri"/>
              </a:rPr>
              <a:t>:</a:t>
            </a:r>
            <a:r>
              <a:rPr lang="ar-IQ" sz="1400" dirty="0" smtClean="0">
                <a:solidFill>
                  <a:prstClr val="black"/>
                </a:solidFill>
                <a:latin typeface="Georgia"/>
                <a:ea typeface="Calibri"/>
                <a:cs typeface="Times New Roman"/>
              </a:rPr>
              <a:t>و </a:t>
            </a:r>
            <a:r>
              <a:rPr lang="ar-IQ" sz="1400" dirty="0">
                <a:solidFill>
                  <a:prstClr val="black"/>
                </a:solidFill>
                <a:latin typeface="Georgia"/>
                <a:ea typeface="Calibri"/>
                <a:cs typeface="Times New Roman"/>
              </a:rPr>
              <a:t>يعد الخطوة الاولى للحصول على اغلب الخياطات لذلك فهو ابسطها واكثرها استعمالاً , وهو خياط غير مرئي على وجه الرداء وانجازه لا يتطلب وقتاً طويلاً كما انه يتميز بالمرونة , وكثيراً ما يسمى بالخياط الرئيس </a:t>
            </a:r>
            <a:r>
              <a:rPr lang="en-US" sz="1400" dirty="0">
                <a:solidFill>
                  <a:prstClr val="black"/>
                </a:solidFill>
                <a:latin typeface="Georgia"/>
                <a:ea typeface="Calibri"/>
              </a:rPr>
              <a:t>( Master seam)</a:t>
            </a:r>
            <a:r>
              <a:rPr lang="ar-IQ" sz="1400" dirty="0">
                <a:solidFill>
                  <a:prstClr val="black"/>
                </a:solidFill>
                <a:latin typeface="Georgia"/>
                <a:ea typeface="Calibri"/>
                <a:cs typeface="Times New Roman"/>
              </a:rPr>
              <a:t> , وبما ان حافات الخياط البسيط تكون داخل الرداء لذلك فانها تحتاج الى استعمال نوع الانهاء الملائم  0</a:t>
            </a:r>
            <a:r>
              <a:rPr lang="en-US" sz="1400" dirty="0">
                <a:solidFill>
                  <a:prstClr val="black"/>
                </a:solidFill>
              </a:rPr>
              <a:t> </a:t>
            </a:r>
            <a:endParaRPr lang="en-US" sz="1400" dirty="0" smtClean="0">
              <a:solidFill>
                <a:prstClr val="black"/>
              </a:solidFill>
            </a:endParaRPr>
          </a:p>
          <a:p>
            <a:pPr indent="178435" algn="just" rtl="1">
              <a:lnSpc>
                <a:spcPct val="115000"/>
              </a:lnSpc>
              <a:spcBef>
                <a:spcPts val="600"/>
              </a:spcBef>
            </a:pPr>
            <a:r>
              <a:rPr lang="ar-IQ" sz="1400" b="1" u="sng" dirty="0">
                <a:solidFill>
                  <a:prstClr val="black"/>
                </a:solidFill>
                <a:latin typeface="Georgia"/>
                <a:ea typeface="Calibri"/>
                <a:cs typeface="Times New Roman"/>
              </a:rPr>
              <a:t>معايير الخياط البسيط</a:t>
            </a:r>
            <a:endParaRPr lang="en-US" sz="1400" dirty="0">
              <a:solidFill>
                <a:prstClr val="black"/>
              </a:solidFill>
              <a:ea typeface="Calibri"/>
            </a:endParaRPr>
          </a:p>
          <a:p>
            <a:pPr marL="342900" indent="-342900" algn="just" rtl="1">
              <a:spcBef>
                <a:spcPts val="1200"/>
              </a:spcBef>
              <a:buFont typeface="+mj-lt"/>
              <a:buAutoNum type="arabicPeriod"/>
            </a:pPr>
            <a:r>
              <a:rPr lang="ar-IQ" sz="1400" dirty="0">
                <a:solidFill>
                  <a:prstClr val="black"/>
                </a:solidFill>
                <a:latin typeface="Georgia"/>
                <a:ea typeface="Calibri"/>
                <a:cs typeface="Times New Roman"/>
              </a:rPr>
              <a:t>مسطح </a:t>
            </a:r>
            <a:r>
              <a:rPr lang="en-US" sz="1400" dirty="0">
                <a:solidFill>
                  <a:prstClr val="black"/>
                </a:solidFill>
                <a:latin typeface="Georgia"/>
                <a:ea typeface="Calibri"/>
              </a:rPr>
              <a:t>Flat </a:t>
            </a:r>
            <a:r>
              <a:rPr lang="ar-IQ" sz="1400" dirty="0">
                <a:solidFill>
                  <a:prstClr val="black"/>
                </a:solidFill>
                <a:latin typeface="Georgia"/>
                <a:ea typeface="Calibri"/>
                <a:cs typeface="Times New Roman"/>
              </a:rPr>
              <a:t> وصقيل </a:t>
            </a:r>
            <a:r>
              <a:rPr lang="en-US" sz="1400" dirty="0">
                <a:solidFill>
                  <a:prstClr val="black"/>
                </a:solidFill>
                <a:latin typeface="Georgia"/>
                <a:ea typeface="Calibri"/>
              </a:rPr>
              <a:t>Smooth </a:t>
            </a:r>
            <a:r>
              <a:rPr lang="ar-IQ" sz="1400" dirty="0">
                <a:solidFill>
                  <a:prstClr val="black"/>
                </a:solidFill>
                <a:latin typeface="Georgia"/>
                <a:ea typeface="Calibri"/>
                <a:cs typeface="Times New Roman"/>
              </a:rPr>
              <a:t>0</a:t>
            </a:r>
            <a:endParaRPr lang="en-US" sz="1400" dirty="0">
              <a:solidFill>
                <a:prstClr val="black"/>
              </a:solidFill>
            </a:endParaRPr>
          </a:p>
          <a:p>
            <a:pPr marL="342900" indent="-342900" algn="just" rtl="1">
              <a:spcBef>
                <a:spcPts val="1200"/>
              </a:spcBef>
              <a:buFont typeface="+mj-lt"/>
              <a:buAutoNum type="arabicPeriod"/>
            </a:pPr>
            <a:r>
              <a:rPr lang="ar-IQ" sz="1400" dirty="0">
                <a:solidFill>
                  <a:prstClr val="black"/>
                </a:solidFill>
                <a:latin typeface="Georgia"/>
                <a:ea typeface="Calibri"/>
                <a:cs typeface="Times New Roman"/>
              </a:rPr>
              <a:t>خالي من التقطعات والطفرات والخيوط السائبة 0 </a:t>
            </a:r>
            <a:endParaRPr lang="en-US" sz="1400" dirty="0">
              <a:solidFill>
                <a:prstClr val="black"/>
              </a:solidFill>
            </a:endParaRPr>
          </a:p>
          <a:p>
            <a:pPr marL="342900" indent="-342900" algn="just" rtl="1">
              <a:spcBef>
                <a:spcPts val="1200"/>
              </a:spcBef>
              <a:buFont typeface="+mj-lt"/>
              <a:buAutoNum type="arabicPeriod"/>
            </a:pPr>
            <a:r>
              <a:rPr lang="ar-IQ" sz="1400" dirty="0">
                <a:solidFill>
                  <a:prstClr val="black"/>
                </a:solidFill>
                <a:latin typeface="Georgia"/>
                <a:ea typeface="Calibri"/>
                <a:cs typeface="Times New Roman"/>
              </a:rPr>
              <a:t>قوة شد غرزاته متساوية على الوجهين لان ذلك يكسبها شيئا من المطاطية 0</a:t>
            </a:r>
            <a:endParaRPr lang="en-US" sz="1400" dirty="0">
              <a:solidFill>
                <a:prstClr val="black"/>
              </a:solidFill>
            </a:endParaRPr>
          </a:p>
          <a:p>
            <a:pPr marL="342900" indent="-342900" algn="just" rtl="1">
              <a:spcBef>
                <a:spcPts val="1200"/>
              </a:spcBef>
              <a:buFont typeface="+mj-lt"/>
              <a:buAutoNum type="arabicPeriod"/>
            </a:pPr>
            <a:r>
              <a:rPr lang="ar-IQ" sz="1400" dirty="0">
                <a:solidFill>
                  <a:prstClr val="black"/>
                </a:solidFill>
                <a:latin typeface="Georgia"/>
                <a:ea typeface="Calibri"/>
                <a:cs typeface="Times New Roman"/>
              </a:rPr>
              <a:t>طول غرزاته ملائمة لنوع القماش 0</a:t>
            </a:r>
            <a:endParaRPr lang="en-US" sz="1400" dirty="0">
              <a:solidFill>
                <a:prstClr val="black"/>
              </a:solidFill>
            </a:endParaRPr>
          </a:p>
          <a:p>
            <a:pPr marL="342900" indent="-342900" algn="just" rtl="1">
              <a:spcBef>
                <a:spcPts val="1200"/>
              </a:spcBef>
              <a:buFont typeface="+mj-lt"/>
              <a:buAutoNum type="arabicPeriod"/>
            </a:pPr>
            <a:r>
              <a:rPr lang="ar-IQ" sz="1400" dirty="0">
                <a:solidFill>
                  <a:prstClr val="black"/>
                </a:solidFill>
                <a:latin typeface="Georgia"/>
                <a:ea typeface="Calibri"/>
                <a:cs typeface="Times New Roman"/>
              </a:rPr>
              <a:t>عرض علاوات الخياطات ( </a:t>
            </a:r>
            <a:r>
              <a:rPr lang="en-US" sz="1400" dirty="0">
                <a:solidFill>
                  <a:prstClr val="black"/>
                </a:solidFill>
                <a:latin typeface="Georgia"/>
                <a:ea typeface="Calibri"/>
              </a:rPr>
              <a:t>Seams  </a:t>
            </a:r>
            <a:r>
              <a:rPr lang="en-US" sz="1400" dirty="0" err="1">
                <a:solidFill>
                  <a:prstClr val="black"/>
                </a:solidFill>
                <a:latin typeface="Georgia"/>
                <a:ea typeface="Calibri"/>
              </a:rPr>
              <a:t>allawnaces</a:t>
            </a:r>
            <a:r>
              <a:rPr lang="ar-IQ" sz="1400" dirty="0">
                <a:solidFill>
                  <a:prstClr val="black"/>
                </a:solidFill>
                <a:latin typeface="Georgia"/>
                <a:ea typeface="Calibri"/>
                <a:cs typeface="Times New Roman"/>
              </a:rPr>
              <a:t> )  متساوية على طول الخط ومناسبة لنوع القماش وسمكه ( علما ان معدل عرض علاوة الخياط هو 1,5 سم (5/8 عقدة ) – اي ان غرزات الماكينة تبعد مسافة 1,5 سم عن حافة علاوة الخياط 0 </a:t>
            </a:r>
            <a:endParaRPr lang="en-US" sz="1400" dirty="0">
              <a:solidFill>
                <a:prstClr val="black"/>
              </a:solidFill>
            </a:endParaRPr>
          </a:p>
          <a:p>
            <a:pPr marL="342900" indent="-342900" algn="just" rtl="1">
              <a:spcBef>
                <a:spcPts val="1200"/>
              </a:spcBef>
              <a:buFont typeface="+mj-lt"/>
              <a:buAutoNum type="arabicPeriod"/>
            </a:pPr>
            <a:r>
              <a:rPr lang="ar-IQ" sz="1400" dirty="0">
                <a:solidFill>
                  <a:prstClr val="black"/>
                </a:solidFill>
                <a:latin typeface="Georgia"/>
                <a:ea typeface="Calibri"/>
                <a:cs typeface="Times New Roman"/>
              </a:rPr>
              <a:t>يحافظ على خط النسيج دون انحراف او تشويه 0</a:t>
            </a:r>
            <a:endParaRPr lang="en-US" sz="1400" dirty="0">
              <a:solidFill>
                <a:prstClr val="black"/>
              </a:solidFill>
            </a:endParaRPr>
          </a:p>
          <a:p>
            <a:pPr algn="just" rtl="1"/>
            <a:r>
              <a:rPr lang="ar-IQ" sz="1400" dirty="0">
                <a:solidFill>
                  <a:prstClr val="black"/>
                </a:solidFill>
                <a:latin typeface="Georgia"/>
                <a:ea typeface="Calibri"/>
                <a:cs typeface="Times New Roman"/>
              </a:rPr>
              <a:t> الخياط مكّوي بصورة مفتوحة ومسطحة 0 </a:t>
            </a:r>
          </a:p>
          <a:p>
            <a:pPr algn="just" rtl="1">
              <a:lnSpc>
                <a:spcPct val="150000"/>
              </a:lnSpc>
              <a:spcAft>
                <a:spcPts val="1000"/>
              </a:spcAft>
            </a:pPr>
            <a:endParaRPr lang="ar-IQ" sz="1400" dirty="0">
              <a:solidFill>
                <a:prstClr val="black"/>
              </a:solidFill>
              <a:cs typeface="Times New Roman"/>
            </a:endParaRPr>
          </a:p>
          <a:p>
            <a:pPr algn="just" rtl="1"/>
            <a:endParaRPr lang="ar-IQ" sz="1400" dirty="0">
              <a:solidFill>
                <a:prstClr val="black"/>
              </a:solidFill>
              <a:cs typeface="Times New Roman"/>
            </a:endParaRPr>
          </a:p>
          <a:p>
            <a:pPr algn="just" rtl="1"/>
            <a:endParaRPr lang="ar-IQ" dirty="0">
              <a:solidFill>
                <a:prstClr val="black"/>
              </a:solidFill>
            </a:endParaRPr>
          </a:p>
        </p:txBody>
      </p:sp>
    </p:spTree>
    <p:extLst>
      <p:ext uri="{BB962C8B-B14F-4D97-AF65-F5344CB8AC3E}">
        <p14:creationId xmlns:p14="http://schemas.microsoft.com/office/powerpoint/2010/main" val="1764711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620000" cy="4519699"/>
          </a:xfrm>
          <a:prstGeom prst="rect">
            <a:avLst/>
          </a:prstGeom>
        </p:spPr>
        <p:txBody>
          <a:bodyPr wrap="square">
            <a:spAutoFit/>
          </a:bodyPr>
          <a:lstStyle/>
          <a:p>
            <a:pPr algn="just" rtl="1">
              <a:lnSpc>
                <a:spcPct val="115000"/>
              </a:lnSpc>
            </a:pPr>
            <a:r>
              <a:rPr lang="ar-IQ" sz="1400" b="1" dirty="0" smtClean="0">
                <a:solidFill>
                  <a:prstClr val="black"/>
                </a:solidFill>
                <a:latin typeface="Georgia"/>
                <a:ea typeface="Calibri"/>
                <a:cs typeface="Times New Roman"/>
              </a:rPr>
              <a:t>أشكال </a:t>
            </a:r>
            <a:r>
              <a:rPr lang="ar-IQ" sz="1400" b="1" dirty="0">
                <a:solidFill>
                  <a:prstClr val="black"/>
                </a:solidFill>
                <a:latin typeface="Georgia"/>
                <a:ea typeface="Calibri"/>
                <a:cs typeface="Times New Roman"/>
              </a:rPr>
              <a:t>الخياطات البسيطة </a:t>
            </a:r>
            <a:r>
              <a:rPr lang="en-US" sz="1400" b="1" dirty="0">
                <a:solidFill>
                  <a:prstClr val="black"/>
                </a:solidFill>
                <a:latin typeface="Georgia"/>
                <a:ea typeface="Calibri"/>
              </a:rPr>
              <a:t>Types of plain seams</a:t>
            </a:r>
            <a:endParaRPr lang="en-US" sz="1400" dirty="0">
              <a:solidFill>
                <a:prstClr val="black"/>
              </a:solidFill>
              <a:ea typeface="Calibri"/>
            </a:endParaRPr>
          </a:p>
          <a:p>
            <a:pPr algn="just" rtl="1">
              <a:lnSpc>
                <a:spcPct val="115000"/>
              </a:lnSpc>
            </a:pPr>
            <a:r>
              <a:rPr lang="ar-IQ" sz="1400" dirty="0">
                <a:solidFill>
                  <a:prstClr val="black"/>
                </a:solidFill>
                <a:ea typeface="Calibri"/>
                <a:cs typeface="Times New Roman"/>
              </a:rPr>
              <a:t> </a:t>
            </a:r>
            <a:endParaRPr lang="en-US" sz="1400" dirty="0">
              <a:solidFill>
                <a:prstClr val="black"/>
              </a:solidFill>
              <a:ea typeface="Calibri"/>
            </a:endParaRPr>
          </a:p>
          <a:p>
            <a:pPr algn="r" rtl="1">
              <a:lnSpc>
                <a:spcPct val="115000"/>
              </a:lnSpc>
            </a:pPr>
            <a:r>
              <a:rPr lang="ar-IQ" sz="1400" b="1" dirty="0">
                <a:solidFill>
                  <a:prstClr val="black"/>
                </a:solidFill>
                <a:ea typeface="Calibri"/>
                <a:cs typeface="Times New Roman"/>
              </a:rPr>
              <a:t>خط الخياطة المستقيم</a:t>
            </a:r>
            <a:r>
              <a:rPr lang="en-US" sz="1400" b="1" dirty="0">
                <a:solidFill>
                  <a:prstClr val="black"/>
                </a:solidFill>
                <a:ea typeface="Calibri"/>
              </a:rPr>
              <a:t>              </a:t>
            </a:r>
            <a:r>
              <a:rPr lang="ar-IQ" sz="1400" b="1" dirty="0">
                <a:solidFill>
                  <a:prstClr val="black"/>
                </a:solidFill>
                <a:ea typeface="Calibri"/>
                <a:cs typeface="Times New Roman"/>
              </a:rPr>
              <a:t>  </a:t>
            </a:r>
            <a:r>
              <a:rPr lang="en-US" sz="1400" b="1" dirty="0">
                <a:solidFill>
                  <a:prstClr val="black"/>
                </a:solidFill>
                <a:ea typeface="Calibri"/>
              </a:rPr>
              <a:t>          A  straight  seam</a:t>
            </a:r>
            <a:endParaRPr lang="en-US" sz="1400" dirty="0">
              <a:solidFill>
                <a:prstClr val="black"/>
              </a:solidFill>
              <a:ea typeface="Calibri"/>
            </a:endParaRPr>
          </a:p>
          <a:p>
            <a:pPr algn="just" rtl="1">
              <a:lnSpc>
                <a:spcPct val="115000"/>
              </a:lnSpc>
            </a:pPr>
            <a:r>
              <a:rPr lang="ar-IQ" sz="1400" dirty="0">
                <a:solidFill>
                  <a:prstClr val="black"/>
                </a:solidFill>
                <a:ea typeface="Calibri"/>
                <a:cs typeface="Times New Roman"/>
              </a:rPr>
              <a:t>هو خط الخياطة الذي يوجد غالبا منفذ بعناية وبشكل مستقيم و تكون الخياطة على نفس المسافة من حافة الخياطة وبطول خط الخياطة الاصلي بالكامل في معظم الحالات 0 وتستعمل الغرزة المستقيمة البسيطة للاقمشة المطاطة ايضا 0الاانه من الممكن استعمال غرزة ( الزكزاك )الضيقة 0 </a:t>
            </a:r>
            <a:endParaRPr lang="ar-IQ" sz="1400" dirty="0" smtClean="0">
              <a:solidFill>
                <a:prstClr val="black"/>
              </a:solidFill>
              <a:ea typeface="Calibri"/>
              <a:cs typeface="Times New Roman"/>
            </a:endParaRPr>
          </a:p>
          <a:p>
            <a:pPr algn="just" rtl="1">
              <a:lnSpc>
                <a:spcPct val="115000"/>
              </a:lnSpc>
            </a:pPr>
            <a:r>
              <a:rPr lang="ar-IQ" sz="1400" b="1" dirty="0">
                <a:solidFill>
                  <a:prstClr val="black"/>
                </a:solidFill>
                <a:ea typeface="Calibri"/>
                <a:cs typeface="Times New Roman"/>
              </a:rPr>
              <a:t>خط الخياطة المنحني  </a:t>
            </a:r>
            <a:r>
              <a:rPr lang="en-US" sz="1400" b="1" dirty="0" err="1">
                <a:solidFill>
                  <a:prstClr val="black"/>
                </a:solidFill>
                <a:ea typeface="Calibri"/>
              </a:rPr>
              <a:t>Acurve</a:t>
            </a:r>
            <a:r>
              <a:rPr lang="en-US" sz="1400" b="1" dirty="0">
                <a:solidFill>
                  <a:prstClr val="black"/>
                </a:solidFill>
                <a:ea typeface="Calibri"/>
              </a:rPr>
              <a:t>  seam </a:t>
            </a:r>
            <a:endParaRPr lang="en-US" sz="1400" dirty="0">
              <a:solidFill>
                <a:prstClr val="black"/>
              </a:solidFill>
              <a:ea typeface="Calibri"/>
            </a:endParaRPr>
          </a:p>
          <a:p>
            <a:pPr algn="just" rtl="1">
              <a:lnSpc>
                <a:spcPct val="115000"/>
              </a:lnSpc>
            </a:pPr>
            <a:r>
              <a:rPr lang="ar-IQ" sz="1400" dirty="0">
                <a:solidFill>
                  <a:prstClr val="black"/>
                </a:solidFill>
                <a:ea typeface="Calibri"/>
                <a:cs typeface="Times New Roman"/>
              </a:rPr>
              <a:t> ويحتاج الى الخياطة بحرص اثناء المرور تحت الابرة حتى يكون خط الخياطة النهائي على نفس المسافة المتساوية من الحافة وسيساعد في هذه الخياطة ( المعيار المفضل) آلة تحديد العلاوة لخطوط الخياطة ويجب ان يوضع على زاوية بحيث تعمل الحافة الاقرب للابرة عمل الدليل وللحصول على تحكم جيد يستعمل طول قصير للغرزة 2ملم مع سرعة ابطأ لحركة الماكينة 0 </a:t>
            </a:r>
            <a:endParaRPr lang="en-US" sz="1400" dirty="0">
              <a:solidFill>
                <a:prstClr val="black"/>
              </a:solidFill>
              <a:ea typeface="Calibri"/>
            </a:endParaRPr>
          </a:p>
          <a:p>
            <a:pPr algn="just" rtl="1">
              <a:lnSpc>
                <a:spcPct val="115000"/>
              </a:lnSpc>
            </a:pPr>
            <a:r>
              <a:rPr lang="ar-IQ" sz="1400" b="1" dirty="0">
                <a:solidFill>
                  <a:prstClr val="black"/>
                </a:solidFill>
                <a:ea typeface="Calibri"/>
                <a:cs typeface="Times New Roman"/>
              </a:rPr>
              <a:t>   خياطة الزوايا  </a:t>
            </a:r>
            <a:r>
              <a:rPr lang="en-US" sz="1400" b="1" dirty="0" err="1">
                <a:solidFill>
                  <a:prstClr val="black"/>
                </a:solidFill>
                <a:ea typeface="Calibri"/>
              </a:rPr>
              <a:t>Acornered</a:t>
            </a:r>
            <a:r>
              <a:rPr lang="en-US" sz="1400" b="1" dirty="0">
                <a:solidFill>
                  <a:prstClr val="black"/>
                </a:solidFill>
                <a:ea typeface="Calibri"/>
              </a:rPr>
              <a:t> seam </a:t>
            </a:r>
            <a:endParaRPr lang="en-US" sz="1400" dirty="0">
              <a:solidFill>
                <a:prstClr val="black"/>
              </a:solidFill>
              <a:ea typeface="Calibri"/>
            </a:endParaRPr>
          </a:p>
          <a:p>
            <a:pPr algn="just" rtl="1">
              <a:lnSpc>
                <a:spcPct val="115000"/>
              </a:lnSpc>
            </a:pPr>
            <a:r>
              <a:rPr lang="ar-IQ" sz="1400" b="1" dirty="0">
                <a:solidFill>
                  <a:prstClr val="black"/>
                </a:solidFill>
                <a:ea typeface="Calibri"/>
                <a:cs typeface="Times New Roman"/>
              </a:rPr>
              <a:t> </a:t>
            </a:r>
            <a:r>
              <a:rPr lang="ar-IQ" sz="1400" dirty="0">
                <a:solidFill>
                  <a:prstClr val="black"/>
                </a:solidFill>
                <a:ea typeface="Calibri"/>
                <a:cs typeface="Times New Roman"/>
              </a:rPr>
              <a:t>يحتاج خط خياطة الزوايا الى تقوية عند الزاوية 0 ويتم ذلك بأستعمال غرز قصيرة من ( 1- 1,5 ملم ) ( 12-20غرزة بالعقدة )على كل جانب من جوانب الزاويةومن المهم ان يكون المدار بحركة منتظمة وعندما تكون خطوط خياطة الزوايا مغلوقة كما هو في الياقات يستحسن عدم تدبيب الزاوية بل نجعلها باستدارة خفيفة حتى نحصل على راس جيد عند قلب الياقة بعد الخياطة 0 </a:t>
            </a:r>
          </a:p>
          <a:p>
            <a:pPr algn="just" rtl="1">
              <a:lnSpc>
                <a:spcPct val="115000"/>
              </a:lnSpc>
            </a:pPr>
            <a:endParaRPr lang="en-US" sz="1400" dirty="0">
              <a:solidFill>
                <a:prstClr val="black"/>
              </a:solidFill>
              <a:ea typeface="Calibri"/>
            </a:endParaRPr>
          </a:p>
          <a:p>
            <a:pPr algn="just" rtl="1">
              <a:lnSpc>
                <a:spcPct val="115000"/>
              </a:lnSpc>
            </a:pPr>
            <a:endParaRPr lang="en-US" sz="1400" dirty="0">
              <a:solidFill>
                <a:prstClr val="black"/>
              </a:solidFill>
              <a:ea typeface="Calibri"/>
            </a:endParaRPr>
          </a:p>
          <a:p>
            <a:pPr algn="just" rtl="1">
              <a:lnSpc>
                <a:spcPct val="115000"/>
              </a:lnSpc>
            </a:pPr>
            <a:r>
              <a:rPr lang="ar-IQ" sz="1400" dirty="0">
                <a:solidFill>
                  <a:prstClr val="black"/>
                </a:solidFill>
                <a:ea typeface="Calibri"/>
                <a:cs typeface="Times New Roman"/>
              </a:rPr>
              <a:t> </a:t>
            </a:r>
            <a:endParaRPr lang="en-US" sz="1400" dirty="0">
              <a:solidFill>
                <a:prstClr val="black"/>
              </a:solidFill>
              <a:ea typeface="Calibri"/>
            </a:endParaRPr>
          </a:p>
          <a:p>
            <a:pPr algn="just" rtl="1"/>
            <a:endParaRPr lang="ar-IQ" sz="1400" dirty="0">
              <a:solidFill>
                <a:prstClr val="black"/>
              </a:solidFill>
              <a:cs typeface="Times New Roman"/>
            </a:endParaRPr>
          </a:p>
        </p:txBody>
      </p:sp>
    </p:spTree>
    <p:extLst>
      <p:ext uri="{BB962C8B-B14F-4D97-AF65-F5344CB8AC3E}">
        <p14:creationId xmlns:p14="http://schemas.microsoft.com/office/powerpoint/2010/main" val="3858581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397</Words>
  <Application>Microsoft Office PowerPoint</Application>
  <PresentationFormat>On-screen Show (4:3)</PresentationFormat>
  <Paragraphs>45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ANIMATION STORE</dc:creator>
  <cp:lastModifiedBy>Windows User</cp:lastModifiedBy>
  <cp:revision>1</cp:revision>
  <dcterms:created xsi:type="dcterms:W3CDTF">2006-08-16T00:00:00Z</dcterms:created>
  <dcterms:modified xsi:type="dcterms:W3CDTF">2020-02-19T17:53:55Z</dcterms:modified>
</cp:coreProperties>
</file>