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11"/>
  </p:notesMasterIdLst>
  <p:sldIdLst>
    <p:sldId id="257" r:id="rId2"/>
    <p:sldId id="259" r:id="rId3"/>
    <p:sldId id="261" r:id="rId4"/>
    <p:sldId id="270" r:id="rId5"/>
    <p:sldId id="271" r:id="rId6"/>
    <p:sldId id="272" r:id="rId7"/>
    <p:sldId id="273" r:id="rId8"/>
    <p:sldId id="274"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F4A1B3-FD15-403C-B75F-26CC4CD2A378}">
          <p14:sldIdLst>
            <p14:sldId id="257"/>
            <p14:sldId id="259"/>
            <p14:sldId id="261"/>
            <p14:sldId id="270"/>
            <p14:sldId id="271"/>
            <p14:sldId id="272"/>
            <p14:sldId id="273"/>
            <p14:sldId id="274"/>
          </p14:sldIdLst>
        </p14:section>
        <p14:section name="Untitled Section" id="{94EDD8C1-82D3-47A2-AE06-D1385CA8B622}">
          <p14:sldIdLst>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877" autoAdjust="0"/>
  </p:normalViewPr>
  <p:slideViewPr>
    <p:cSldViewPr snapToGrid="0">
      <p:cViewPr varScale="1">
        <p:scale>
          <a:sx n="71" d="100"/>
          <a:sy n="71" d="100"/>
        </p:scale>
        <p:origin x="48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9E979C4-834F-4BB8-8A3C-41CC81D1D71C}" type="datetimeFigureOut">
              <a:rPr lang="ar-SA" smtClean="0"/>
              <a:t>07/08/1441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72C66F1-0CA3-4CAD-AD47-E084766B60B1}" type="slidenum">
              <a:rPr lang="ar-SA" smtClean="0"/>
              <a:t>‹#›</a:t>
            </a:fld>
            <a:endParaRPr lang="ar-SA"/>
          </a:p>
        </p:txBody>
      </p:sp>
    </p:spTree>
    <p:extLst>
      <p:ext uri="{BB962C8B-B14F-4D97-AF65-F5344CB8AC3E}">
        <p14:creationId xmlns:p14="http://schemas.microsoft.com/office/powerpoint/2010/main" val="2640649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3</a:t>
            </a:fld>
            <a:endParaRPr lang="ar-SA"/>
          </a:p>
        </p:txBody>
      </p:sp>
    </p:spTree>
    <p:extLst>
      <p:ext uri="{BB962C8B-B14F-4D97-AF65-F5344CB8AC3E}">
        <p14:creationId xmlns:p14="http://schemas.microsoft.com/office/powerpoint/2010/main" val="2204594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61BEF0D-F0BB-DE4B-95CE-6DB70DBA9567}" type="datetimeFigureOut">
              <a:rPr lang="en-US" smtClean="0"/>
              <a:pPr/>
              <a:t>3/31/2020</a:t>
            </a:fld>
            <a:endParaRPr lang="en-US" dirty="0"/>
          </a:p>
        </p:txBody>
      </p:sp>
      <p:sp>
        <p:nvSpPr>
          <p:cNvPr id="18" name="عنصر نائب للتذييل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عنصر نائب لرقم الشريحة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37600" y="274956"/>
            <a:ext cx="2032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3"/>
            <a:ext cx="8026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5657088" y="6557946"/>
            <a:ext cx="2669952" cy="226902"/>
          </a:xfrm>
        </p:spPr>
        <p:txBody>
          <a:bodyPr/>
          <a:lstStyle>
            <a:extLst/>
          </a:lstStyle>
          <a:p>
            <a:fld id="{B61BEF0D-F0BB-DE4B-95CE-6DB70DBA9567}" type="datetimeFigureOut">
              <a:rPr lang="en-US" smtClean="0"/>
              <a:pPr/>
              <a:t>3/31/2020</a:t>
            </a:fld>
            <a:endParaRPr lang="en-US" dirty="0"/>
          </a:p>
        </p:txBody>
      </p:sp>
      <p:sp>
        <p:nvSpPr>
          <p:cNvPr id="5" name="عنصر نائب للتذييل 4"/>
          <p:cNvSpPr>
            <a:spLocks noGrp="1"/>
          </p:cNvSpPr>
          <p:nvPr>
            <p:ph type="ftr" sz="quarter" idx="11"/>
          </p:nvPr>
        </p:nvSpPr>
        <p:spPr>
          <a:xfrm>
            <a:off x="609600" y="6556248"/>
            <a:ext cx="4876800" cy="228600"/>
          </a:xfrm>
        </p:spPr>
        <p:txBody>
          <a:bodyPr/>
          <a:lstStyle>
            <a:extLst/>
          </a:lstStyle>
          <a:p>
            <a:endParaRPr lang="en-US" dirty="0"/>
          </a:p>
        </p:txBody>
      </p:sp>
      <p:sp>
        <p:nvSpPr>
          <p:cNvPr id="6" name="عنصر نائب لرقم الشريحة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61BEF0D-F0BB-DE4B-95CE-6DB70DBA9567}" type="datetimeFigureOut">
              <a:rPr lang="en-US" smtClean="0"/>
              <a:pPr/>
              <a:t>3/31/2020</a:t>
            </a:fld>
            <a:endParaRPr lang="en-US" dirty="0"/>
          </a:p>
        </p:txBody>
      </p:sp>
      <p:sp>
        <p:nvSpPr>
          <p:cNvPr id="5" name="عنصر نائب للتذييل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عنصر نائب لرقم الشريحة 5"/>
          <p:cNvSpPr>
            <a:spLocks noGrp="1"/>
          </p:cNvSpPr>
          <p:nvPr>
            <p:ph type="sldNum" sz="quarter" idx="12"/>
          </p:nvPr>
        </p:nvSpPr>
        <p:spPr>
          <a:xfrm>
            <a:off x="8978603" y="6555112"/>
            <a:ext cx="784448" cy="228600"/>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3/31/2020</a:t>
            </a:fld>
            <a:endParaRPr lang="en-US" dirty="0"/>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3/31/2020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عنصر نائب للصورة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61BEF0D-F0BB-DE4B-95CE-6DB70DBA9567}" type="datetimeFigureOut">
              <a:rPr lang="en-US" smtClean="0"/>
              <a:pPr/>
              <a:t>3/31/2020</a:t>
            </a:fld>
            <a:endParaRPr lang="en-US" dirty="0"/>
          </a:p>
        </p:txBody>
      </p:sp>
      <p:sp>
        <p:nvSpPr>
          <p:cNvPr id="4" name="عنصر نائب للتذييل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عنصر نائب لرقم الشريحة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78000"/>
                <a:satMod val="220000"/>
              </a:schemeClr>
            </a:gs>
            <a:gs pos="100000">
              <a:schemeClr val="accent5">
                <a:lumMod val="20000"/>
                <a:lumOff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990165" y="564776"/>
            <a:ext cx="8615082" cy="4908522"/>
          </a:xfrm>
          <a:solidFill>
            <a:schemeClr val="bg2">
              <a:lumMod val="90000"/>
            </a:schemeClr>
          </a:solidFill>
        </p:spPr>
        <p:txBody>
          <a:bodyPr>
            <a:normAutofit/>
          </a:bodyPr>
          <a:lstStyle/>
          <a:p>
            <a:pPr algn="ctr"/>
            <a:r>
              <a:rPr lang="ar-SA" sz="3600" b="1" dirty="0" smtClean="0">
                <a:solidFill>
                  <a:schemeClr val="accent6"/>
                </a:solidFill>
                <a:latin typeface="Century Gothic"/>
                <a:ea typeface="+mj-ea"/>
                <a:cs typeface="Tahoma"/>
              </a:rPr>
              <a:t>مشاكل المناطق الصناعية الخدمية</a:t>
            </a:r>
          </a:p>
          <a:p>
            <a:pPr algn="ctr"/>
            <a:r>
              <a:rPr lang="ar-IQ" sz="3600" b="1" dirty="0">
                <a:solidFill>
                  <a:schemeClr val="accent6"/>
                </a:solidFill>
                <a:latin typeface="Century Gothic"/>
                <a:ea typeface="+mj-ea"/>
                <a:cs typeface="Tahoma"/>
              </a:rPr>
              <a:t/>
            </a:r>
            <a:br>
              <a:rPr lang="ar-IQ" sz="3600" b="1" dirty="0">
                <a:solidFill>
                  <a:schemeClr val="accent6"/>
                </a:solidFill>
                <a:latin typeface="Century Gothic"/>
                <a:ea typeface="+mj-ea"/>
                <a:cs typeface="Tahoma"/>
              </a:rPr>
            </a:br>
            <a:r>
              <a:rPr lang="ar-IQ" sz="3600" b="1" dirty="0" smtClean="0">
                <a:solidFill>
                  <a:schemeClr val="tx1"/>
                </a:solidFill>
                <a:latin typeface="Century Gothic"/>
                <a:ea typeface="+mj-ea"/>
                <a:cs typeface="Tahoma"/>
              </a:rPr>
              <a:t> </a:t>
            </a:r>
            <a:r>
              <a:rPr lang="en-US" sz="3600" b="1" dirty="0" smtClean="0">
                <a:solidFill>
                  <a:schemeClr val="tx1"/>
                </a:solidFill>
                <a:latin typeface="Century Gothic"/>
                <a:ea typeface="+mj-ea"/>
                <a:cs typeface="Tahoma"/>
              </a:rPr>
              <a:t>        </a:t>
            </a:r>
            <a:r>
              <a:rPr lang="ar-SA" sz="3200" b="1" dirty="0" smtClean="0">
                <a:solidFill>
                  <a:schemeClr val="accent1">
                    <a:lumMod val="50000"/>
                  </a:schemeClr>
                </a:solidFill>
                <a:latin typeface="Times New Roman" panose="02020603050405020304" pitchFamily="18" charset="0"/>
                <a:cs typeface="Times New Roman" panose="02020603050405020304" pitchFamily="18" charset="0"/>
              </a:rPr>
              <a:t>أ</a:t>
            </a:r>
            <a:r>
              <a:rPr lang="ar-IQ" sz="3200" b="1" dirty="0">
                <a:solidFill>
                  <a:schemeClr val="accent1">
                    <a:lumMod val="50000"/>
                  </a:schemeClr>
                </a:solidFill>
                <a:latin typeface="Times New Roman" panose="02020603050405020304" pitchFamily="18" charset="0"/>
                <a:cs typeface="Times New Roman" panose="02020603050405020304" pitchFamily="18" charset="0"/>
              </a:rPr>
              <a:t>.م.د.رفل ابراهيم طالب</a:t>
            </a:r>
            <a:r>
              <a:rPr lang="en-US" sz="3200" b="1" dirty="0">
                <a:solidFill>
                  <a:schemeClr val="accent1">
                    <a:lumMod val="50000"/>
                  </a:schemeClr>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                 </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400" b="1" dirty="0" smtClean="0">
                <a:solidFill>
                  <a:schemeClr val="tx1"/>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كلية التربية للبنات/قسم الجغرافي</a:t>
            </a:r>
            <a:r>
              <a:rPr lang="ar-SA" sz="3200" b="1" dirty="0">
                <a:solidFill>
                  <a:schemeClr val="accent1">
                    <a:lumMod val="50000"/>
                  </a:schemeClr>
                </a:solidFill>
                <a:latin typeface="Times New Roman" panose="02020603050405020304" pitchFamily="18" charset="0"/>
                <a:cs typeface="Times New Roman" panose="02020603050405020304" pitchFamily="18" charset="0"/>
              </a:rPr>
              <a:t>ة</a:t>
            </a:r>
            <a:endParaRPr lang="ar-IQ" sz="3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496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1520" y="0"/>
            <a:ext cx="9652000" cy="45719"/>
          </a:xfrm>
        </p:spPr>
        <p:txBody>
          <a:bodyPr>
            <a:normAutofit fontScale="90000"/>
          </a:bodyPr>
          <a:lstStyle/>
          <a:p>
            <a:pPr algn="r"/>
            <a:r>
              <a:rPr lang="ar-SA" dirty="0" smtClean="0">
                <a:latin typeface="Times New Roman" panose="02020603050405020304" pitchFamily="18" charset="0"/>
                <a:cs typeface="Times New Roman" panose="02020603050405020304" pitchFamily="18" charset="0"/>
              </a:rPr>
              <a:t/>
            </a:r>
            <a:br>
              <a:rPr lang="ar-SA" dirty="0" smtClean="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33169"/>
            <a:ext cx="10865224" cy="6891169"/>
          </a:xfrm>
        </p:spPr>
        <p:txBody>
          <a:bodyPr>
            <a:noAutofit/>
          </a:bodyPr>
          <a:lstStyle/>
          <a:p>
            <a:pPr algn="just">
              <a:lnSpc>
                <a:spcPct val="150000"/>
              </a:lnSpc>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ان اغلب الصناعات في مدينة بغداد بدات تاخذ طابع الصناعات الخدمية بسبب كثافة السكان والطلب المتزايد على توفير احتياجات السكان من خلال ادامة وصيانة ممتلكاتهم العامة والخاصة الذي على مر مرور الوقت جعل اغلب المجمعات في مدينةبغداد مجمعات صناعية خدمية توفر خدماتها للسكان .من الاسباب الاخرى التي ادت الى تلك النتيجة هو قوى السوق واقتصاديات المدينة والارض</a:t>
            </a: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a:t>
            </a:r>
            <a:endParaRPr lang="ar-SA" sz="2400" b="1"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50000"/>
              </a:lnSpc>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وتعرف الصناعات الخدمية :-هي الصناعات التي تقوم بانتاج او توفير خدمات ذات طبيعة صناعية .</a:t>
            </a:r>
            <a:endParaRPr lang="ar-SA" sz="24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50000"/>
              </a:lnSpc>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اذ ان الصناعات الخدمية كما هو متعارف علية تحتاج الى مساحات صغيرة بنسبة تتناسب مع ارتفاع اسعار الاراضي على العكس من الصناعات الانتاجية الضخمة التي تبحث عن السوق الاستهلاكية لكن في نفس الوقت تتناسب كلفة الارض وباسعار معقولة  نسبيا .</a:t>
            </a:r>
          </a:p>
          <a:p>
            <a:pPr algn="just">
              <a:lnSpc>
                <a:spcPct val="150000"/>
              </a:lnSpc>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فضلا عن زيادة حجم  هجرة السكان الى مدينة بغداد وارتفاع كثافتها السكانية  ولد ضغطا على  الاقتصاد الحضري للمدينة وجعل منها سوقا استهلاكيا كبيرا.</a:t>
            </a:r>
          </a:p>
          <a:p>
            <a:pPr algn="just">
              <a:lnSpc>
                <a:spcPct val="150000"/>
              </a:lnSpc>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ومن الصناعات الخدمية .</a:t>
            </a:r>
          </a:p>
          <a:p>
            <a:pPr algn="just">
              <a:lnSpc>
                <a:spcPct val="150000"/>
              </a:lnSpc>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الورش الصناعية ،خدمات السيارات  السمكرة والدوشمة .محلات تصليح قطع الغيار والادامة والصيانة ،صناعة حدادة الشبابيك ، صناعة الخشب والالمنيوم وغيرها من الصناعات المختلفة الخدمية.</a:t>
            </a:r>
          </a:p>
          <a:p>
            <a:pPr algn="just">
              <a:lnSpc>
                <a:spcPct val="150000"/>
              </a:lnSpc>
            </a:pPr>
            <a:endParaRPr lang="ar-SA" sz="2400" b="1" dirty="0" smtClean="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4669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 y="322729"/>
            <a:ext cx="10582835" cy="6441141"/>
          </a:xfrm>
        </p:spPr>
        <p:txBody>
          <a:bodyPr>
            <a:normAutofit/>
          </a:bodyPr>
          <a:lstStyle/>
          <a:p>
            <a:pPr rtl="0"/>
            <a:r>
              <a:rPr lang="ar-SA" sz="2400" dirty="0" smtClean="0">
                <a:latin typeface="Times New Roman" panose="02020603050405020304" pitchFamily="18" charset="0"/>
                <a:cs typeface="Times New Roman" panose="02020603050405020304" pitchFamily="18" charset="0"/>
              </a:rPr>
              <a:t>بدات الوظيفة الصناعية الخدمية في مدينة بغداد بالتطور عند بداية دخول التحديثات والتطور التقني الى العراق في منتصف الثلاثينيات اذ بدات اثار الثورة الصناعية في العالم بالانتشار في الدول النامية كافة.</a:t>
            </a:r>
          </a:p>
          <a:p>
            <a:pPr rtl="0"/>
            <a:r>
              <a:rPr lang="ar-SA" sz="2400" dirty="0" smtClean="0">
                <a:latin typeface="Times New Roman" panose="02020603050405020304" pitchFamily="18" charset="0"/>
                <a:cs typeface="Times New Roman" panose="02020603050405020304" pitchFamily="18" charset="0"/>
              </a:rPr>
              <a:t>وبدات بعض المناطق تخصصها الصناعي الخدمي مثل منطقة الشيخ عمر ومنطقة السلام والشالجية ومنطقة معسكر الرشيد والدورة فضلا عن تركز بعض الصناعات في البيوت التقليدية .</a:t>
            </a:r>
          </a:p>
          <a:p>
            <a:pPr rtl="0"/>
            <a:r>
              <a:rPr lang="ar-SA" sz="2400" dirty="0" smtClean="0">
                <a:latin typeface="Times New Roman" panose="02020603050405020304" pitchFamily="18" charset="0"/>
                <a:cs typeface="Times New Roman" panose="02020603050405020304" pitchFamily="18" charset="0"/>
              </a:rPr>
              <a:t>وقد تراوحت تخصصها بين الصناعات الحرفية والصناعات الصغيرة قرب المركز الى صناعات احدث واكبر في الاطراف وظهرت نتيجة لذالك ابنية ومناطق اثرت على طابع المدينة العمراني والتخطيطي.</a:t>
            </a:r>
          </a:p>
          <a:p>
            <a:pPr marL="0" indent="0" rtl="0">
              <a:buNone/>
            </a:pPr>
            <a:r>
              <a:rPr lang="ar-SA" sz="2400" dirty="0" smtClean="0">
                <a:latin typeface="Times New Roman" panose="02020603050405020304" pitchFamily="18" charset="0"/>
                <a:cs typeface="Times New Roman" panose="02020603050405020304" pitchFamily="18" charset="0"/>
              </a:rPr>
              <a:t>ومن امثلة  مناطق الصناعات الخدمية في بغداد</a:t>
            </a:r>
          </a:p>
          <a:p>
            <a:pPr marL="0" indent="0" rtl="0">
              <a:buNone/>
            </a:pPr>
            <a:r>
              <a:rPr lang="ar-SA" sz="2400" dirty="0" smtClean="0">
                <a:latin typeface="Times New Roman" panose="02020603050405020304" pitchFamily="18" charset="0"/>
                <a:cs typeface="Times New Roman" panose="02020603050405020304" pitchFamily="18" charset="0"/>
              </a:rPr>
              <a:t>1.الرصافة /منطقة الشيخ عمر </a:t>
            </a:r>
          </a:p>
          <a:p>
            <a:pPr marL="0" indent="0" rtl="0">
              <a:buNone/>
            </a:pPr>
            <a:r>
              <a:rPr lang="ar-SA" sz="2400" dirty="0" smtClean="0">
                <a:latin typeface="Times New Roman" panose="02020603050405020304" pitchFamily="18" charset="0"/>
                <a:cs typeface="Times New Roman" panose="02020603050405020304" pitchFamily="18" charset="0"/>
              </a:rPr>
              <a:t>من المناطق الصناعية الكثيفة والتي تمتاز بحركة وتخصص وتنوع صناعي خدمي عالي ويلاحظ قدم هذة المنطقة وتعلق العديد من القرارات بها من خلال الترحيل ومنع التجاوز وتحديد توسعها مع ذالك لم يقف في وجه تطور ونمو هذة المنطقة والتحكم باليات السوق فيها والتي حددت توسعها ونمط استعمالات الارض فيها </a:t>
            </a:r>
          </a:p>
          <a:p>
            <a:pPr marL="0" indent="0" rtl="0">
              <a:buNone/>
            </a:pPr>
            <a:r>
              <a:rPr lang="ar-SA" sz="2400" dirty="0" smtClean="0">
                <a:latin typeface="Times New Roman" panose="02020603050405020304" pitchFamily="18" charset="0"/>
                <a:cs typeface="Times New Roman" panose="02020603050405020304" pitchFamily="18" charset="0"/>
              </a:rPr>
              <a:t>متجاوزة كافة الضوابط والمحددات والقرارات الصادرة  بخصوصها لذا امتازت اغلب الورش الصناعية في تلك المنطقة بالتجاوز وعدم حملها اي صفة رسمية وممارسة اعمالها بدون اجازة خاصة من الجهات المعنية مع عدم تحديد واضح لامتدادات المنطقة او بدايتها اذ نراها تنتشر ضمن مدى واسع من المدينة ضمن جانب الرصافة وتداخل كبير مع الانشطة كافة في تلك المنطقة.</a:t>
            </a:r>
            <a:r>
              <a:rPr lang="en-US" sz="2400" dirty="0" smtClean="0">
                <a:latin typeface="Times New Roman" panose="02020603050405020304" pitchFamily="18" charset="0"/>
                <a:cs typeface="Times New Roman" panose="02020603050405020304" pitchFamily="18" charset="0"/>
              </a:rPr>
              <a:t> </a:t>
            </a:r>
            <a:endParaRPr lang="ar-SA" sz="2400" dirty="0" smtClean="0">
              <a:latin typeface="Times New Roman" panose="02020603050405020304" pitchFamily="18" charset="0"/>
              <a:cs typeface="Times New Roman" panose="02020603050405020304" pitchFamily="18" charset="0"/>
            </a:endParaRPr>
          </a:p>
          <a:p>
            <a:pPr rtl="0"/>
            <a:endParaRPr lang="ar-SA"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1458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500231"/>
          </a:xfrm>
        </p:spPr>
        <p:txBody>
          <a:bodyPr>
            <a:normAutofit fontScale="90000"/>
          </a:bodyPr>
          <a:lstStyle/>
          <a:p>
            <a:pPr algn="r"/>
            <a:r>
              <a:rPr lang="ar-SA" dirty="0" smtClean="0"/>
              <a:t>المجمعات الصناعية في الشيخ عمر </a:t>
            </a:r>
            <a:endParaRPr lang="en-US" dirty="0"/>
          </a:p>
        </p:txBody>
      </p:sp>
      <p:sp>
        <p:nvSpPr>
          <p:cNvPr id="3" name="Content Placeholder 2"/>
          <p:cNvSpPr>
            <a:spLocks noGrp="1"/>
          </p:cNvSpPr>
          <p:nvPr>
            <p:ph idx="1"/>
          </p:nvPr>
        </p:nvSpPr>
        <p:spPr>
          <a:xfrm>
            <a:off x="609600" y="820271"/>
            <a:ext cx="9652000" cy="5635464"/>
          </a:xfrm>
        </p:spPr>
        <p:txBody>
          <a:bodyPr>
            <a:normAutofit/>
          </a:bodyPr>
          <a:lstStyle/>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endParaRPr lang="ar-SA" sz="2800" b="1" dirty="0">
              <a:latin typeface="Times New Roman" panose="02020603050405020304" pitchFamily="18" charset="0"/>
              <a:cs typeface="Times New Roman" panose="02020603050405020304" pitchFamily="18" charset="0"/>
            </a:endParaRPr>
          </a:p>
          <a:p>
            <a:pPr marL="0" indent="0">
              <a:buNone/>
            </a:pPr>
            <a:endParaRPr lang="ar-SA"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047" y="1129553"/>
            <a:ext cx="5459506" cy="4840941"/>
          </a:xfrm>
          <a:prstGeom prst="rect">
            <a:avLst/>
          </a:prstGeom>
        </p:spPr>
      </p:pic>
    </p:spTree>
    <p:extLst>
      <p:ext uri="{BB962C8B-B14F-4D97-AF65-F5344CB8AC3E}">
        <p14:creationId xmlns:p14="http://schemas.microsoft.com/office/powerpoint/2010/main" val="2779932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130"/>
            <a:ext cx="9652000" cy="632012"/>
          </a:xfrm>
        </p:spPr>
        <p:txBody>
          <a:bodyPr>
            <a:normAutofit/>
          </a:bodyPr>
          <a:lstStyle/>
          <a:p>
            <a:pPr algn="r"/>
            <a:r>
              <a:rPr lang="ar-SA" dirty="0" smtClean="0"/>
              <a:t>.</a:t>
            </a:r>
            <a:endParaRPr lang="en-US" dirty="0"/>
          </a:p>
        </p:txBody>
      </p:sp>
      <p:sp>
        <p:nvSpPr>
          <p:cNvPr id="3" name="Content Placeholder 2"/>
          <p:cNvSpPr>
            <a:spLocks noGrp="1"/>
          </p:cNvSpPr>
          <p:nvPr>
            <p:ph idx="1"/>
          </p:nvPr>
        </p:nvSpPr>
        <p:spPr>
          <a:xfrm>
            <a:off x="609600" y="860612"/>
            <a:ext cx="9652000" cy="5595124"/>
          </a:xfrm>
        </p:spPr>
        <p:txBody>
          <a:bodyPr/>
          <a:lstStyle/>
          <a:p>
            <a:r>
              <a:rPr lang="ar-SA" dirty="0" smtClean="0"/>
              <a:t>منطقة الكرخ:-</a:t>
            </a:r>
          </a:p>
          <a:p>
            <a:r>
              <a:rPr lang="ar-SA" dirty="0" smtClean="0"/>
              <a:t>على الرغم من هذة المنطقة تقع في مركز مدينة بغداد ضمن جانب الكرخ الا ان ابرز ميزة لها اعتدال التردد عليها ويمكن اعتبارها مجمع صناعات خدمية تلبي احتياجات المناطق المحيطة بها .</a:t>
            </a:r>
          </a:p>
          <a:p>
            <a:r>
              <a:rPr lang="ar-SA" dirty="0" smtClean="0"/>
              <a:t>ان المستفدين من خدمة الصناعات الخدمية هم سكان المناطق القريبة والمحيطة بالمنطقة اذ لا تشكل عملية الحركة والوصول الى هذة المنطقة عائقا لهم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8099" y="3859306"/>
            <a:ext cx="4145429" cy="2238935"/>
          </a:xfrm>
          <a:prstGeom prst="rect">
            <a:avLst/>
          </a:prstGeom>
        </p:spPr>
      </p:pic>
    </p:spTree>
    <p:extLst>
      <p:ext uri="{BB962C8B-B14F-4D97-AF65-F5344CB8AC3E}">
        <p14:creationId xmlns:p14="http://schemas.microsoft.com/office/powerpoint/2010/main" val="402960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177501"/>
          </a:xfrm>
        </p:spPr>
        <p:txBody>
          <a:bodyPr>
            <a:normAutofit fontScale="90000"/>
          </a:bodyPr>
          <a:lstStyle/>
          <a:p>
            <a:pPr algn="r"/>
            <a:r>
              <a:rPr lang="ar-SA" dirty="0"/>
              <a:t>.</a:t>
            </a:r>
            <a:endParaRPr lang="en-US" dirty="0"/>
          </a:p>
        </p:txBody>
      </p:sp>
      <p:sp>
        <p:nvSpPr>
          <p:cNvPr id="3" name="Content Placeholder 2"/>
          <p:cNvSpPr>
            <a:spLocks noGrp="1"/>
          </p:cNvSpPr>
          <p:nvPr>
            <p:ph idx="1"/>
          </p:nvPr>
        </p:nvSpPr>
        <p:spPr>
          <a:xfrm>
            <a:off x="609600" y="497541"/>
            <a:ext cx="9652000" cy="5958195"/>
          </a:xfrm>
        </p:spPr>
        <p:txBody>
          <a:bodyPr/>
          <a:lstStyle/>
          <a:p>
            <a:r>
              <a:rPr lang="ar-SA" dirty="0" smtClean="0"/>
              <a:t>3.منطقة الكاظمية :-</a:t>
            </a:r>
          </a:p>
          <a:p>
            <a:r>
              <a:rPr lang="ar-SA" dirty="0" smtClean="0"/>
              <a:t>تتخصص اغلب المناطق الصناعية الخدمية في منطقة الكاظمية باليات السيارات وتمتاز بحدود وظيفية ضيقة تقتصر على المناطق المحيطة بها ولا تمتد خدماتها الى محاور مدينة بغداد .</a:t>
            </a:r>
          </a:p>
          <a:p>
            <a:r>
              <a:rPr lang="ar-SA" dirty="0" smtClean="0"/>
              <a:t>فضلا عن تداخل نشاط الصناعات الخدمية فيها مع نشاطات تجارية اخرى يمكن عدها مكملة للنشاطات الصناعية</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059" y="3659840"/>
            <a:ext cx="8848165" cy="2660277"/>
          </a:xfrm>
          <a:prstGeom prst="rect">
            <a:avLst/>
          </a:prstGeom>
        </p:spPr>
      </p:pic>
    </p:spTree>
    <p:extLst>
      <p:ext uri="{BB962C8B-B14F-4D97-AF65-F5344CB8AC3E}">
        <p14:creationId xmlns:p14="http://schemas.microsoft.com/office/powerpoint/2010/main" val="262938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9652000" cy="6455736"/>
          </a:xfrm>
        </p:spPr>
        <p:txBody>
          <a:bodyPr>
            <a:normAutofit lnSpcReduction="10000"/>
          </a:bodyPr>
          <a:lstStyle/>
          <a:p>
            <a:r>
              <a:rPr lang="ar-SA" dirty="0" smtClean="0"/>
              <a:t>هناك العديد من المناطق الخدمية التي تتوزع في مدينة بغداد مثل منطقة  كمب سارة في الكرادة وتقع ضمنها ايضا مسؤسسات حكومية وصناعات غير خدمية </a:t>
            </a:r>
          </a:p>
          <a:p>
            <a:r>
              <a:rPr lang="ar-SA" dirty="0" smtClean="0"/>
              <a:t>ومنطقة المجمعات الصناعية الخدمية التخصصية في منطقة البياع واغلبها ورش صناعية </a:t>
            </a:r>
          </a:p>
          <a:p>
            <a:r>
              <a:rPr lang="ar-SA" dirty="0" smtClean="0"/>
              <a:t>ومنطقة كسرة وعطش في بغداد جانب الرصافة والتي تعد من اكبر المجمعات الصناعية الخدمية تضم ورش لتصليح السيارات والسمكرة وهذة المنطقة تعد من المناطق المخططة ضمن التصميم الاساسي لمدينة بغداد منذ عام 1973 </a:t>
            </a:r>
          </a:p>
          <a:p>
            <a:r>
              <a:rPr lang="ar-SA" dirty="0" smtClean="0"/>
              <a:t>لكن تبقى مشكلة وجود توزيع عشوائي غير منظم للمناطق الصناعية الخدمية وذالك بسبب عدم االالتزام بضوابط استعمالات الارض فيجب دراسة معايير توقيع هذة المجمعات بما يتناسب مع عدد سكان المدينة ومخدومة قدر الامكان بوسائط نقل لعلاقتها المباشرة بالوظيفية اليومية للسكان </a:t>
            </a:r>
          </a:p>
          <a:p>
            <a:r>
              <a:rPr lang="ar-SA" dirty="0" smtClean="0"/>
              <a:t>وسنناقش اهم مشاكل التوقيع الصناعي الخدمي بشكل مختصر وهي :-</a:t>
            </a:r>
            <a:endParaRPr lang="en-US" dirty="0"/>
          </a:p>
        </p:txBody>
      </p:sp>
    </p:spTree>
    <p:extLst>
      <p:ext uri="{BB962C8B-B14F-4D97-AF65-F5344CB8AC3E}">
        <p14:creationId xmlns:p14="http://schemas.microsoft.com/office/powerpoint/2010/main" val="289162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600" y="274321"/>
            <a:ext cx="9652000" cy="45719"/>
          </a:xfrm>
        </p:spPr>
        <p:txBody>
          <a:bodyPr>
            <a:normAutofit fontScale="90000"/>
          </a:bodyPr>
          <a:lstStyle/>
          <a:p>
            <a:r>
              <a:rPr lang="ar-SA" dirty="0" smtClean="0"/>
              <a:t/>
            </a:r>
            <a:br>
              <a:rPr lang="ar-SA" dirty="0" smtClean="0"/>
            </a:br>
            <a:r>
              <a:rPr lang="ar-SA" dirty="0"/>
              <a:t/>
            </a:r>
            <a:br>
              <a:rPr lang="ar-SA" dirty="0"/>
            </a:br>
            <a:r>
              <a:rPr lang="ar-SA" dirty="0" smtClean="0"/>
              <a:t/>
            </a:r>
            <a:br>
              <a:rPr lang="ar-SA" dirty="0" smtClean="0"/>
            </a:br>
            <a:endParaRPr lang="en-US" dirty="0"/>
          </a:p>
        </p:txBody>
      </p:sp>
      <p:sp>
        <p:nvSpPr>
          <p:cNvPr id="3" name="Content Placeholder 2"/>
          <p:cNvSpPr>
            <a:spLocks noGrp="1"/>
          </p:cNvSpPr>
          <p:nvPr>
            <p:ph idx="1"/>
          </p:nvPr>
        </p:nvSpPr>
        <p:spPr>
          <a:xfrm>
            <a:off x="609600" y="600886"/>
            <a:ext cx="9652000" cy="5920938"/>
          </a:xfrm>
        </p:spPr>
        <p:txBody>
          <a:bodyPr>
            <a:normAutofit fontScale="92500" lnSpcReduction="10000"/>
          </a:bodyPr>
          <a:lstStyle/>
          <a:p>
            <a:r>
              <a:rPr lang="ar-SA" dirty="0" smtClean="0"/>
              <a:t>1.التلوث الجوي الحاصل نتيجة انبعاث الغازات الضارة من </a:t>
            </a:r>
            <a:r>
              <a:rPr lang="ar-SA" dirty="0" smtClean="0"/>
              <a:t>هذة الصناعات </a:t>
            </a:r>
            <a:r>
              <a:rPr lang="ar-SA" dirty="0" smtClean="0"/>
              <a:t>وعدم </a:t>
            </a:r>
            <a:r>
              <a:rPr lang="ar-SA" dirty="0" smtClean="0"/>
              <a:t>وجود اليات سليمة للتخلص منها،وخاصة ان الكثير </a:t>
            </a:r>
          </a:p>
          <a:p>
            <a:r>
              <a:rPr lang="ar-SA" dirty="0" smtClean="0"/>
              <a:t>2.استنزاف واستهلاك الكثير من الموارد الطبيعية وخاصة المياة التي تهدر بشكل كبير </a:t>
            </a:r>
            <a:r>
              <a:rPr lang="ar-SA" dirty="0" smtClean="0"/>
              <a:t>  وكذالك استهلاك الكهرباء ممايؤثر على خدمات المنطقة الحضرية .</a:t>
            </a:r>
            <a:endParaRPr lang="ar-SA" dirty="0" smtClean="0"/>
          </a:p>
          <a:p>
            <a:r>
              <a:rPr lang="ar-SA" dirty="0" smtClean="0"/>
              <a:t>3.خوف اصحاب رؤوس الاموال وقلة اقبالهم على الاستثمار في المجالات الصناعية.</a:t>
            </a:r>
          </a:p>
          <a:p>
            <a:r>
              <a:rPr lang="ar-SA" dirty="0" smtClean="0"/>
              <a:t>4.هناك مشاكل تسويق وهي ضعف السوق المحلية بسبب تدهور الوضع المعاشي للمستهلكين .</a:t>
            </a:r>
          </a:p>
          <a:p>
            <a:r>
              <a:rPr lang="ar-SA" dirty="0" smtClean="0"/>
              <a:t>5.منافسة  السلع الاجنبية للسلع المحلية واتباع سياسة الاغراق في السوق </a:t>
            </a:r>
          </a:p>
          <a:p>
            <a:r>
              <a:rPr lang="ar-SA" dirty="0" smtClean="0"/>
              <a:t>6.مشاكل تتعلق بالتمويل نتيجة عدم الثقة التجارية لدى المصارف التجارية بسبب الخسائر التي تتعرض لها هذة الصناعات</a:t>
            </a:r>
          </a:p>
          <a:p>
            <a:r>
              <a:rPr lang="ar-SA" dirty="0" smtClean="0"/>
              <a:t>7.مشاكل تتعلق بالقوانين والتشريعات تتمثل بضعف اجهزة الرقابة الادارية والمحاسبة وعدم وجود ستراتيجية خاصة بالتنمية الصناعية تتلائم مع ظروف البلد الاقتصادية </a:t>
            </a:r>
            <a:endParaRPr lang="en-US" dirty="0"/>
          </a:p>
        </p:txBody>
      </p:sp>
    </p:spTree>
    <p:extLst>
      <p:ext uri="{BB962C8B-B14F-4D97-AF65-F5344CB8AC3E}">
        <p14:creationId xmlns:p14="http://schemas.microsoft.com/office/powerpoint/2010/main" val="245745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6 نقاط 3"/>
          <p:cNvSpPr/>
          <p:nvPr/>
        </p:nvSpPr>
        <p:spPr>
          <a:xfrm>
            <a:off x="2886915" y="188259"/>
            <a:ext cx="6315075" cy="5915025"/>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93192" lvl="1" algn="ctr" defTabSz="914400" rtl="1">
              <a:spcBef>
                <a:spcPct val="20000"/>
              </a:spcBef>
              <a:buClr>
                <a:srgbClr val="0F6FC6"/>
              </a:buClr>
              <a:buSzPct val="85000"/>
            </a:pPr>
            <a:r>
              <a:rPr lang="ar-IQ" sz="4400" b="1" dirty="0">
                <a:solidFill>
                  <a:schemeClr val="tx1"/>
                </a:solidFill>
                <a:latin typeface="Times New Roman" panose="02020603050405020304" pitchFamily="18" charset="0"/>
                <a:cs typeface="Times New Roman" panose="02020603050405020304" pitchFamily="18" charset="0"/>
              </a:rPr>
              <a:t>شكرا </a:t>
            </a:r>
            <a:r>
              <a:rPr lang="ar-IQ" sz="4400" b="1" dirty="0" err="1">
                <a:solidFill>
                  <a:schemeClr val="tx1"/>
                </a:solidFill>
                <a:latin typeface="Times New Roman" panose="02020603050405020304" pitchFamily="18" charset="0"/>
                <a:cs typeface="Times New Roman" panose="02020603050405020304" pitchFamily="18" charset="0"/>
              </a:rPr>
              <a:t>لاصغائكم</a:t>
            </a:r>
            <a:endParaRPr lang="ar-IQ"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3145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1949</TotalTime>
  <Words>724</Words>
  <Application>Microsoft Office PowerPoint</Application>
  <PresentationFormat>Widescreen</PresentationFormat>
  <Paragraphs>42</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Century Gothic</vt:lpstr>
      <vt:lpstr>Tahoma</vt:lpstr>
      <vt:lpstr>Times New Roman</vt:lpstr>
      <vt:lpstr>Trebuchet MS</vt:lpstr>
      <vt:lpstr>Wingdings</vt:lpstr>
      <vt:lpstr>Wingdings 2</vt:lpstr>
      <vt:lpstr>وافر</vt:lpstr>
      <vt:lpstr>PowerPoint Presentation</vt:lpstr>
      <vt:lpstr> </vt:lpstr>
      <vt:lpstr>PowerPoint Presentation</vt:lpstr>
      <vt:lpstr>المجمعات الصناعية في الشيخ عمر </vt:lpstr>
      <vt:lpstr>.</vt:lpstr>
      <vt:lpstr>.</vt:lpstr>
      <vt:lpstr>PowerPoint Presentation</vt:lpstr>
      <vt:lpst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ابو محمد</dc:creator>
  <cp:lastModifiedBy>Nameer</cp:lastModifiedBy>
  <cp:revision>199</cp:revision>
  <dcterms:created xsi:type="dcterms:W3CDTF">2014-10-19T20:10:45Z</dcterms:created>
  <dcterms:modified xsi:type="dcterms:W3CDTF">2020-03-30T21:23:08Z</dcterms:modified>
</cp:coreProperties>
</file>