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64" r:id="rId3"/>
    <p:sldId id="257" r:id="rId4"/>
    <p:sldId id="258" r:id="rId5"/>
    <p:sldId id="259" r:id="rId6"/>
    <p:sldId id="260" r:id="rId7"/>
    <p:sldId id="261" r:id="rId8"/>
    <p:sldId id="262" r:id="rId9"/>
    <p:sldId id="263" r:id="rId1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9" d="100"/>
          <a:sy n="69" d="100"/>
        </p:scale>
        <p:origin x="-1416" y="-9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B61B96C-015B-4184-9DA6-63EC02D0DEC5}" type="datetimeFigureOut">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DC1630-E5A3-4341-B41D-28C5565E7F3A}"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61B96C-015B-4184-9DA6-63EC02D0DEC5}" type="datetimeFigureOut">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DC1630-E5A3-4341-B41D-28C5565E7F3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3B61B96C-015B-4184-9DA6-63EC02D0DEC5}" type="datetimeFigureOut">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DC1630-E5A3-4341-B41D-28C5565E7F3A}" type="slidenum">
              <a:rPr lang="en-US" smtClean="0"/>
              <a:t>‹#›</a:t>
            </a:fld>
            <a:endParaRPr 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61B96C-015B-4184-9DA6-63EC02D0DEC5}" type="datetimeFigureOut">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DC1630-E5A3-4341-B41D-28C5565E7F3A}" type="slidenum">
              <a:rPr lang="en-US" smtClean="0"/>
              <a:t>‹#›</a:t>
            </a:fld>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B61B96C-015B-4184-9DA6-63EC02D0DEC5}" type="datetimeFigureOut">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DC1630-E5A3-4341-B41D-28C5565E7F3A}"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3B61B96C-015B-4184-9DA6-63EC02D0DEC5}" type="datetimeFigureOut">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DC1630-E5A3-4341-B41D-28C5565E7F3A}" type="slidenum">
              <a:rPr lang="en-US" smtClean="0"/>
              <a:t>‹#›</a:t>
            </a:fld>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B61B96C-015B-4184-9DA6-63EC02D0DEC5}" type="datetimeFigureOut">
              <a:rPr lang="en-US" smtClean="0"/>
              <a:t>3/31/2020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CDC1630-E5A3-4341-B41D-28C5565E7F3A}"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B61B96C-015B-4184-9DA6-63EC02D0DEC5}" type="datetimeFigureOut">
              <a:rPr lang="en-US" smtClean="0"/>
              <a:t>3/31/2020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DC1630-E5A3-4341-B41D-28C5565E7F3A}"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3B61B96C-015B-4184-9DA6-63EC02D0DEC5}" type="datetimeFigureOut">
              <a:rPr lang="en-US" smtClean="0"/>
              <a:t>3/31/2020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CDC1630-E5A3-4341-B41D-28C5565E7F3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3B61B96C-015B-4184-9DA6-63EC02D0DEC5}" type="datetimeFigureOut">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DC1630-E5A3-4341-B41D-28C5565E7F3A}" type="slidenum">
              <a:rPr lang="en-US" smtClean="0"/>
              <a:t>‹#›</a:t>
            </a:fld>
            <a:endParaRPr 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61B96C-015B-4184-9DA6-63EC02D0DEC5}" type="datetimeFigureOut">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DC1630-E5A3-4341-B41D-28C5565E7F3A}" type="slidenum">
              <a:rPr lang="en-US" smtClean="0"/>
              <a:t>‹#›</a:t>
            </a:fld>
            <a:endParaRPr 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3B61B96C-015B-4184-9DA6-63EC02D0DEC5}" type="datetimeFigureOut">
              <a:rPr lang="en-US" smtClean="0"/>
              <a:t>3/31/2020</a:t>
            </a:fld>
            <a:endParaRPr 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2CDC1630-E5A3-4341-B41D-28C5565E7F3A}" type="slidenum">
              <a:rPr lang="en-US" smtClean="0"/>
              <a:t>‹#›</a:t>
            </a:fld>
            <a:endParaRPr lang="en-U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2.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ar-IQ" dirty="0" smtClean="0"/>
              <a:t>نظرية القوة الجوية</a:t>
            </a:r>
            <a:endParaRPr lang="en-US" dirty="0"/>
          </a:p>
        </p:txBody>
      </p:sp>
      <p:sp>
        <p:nvSpPr>
          <p:cNvPr id="3" name="Subtitle 2"/>
          <p:cNvSpPr>
            <a:spLocks noGrp="1"/>
          </p:cNvSpPr>
          <p:nvPr>
            <p:ph type="subTitle" idx="1"/>
          </p:nvPr>
        </p:nvSpPr>
        <p:spPr/>
        <p:txBody>
          <a:bodyPr/>
          <a:lstStyle/>
          <a:p>
            <a:r>
              <a:rPr lang="ar-IQ" dirty="0" smtClean="0"/>
              <a:t>ا.م.د. فيان احمد محمد </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20899312"/>
      </p:ext>
    </p:extLst>
  </p:cSld>
  <p:clrMapOvr>
    <a:masterClrMapping/>
  </p:clrMapOvr>
  <mc:AlternateContent xmlns:mc="http://schemas.openxmlformats.org/markup-compatibility/2006">
    <mc:Choice xmlns:p14="http://schemas.microsoft.com/office/powerpoint/2010/main" Requires="p14">
      <p:transition spd="slow" p14:dur="1600" advTm="4367">
        <p:blinds dir="vert"/>
      </p:transition>
    </mc:Choice>
    <mc:Fallback>
      <p:transition spd="slow" advTm="4367">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20688"/>
            <a:ext cx="8229600" cy="5505475"/>
          </a:xfrm>
        </p:spPr>
        <p:txBody>
          <a:bodyPr>
            <a:normAutofit/>
          </a:bodyPr>
          <a:lstStyle/>
          <a:p>
            <a:pPr algn="r" rtl="1"/>
            <a:r>
              <a:rPr lang="ar-IQ" dirty="0" smtClean="0"/>
              <a:t>رسم خريطة للعالم على اساس المسقط القطبي للمسافات و الانحرافات تبعا لمقياس رسم هذه الخريطة نلاحظ ( يقع النصف الغربي للعالم في جنوب القطب  / اوراسيا/ وافريقيا )( يقع النصف الشرقي للعالم في الشمال نقطة القطب / الامريكتين )</a:t>
            </a:r>
          </a:p>
          <a:p>
            <a:pPr algn="r" rtl="1"/>
            <a:r>
              <a:rPr lang="ar-IQ" dirty="0" smtClean="0"/>
              <a:t>تقسيم العالم الى قسمين ( عالم قديم //  عالم جديد )</a:t>
            </a:r>
          </a:p>
          <a:p>
            <a:pPr algn="r" rtl="1"/>
            <a:r>
              <a:rPr lang="ar-IQ" dirty="0" smtClean="0"/>
              <a:t>تعد قارة امريكا الجنوبية مستودع لتموين الولايات المتحدة الامريكية و سوقا لتصريف منتوجاتها وهي منطقة السيادة الجوية للولايات المتحدة </a:t>
            </a:r>
          </a:p>
          <a:p>
            <a:pPr algn="r" rtl="1"/>
            <a:r>
              <a:rPr lang="ar-IQ" dirty="0" smtClean="0"/>
              <a:t>تعتبرافريقيا متسودعا لتموين الاتحاد السوفيتي و منطقة السيادة الجوية السوفيتية </a:t>
            </a:r>
          </a:p>
          <a:p>
            <a:pPr algn="r" rtl="1"/>
            <a:r>
              <a:rPr lang="ar-IQ" dirty="0" smtClean="0"/>
              <a:t>منطقة تداخل النفوذ تسمى بالمصير و تشمل ( انجلو امريكا / قلب اوراسيا / اوربا البحرية / شمال افريقيا / الشرق الاوسط </a:t>
            </a:r>
            <a:endParaRPr lang="en-US" dirty="0"/>
          </a:p>
        </p:txBody>
      </p:sp>
      <p:sp>
        <p:nvSpPr>
          <p:cNvPr id="2" name="Title 1"/>
          <p:cNvSpPr>
            <a:spLocks noGrp="1"/>
          </p:cNvSpPr>
          <p:nvPr>
            <p:ph type="title"/>
          </p:nvPr>
        </p:nvSpPr>
        <p:spPr>
          <a:xfrm>
            <a:off x="457200" y="274638"/>
            <a:ext cx="8229600" cy="490066"/>
          </a:xfrm>
        </p:spPr>
        <p:txBody>
          <a:bodyPr>
            <a:normAutofit fontScale="90000"/>
          </a:bodyPr>
          <a:lstStyle/>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45459430"/>
      </p:ext>
    </p:extLst>
  </p:cSld>
  <p:clrMapOvr>
    <a:masterClrMapping/>
  </p:clrMapOvr>
  <mc:AlternateContent xmlns:mc="http://schemas.openxmlformats.org/markup-compatibility/2006">
    <mc:Choice xmlns:p14="http://schemas.microsoft.com/office/powerpoint/2010/main" Requires="p14">
      <p:transition spd="slow" p14:dur="2000" advTm="62573"/>
    </mc:Choice>
    <mc:Fallback>
      <p:transition spd="slow" advTm="625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08720"/>
            <a:ext cx="8229600" cy="5472608"/>
          </a:xfrm>
        </p:spPr>
        <p:txBody>
          <a:bodyPr>
            <a:normAutofit/>
          </a:bodyPr>
          <a:lstStyle/>
          <a:p>
            <a:pPr algn="justLow" rtl="1"/>
            <a:r>
              <a:rPr lang="ar-IQ" dirty="0" smtClean="0"/>
              <a:t>ظهرت هذه النظرية في القرن العشرين علي يد العالمين  "سفرسكي و رينر") بعد استخدام الطيران في الحرب العالمية الثانية.</a:t>
            </a:r>
          </a:p>
          <a:p>
            <a:pPr algn="justLow" rtl="1"/>
            <a:r>
              <a:rPr lang="ar-IQ" dirty="0" smtClean="0"/>
              <a:t>- تنص هذه النظرية علي أن من يمتلك القوة الجوية ويسيطر علي منطقة النفوذ الأمريكي والروسي في المحيط المتجمد الشمالي يسيطر علي العالم من خلال سلاح الجو.</a:t>
            </a:r>
          </a:p>
          <a:p>
            <a:pPr algn="justLow" rtl="1"/>
            <a:r>
              <a:rPr lang="ar-IQ" dirty="0" smtClean="0"/>
              <a:t>   وأهم الآراء التي جاءت في هذا الصدد، ما جاء به ألكسندر سفرسكي في بحث باسم "القوة الجوية مفتاح البقاء </a:t>
            </a:r>
            <a:r>
              <a:rPr lang="en-US" dirty="0" smtClean="0"/>
              <a:t>" 1950 </a:t>
            </a:r>
            <a:r>
              <a:rPr lang="ar-IQ" dirty="0" smtClean="0"/>
              <a:t>والذي نظر إلى الوضع الجيبوليتيكي في العالم في ضوء القوات الجوية، </a:t>
            </a:r>
            <a:endParaRPr lang="en-US" dirty="0"/>
          </a:p>
        </p:txBody>
      </p:sp>
      <p:sp>
        <p:nvSpPr>
          <p:cNvPr id="2" name="Title 1"/>
          <p:cNvSpPr>
            <a:spLocks noGrp="1"/>
          </p:cNvSpPr>
          <p:nvPr>
            <p:ph type="title"/>
          </p:nvPr>
        </p:nvSpPr>
        <p:spPr>
          <a:xfrm>
            <a:off x="457200" y="274638"/>
            <a:ext cx="8229600" cy="634082"/>
          </a:xfrm>
        </p:spPr>
        <p:txBody>
          <a:bodyPr>
            <a:normAutofit fontScale="90000"/>
          </a:bodyPr>
          <a:lstStyle/>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90474442"/>
      </p:ext>
    </p:extLst>
  </p:cSld>
  <p:clrMapOvr>
    <a:masterClrMapping/>
  </p:clrMapOvr>
  <mc:AlternateContent xmlns:mc="http://schemas.openxmlformats.org/markup-compatibility/2006">
    <mc:Choice xmlns:p14="http://schemas.microsoft.com/office/powerpoint/2010/main" Requires="p14">
      <p:transition spd="slow" p14:dur="2000" advTm="42473"/>
    </mc:Choice>
    <mc:Fallback>
      <p:transition spd="slow" advTm="424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pPr algn="justLow" rtl="1"/>
            <a:r>
              <a:rPr lang="ar-IQ" sz="3600" dirty="0" smtClean="0"/>
              <a:t>رسم سفرسكي خريطة ذات مسقط قطبي "القطب الشمالي" ووضع فيها الأمريكيين جنوب القطب وأوراسيا وإفريقيا في شمال القطب، وعلى هذا فإن تقسيم سفرسكي هو التقسيم المتعارف عليه: العالم القديم والعالم الجديد، وفي هذه الخريطة يتضح أن السيادة الجوية الأمريكية تشتمل على كل الأمريكيتين بينما منطقة السيادة الجوية السوفيتية تغطي جنوب وجنوب شرق آسيا وإفريقيا جنوب الصحراء الكبرى</a:t>
            </a:r>
            <a:endParaRPr lang="en-US" sz="3600" dirty="0"/>
          </a:p>
        </p:txBody>
      </p:sp>
      <p:sp>
        <p:nvSpPr>
          <p:cNvPr id="2" name="Title 1"/>
          <p:cNvSpPr>
            <a:spLocks noGrp="1"/>
          </p:cNvSpPr>
          <p:nvPr>
            <p:ph type="title"/>
          </p:nvPr>
        </p:nvSpPr>
        <p:spPr/>
        <p:txBody>
          <a:bodyPr/>
          <a:lstStyle/>
          <a:p>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02662175"/>
      </p:ext>
    </p:extLst>
  </p:cSld>
  <p:clrMapOvr>
    <a:masterClrMapping/>
  </p:clrMapOvr>
  <mc:AlternateContent xmlns:mc="http://schemas.openxmlformats.org/markup-compatibility/2006">
    <mc:Choice xmlns:p14="http://schemas.microsoft.com/office/powerpoint/2010/main" Requires="p14">
      <p:transition spd="slow" p14:dur="2000" advTm="25398"/>
    </mc:Choice>
    <mc:Fallback>
      <p:transition spd="slow" advTm="253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80728"/>
            <a:ext cx="8229600" cy="5472608"/>
          </a:xfrm>
        </p:spPr>
        <p:txBody>
          <a:bodyPr>
            <a:noAutofit/>
          </a:bodyPr>
          <a:lstStyle/>
          <a:p>
            <a:pPr algn="justLow" rtl="1"/>
            <a:r>
              <a:rPr lang="ar-IQ" sz="3600" dirty="0" smtClean="0"/>
              <a:t> لكن منطقتي النفوذ الجوي تتلاقى وتتصادم في مناطق أخرى هي أوروبا الغربية وشمال إفريقيا والشرق فضلا عن أن نفوذ القوة الجوية الروسية يغطي أمريكا الشمالية، وبالمثل تغطي القوة الجوية الأمريكية الهرتلاند الأوراسياوي، </a:t>
            </a:r>
            <a:r>
              <a:rPr lang="en-US" sz="3600" dirty="0" smtClean="0"/>
              <a:t>Euro-Asia Heartland </a:t>
            </a:r>
            <a:r>
              <a:rPr lang="ar-IQ" sz="3600" dirty="0" smtClean="0"/>
              <a:t>ومنطقة تداخل السيادتين الجويتين البرية والبحرية تسمى في عرف سفرسكي "بمنطقة المصير" "</a:t>
            </a:r>
            <a:r>
              <a:rPr lang="en-US" sz="3600" dirty="0" smtClean="0"/>
              <a:t>Area of  decision" </a:t>
            </a:r>
            <a:r>
              <a:rPr lang="ar-IQ" sz="3600" dirty="0" smtClean="0"/>
              <a:t>فهي منطقة الحسم في أي معركة بين القوتين كما أنها المناطق الجيواستراتيجية الأهم في العالم </a:t>
            </a:r>
            <a:endParaRPr lang="en-US" sz="3600" dirty="0"/>
          </a:p>
        </p:txBody>
      </p:sp>
      <p:sp>
        <p:nvSpPr>
          <p:cNvPr id="2" name="Title 1"/>
          <p:cNvSpPr>
            <a:spLocks noGrp="1"/>
          </p:cNvSpPr>
          <p:nvPr>
            <p:ph type="title"/>
          </p:nvPr>
        </p:nvSpPr>
        <p:spPr>
          <a:xfrm>
            <a:off x="457200" y="274638"/>
            <a:ext cx="8229600" cy="562074"/>
          </a:xfrm>
        </p:spPr>
        <p:txBody>
          <a:bodyPr>
            <a:normAutofit fontScale="90000"/>
          </a:bodyPr>
          <a:lstStyle/>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79203778"/>
      </p:ext>
    </p:extLst>
  </p:cSld>
  <p:clrMapOvr>
    <a:masterClrMapping/>
  </p:clrMapOvr>
  <mc:AlternateContent xmlns:mc="http://schemas.openxmlformats.org/markup-compatibility/2006">
    <mc:Choice xmlns:p14="http://schemas.microsoft.com/office/powerpoint/2010/main" Requires="p14">
      <p:transition spd="slow" p14:dur="2000" advTm="47715"/>
    </mc:Choice>
    <mc:Fallback>
      <p:transition spd="slow" advTm="477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pPr algn="justLow" rtl="1"/>
            <a:r>
              <a:rPr lang="ar-IQ" sz="3600" dirty="0" smtClean="0"/>
              <a:t>-        من يملك السيادة الجوية يستطيع أن يسيطر على مناطق تداخل النفوذ الجوي.</a:t>
            </a:r>
          </a:p>
          <a:p>
            <a:pPr algn="justLow" rtl="1"/>
            <a:r>
              <a:rPr lang="ar-IQ" sz="3600" dirty="0" smtClean="0"/>
              <a:t> -        ومن يسيطر على مناطق تداخل النفوذ الجوي يصبح بيده مصير العالم.</a:t>
            </a:r>
          </a:p>
          <a:p>
            <a:pPr algn="justLow" rtl="1"/>
            <a:r>
              <a:rPr lang="ar-IQ" sz="3600" dirty="0" smtClean="0"/>
              <a:t>   بالرغم من الإضافة الجديدة التي جاء بها سفرسكي على اللوحة الجيوبوليتيكية للعالم إلا أن عمله هذا لم يسلم من النقد.</a:t>
            </a:r>
          </a:p>
          <a:p>
            <a:pPr algn="justLow" rtl="1"/>
            <a:endParaRPr lang="en-US" sz="3600" dirty="0"/>
          </a:p>
        </p:txBody>
      </p:sp>
      <p:sp>
        <p:nvSpPr>
          <p:cNvPr id="2" name="Title 1"/>
          <p:cNvSpPr>
            <a:spLocks noGrp="1"/>
          </p:cNvSpPr>
          <p:nvPr>
            <p:ph type="title"/>
          </p:nvPr>
        </p:nvSpPr>
        <p:spPr/>
        <p:txBody>
          <a:bodyPr/>
          <a:lstStyle/>
          <a:p>
            <a:r>
              <a:rPr lang="ar-IQ" dirty="0" smtClean="0"/>
              <a:t>خلاصة نظرية سفرسكي </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69977333"/>
      </p:ext>
    </p:extLst>
  </p:cSld>
  <p:clrMapOvr>
    <a:masterClrMapping/>
  </p:clrMapOvr>
  <mc:AlternateContent xmlns:mc="http://schemas.openxmlformats.org/markup-compatibility/2006">
    <mc:Choice xmlns:p14="http://schemas.microsoft.com/office/powerpoint/2010/main" Requires="p14">
      <p:transition spd="slow" p14:dur="2000" advTm="23710"/>
    </mc:Choice>
    <mc:Fallback>
      <p:transition spd="slow" advTm="23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043608" y="548680"/>
            <a:ext cx="6192688" cy="5904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274638"/>
            <a:ext cx="8229600" cy="418058"/>
          </a:xfrm>
        </p:spPr>
        <p:txBody>
          <a:bodyPr>
            <a:normAutofit fontScale="90000"/>
          </a:bodyPr>
          <a:lstStyle/>
          <a:p>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86487087"/>
      </p:ext>
    </p:extLst>
  </p:cSld>
  <p:clrMapOvr>
    <a:masterClrMapping/>
  </p:clrMapOvr>
  <mc:AlternateContent xmlns:mc="http://schemas.openxmlformats.org/markup-compatibility/2006">
    <mc:Choice xmlns:p14="http://schemas.microsoft.com/office/powerpoint/2010/main" Requires="p14">
      <p:transition spd="slow" p14:dur="2000" advTm="44131"/>
    </mc:Choice>
    <mc:Fallback>
      <p:transition spd="slow" advTm="44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pPr algn="r" rtl="1"/>
            <a:r>
              <a:rPr lang="ar-IQ" sz="4400" dirty="0" smtClean="0"/>
              <a:t>الانعزال الجوي الذي يوصي بتقسيم العالم الى قسمين </a:t>
            </a:r>
          </a:p>
          <a:p>
            <a:pPr algn="r" rtl="1"/>
            <a:r>
              <a:rPr lang="ar-IQ" sz="4400" dirty="0" smtClean="0"/>
              <a:t>نظرة موحدة للكرة الارضية بانه في حالة نشوب حرب شاملة ستتمكن القوة المتفوقة عسكريا ان تسود العالم </a:t>
            </a:r>
            <a:endParaRPr lang="en-US" sz="4400" dirty="0"/>
          </a:p>
        </p:txBody>
      </p:sp>
      <p:sp>
        <p:nvSpPr>
          <p:cNvPr id="2" name="Title 1"/>
          <p:cNvSpPr>
            <a:spLocks noGrp="1"/>
          </p:cNvSpPr>
          <p:nvPr>
            <p:ph type="title"/>
          </p:nvPr>
        </p:nvSpPr>
        <p:spPr/>
        <p:txBody>
          <a:bodyPr/>
          <a:lstStyle/>
          <a:p>
            <a:r>
              <a:rPr lang="ar-IQ" dirty="0" smtClean="0"/>
              <a:t>تقود نظرية سفرسكي الى نتيجتين هامتين </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473136"/>
      </p:ext>
    </p:extLst>
  </p:cSld>
  <p:clrMapOvr>
    <a:masterClrMapping/>
  </p:clrMapOvr>
  <mc:AlternateContent xmlns:mc="http://schemas.openxmlformats.org/markup-compatibility/2006">
    <mc:Choice xmlns:p14="http://schemas.microsoft.com/office/powerpoint/2010/main" Requires="p14">
      <p:transition spd="slow" p14:dur="2000" advTm="20732"/>
    </mc:Choice>
    <mc:Fallback>
      <p:transition spd="slow" advTm="207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6845595"/>
      </p:ext>
    </p:extLst>
  </p:cSld>
  <p:clrMapOvr>
    <a:masterClrMapping/>
  </p:clrMapOvr>
  <mc:AlternateContent xmlns:mc="http://schemas.openxmlformats.org/markup-compatibility/2006">
    <mc:Choice xmlns:p14="http://schemas.microsoft.com/office/powerpoint/2010/main" Requires="p14">
      <p:transition spd="slow" p14:dur="2000" advTm="1252"/>
    </mc:Choice>
    <mc:Fallback>
      <p:transition spd="slow" advTm="12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33</TotalTime>
  <Words>413</Words>
  <Application>Microsoft Office PowerPoint</Application>
  <PresentationFormat>On-screen Show (4:3)</PresentationFormat>
  <Paragraphs>19</Paragraphs>
  <Slides>9</Slides>
  <Notes>0</Notes>
  <HiddenSlides>0</HiddenSlides>
  <MMClips>9</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Waveform</vt:lpstr>
      <vt:lpstr>نظرية القوة الجوية</vt:lpstr>
      <vt:lpstr>PowerPoint Presentation</vt:lpstr>
      <vt:lpstr>PowerPoint Presentation</vt:lpstr>
      <vt:lpstr>PowerPoint Presentation</vt:lpstr>
      <vt:lpstr>PowerPoint Presentation</vt:lpstr>
      <vt:lpstr>خلاصة نظرية سفرسكي </vt:lpstr>
      <vt:lpstr>PowerPoint Presentation</vt:lpstr>
      <vt:lpstr>تقود نظرية سفرسكي الى نتيجتين هامتين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نظرية القوة الجوية</dc:title>
  <dc:creator>Hp</dc:creator>
  <cp:lastModifiedBy>Hp</cp:lastModifiedBy>
  <cp:revision>5</cp:revision>
  <dcterms:created xsi:type="dcterms:W3CDTF">2020-03-24T17:41:32Z</dcterms:created>
  <dcterms:modified xsi:type="dcterms:W3CDTF">2020-03-31T11:32:33Z</dcterms:modified>
</cp:coreProperties>
</file>