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98573797-AA41-4AAC-9AD8-FCDDBEB7E98C}" type="datetimeFigureOut">
              <a:rPr lang="en-US" smtClean="0"/>
              <a:t>4/13/2020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5FE260E0-CEC8-411B-B180-C543A464DBA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573797-AA41-4AAC-9AD8-FCDDBEB7E98C}" type="datetimeFigureOut">
              <a:rPr lang="en-US" smtClean="0"/>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E260E0-CEC8-411B-B180-C543A464DB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573797-AA41-4AAC-9AD8-FCDDBEB7E98C}" type="datetimeFigureOut">
              <a:rPr lang="en-US" smtClean="0"/>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E260E0-CEC8-411B-B180-C543A464DB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573797-AA41-4AAC-9AD8-FCDDBEB7E98C}" type="datetimeFigureOut">
              <a:rPr lang="en-US" smtClean="0"/>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E260E0-CEC8-411B-B180-C543A464DBA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8573797-AA41-4AAC-9AD8-FCDDBEB7E98C}" type="datetimeFigureOut">
              <a:rPr lang="en-US" smtClean="0"/>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E260E0-CEC8-411B-B180-C543A464DBA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8573797-AA41-4AAC-9AD8-FCDDBEB7E98C}" type="datetimeFigureOut">
              <a:rPr lang="en-US" smtClean="0"/>
              <a:t>4/13/2020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E260E0-CEC8-411B-B180-C543A464DBA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8573797-AA41-4AAC-9AD8-FCDDBEB7E98C}" type="datetimeFigureOut">
              <a:rPr lang="en-US" smtClean="0"/>
              <a:t>4/13/2020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FE260E0-CEC8-411B-B180-C543A464DBA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8573797-AA41-4AAC-9AD8-FCDDBEB7E98C}" type="datetimeFigureOut">
              <a:rPr lang="en-US" smtClean="0"/>
              <a:t>4/13/2020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FE260E0-CEC8-411B-B180-C543A464DB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8573797-AA41-4AAC-9AD8-FCDDBEB7E98C}" type="datetimeFigureOut">
              <a:rPr lang="en-US" smtClean="0"/>
              <a:t>4/13/2020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FE260E0-CEC8-411B-B180-C543A464DB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8573797-AA41-4AAC-9AD8-FCDDBEB7E98C}" type="datetimeFigureOut">
              <a:rPr lang="en-US" smtClean="0"/>
              <a:t>4/13/2020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E260E0-CEC8-411B-B180-C543A464DB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8573797-AA41-4AAC-9AD8-FCDDBEB7E98C}" type="datetimeFigureOut">
              <a:rPr lang="en-US" smtClean="0"/>
              <a:t>4/13/2020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E260E0-CEC8-411B-B180-C543A464DBA8}"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8573797-AA41-4AAC-9AD8-FCDDBEB7E98C}" type="datetimeFigureOut">
              <a:rPr lang="en-US" smtClean="0"/>
              <a:t>4/13/2020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E260E0-CEC8-411B-B180-C543A464DBA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العمليات الجيولوجية المؤثرة في القشرة الارضية </a:t>
            </a:r>
            <a:endParaRPr lang="en-US" dirty="0"/>
          </a:p>
        </p:txBody>
      </p:sp>
      <p:sp>
        <p:nvSpPr>
          <p:cNvPr id="3" name="Subtitle 2"/>
          <p:cNvSpPr>
            <a:spLocks noGrp="1"/>
          </p:cNvSpPr>
          <p:nvPr>
            <p:ph type="subTitle" idx="1"/>
          </p:nvPr>
        </p:nvSpPr>
        <p:spPr/>
        <p:txBody>
          <a:bodyPr/>
          <a:lstStyle/>
          <a:p>
            <a:r>
              <a:rPr lang="ar-IQ" dirty="0" smtClean="0"/>
              <a:t>ا.م.د. فيان احمد لاوند </a:t>
            </a:r>
            <a:endParaRPr lang="en-US" dirty="0"/>
          </a:p>
        </p:txBody>
      </p:sp>
    </p:spTree>
    <p:extLst>
      <p:ext uri="{BB962C8B-B14F-4D97-AF65-F5344CB8AC3E}">
        <p14:creationId xmlns:p14="http://schemas.microsoft.com/office/powerpoint/2010/main" val="623390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2920" y="530352"/>
            <a:ext cx="8183880" cy="4842864"/>
          </a:xfrm>
        </p:spPr>
        <p:txBody>
          <a:bodyPr/>
          <a:lstStyle/>
          <a:p>
            <a:pPr algn="justLow" rtl="1"/>
            <a:r>
              <a:rPr lang="ar-IQ" dirty="0" smtClean="0"/>
              <a:t>كيف استطاعت جذور الشجرة أن تفصل القشرة السطحية من الصخر بينما كانت تنمو فى الشقوق.</a:t>
            </a:r>
          </a:p>
          <a:p>
            <a:pPr algn="justLow" rtl="1"/>
            <a:r>
              <a:rPr lang="ar-IQ" dirty="0" smtClean="0"/>
              <a:t>أما عن دور الحيوانات الحافرة، فإنها تحفر أنفاق فى داخل الصخر وتخرج المفتتات أمام الجحور حيث تبدأ فى التفكك إما بالتجوية الحرارية أو الكيميائية، ويعمل الإنسان كذلك فى تفكيك الصخر ميكانيكياً أثناء البحث عن المعادن فى المناجم، أو أثناء تفجير المناطق الجبلية لشق الطرق، ومع ذلك فإن دور الحيوانات الحافرة يسبق دور الإنسان</a:t>
            </a:r>
          </a:p>
          <a:p>
            <a:pPr algn="justLow" rtl="1"/>
            <a:endParaRPr lang="en-US" dirty="0"/>
          </a:p>
        </p:txBody>
      </p:sp>
    </p:spTree>
    <p:extLst>
      <p:ext uri="{BB962C8B-B14F-4D97-AF65-F5344CB8AC3E}">
        <p14:creationId xmlns:p14="http://schemas.microsoft.com/office/powerpoint/2010/main" val="34082146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endParaRPr lang="en-US" dirty="0"/>
          </a:p>
        </p:txBody>
      </p:sp>
      <p:sp>
        <p:nvSpPr>
          <p:cNvPr id="3" name="Content Placeholder 2"/>
          <p:cNvSpPr>
            <a:spLocks noGrp="1"/>
          </p:cNvSpPr>
          <p:nvPr>
            <p:ph idx="1"/>
          </p:nvPr>
        </p:nvSpPr>
        <p:spPr>
          <a:xfrm>
            <a:off x="457200" y="1052736"/>
            <a:ext cx="8229600" cy="5073427"/>
          </a:xfrm>
        </p:spPr>
        <p:txBody>
          <a:bodyPr/>
          <a:lstStyle/>
          <a:p>
            <a:pPr algn="justLow" rtl="1"/>
            <a:r>
              <a:rPr lang="ar-IQ" dirty="0" smtClean="0"/>
              <a:t> التجوية الكيميائية : </a:t>
            </a:r>
            <a:r>
              <a:rPr lang="en-US" dirty="0" smtClean="0"/>
              <a:t>Chemical Weathering</a:t>
            </a:r>
          </a:p>
          <a:p>
            <a:pPr algn="justLow" rtl="1"/>
            <a:r>
              <a:rPr lang="ar-IQ" dirty="0" smtClean="0"/>
              <a:t>وتشتمل على عمليات معقدة والتى تغير محتوى الصخر و تركيبه المعدنى، وهنا إما أن يتبدل المحتوى المعدنى لتتكون معادن جديدة أو تتبدد فى البيئة المحيطة، وفى أثناء هذا التحول تتحلل الصخور الأصلية إلى المواد التى تستقر على السطح، وتعتبر المياه أهم عامل فى التجوية الكيميائية، وإن كانت المياه النقية فقط مذيب جيد فإنه يزيد النشاط الكيميائى بواسطة محاليل التجوية إذا أضيفت مادة ذائبة صغيرة إلى المياه، وتتمثل التجوية الكيميائية فى: الإذابة ، الأكسدة ، التموء ، التحلل المائى.</a:t>
            </a:r>
          </a:p>
          <a:p>
            <a:pPr algn="r" rtl="1"/>
            <a:endParaRPr lang="en-US" dirty="0"/>
          </a:p>
        </p:txBody>
      </p:sp>
    </p:spTree>
    <p:extLst>
      <p:ext uri="{BB962C8B-B14F-4D97-AF65-F5344CB8AC3E}">
        <p14:creationId xmlns:p14="http://schemas.microsoft.com/office/powerpoint/2010/main" val="2131187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en-US" dirty="0"/>
          </a:p>
        </p:txBody>
      </p:sp>
      <p:sp>
        <p:nvSpPr>
          <p:cNvPr id="3" name="Content Placeholder 2"/>
          <p:cNvSpPr>
            <a:spLocks noGrp="1"/>
          </p:cNvSpPr>
          <p:nvPr>
            <p:ph idx="1"/>
          </p:nvPr>
        </p:nvSpPr>
        <p:spPr>
          <a:xfrm>
            <a:off x="457200" y="764704"/>
            <a:ext cx="8229600" cy="5688632"/>
          </a:xfrm>
        </p:spPr>
        <p:txBody>
          <a:bodyPr>
            <a:normAutofit lnSpcReduction="10000"/>
          </a:bodyPr>
          <a:lstStyle/>
          <a:p>
            <a:pPr algn="r" rtl="1"/>
            <a:r>
              <a:rPr lang="ar-IQ" dirty="0" smtClean="0"/>
              <a:t>أ – الإذابة : </a:t>
            </a:r>
            <a:r>
              <a:rPr lang="en-US" dirty="0" err="1" smtClean="0"/>
              <a:t>Dissotution</a:t>
            </a:r>
            <a:endParaRPr lang="en-US" dirty="0" smtClean="0"/>
          </a:p>
          <a:p>
            <a:pPr algn="justLow" rtl="1"/>
            <a:r>
              <a:rPr lang="ar-IQ" dirty="0" smtClean="0"/>
              <a:t>ربما تعتبر الإذابة أسهل نمط للتحلل، وتذوب بعض المعادن فى الماء كما يذوب السكر فيه، وأهم هذه المعادن القابلة للذوبان فى الماء الهاليت، والذى يتركب من أيونات الصوديوم والكلوريد، ويذوب الهاليت فى الماء لأن الأيونات المنفردة تحمل شحنات، وعلاوة على ذلك فأن جزيئات المياه قطب حيث يملك طرفى جزئى الأكسوجين شحنة سالبة صغيرة جداً، بينما يملك طرف جزئى الهيدروجين شحنة موجبة صغيرة، ولأن جزيئات الماء عندما تلامس الهاليت فإن طرفها السالب يقترب من أيونات الصوديوم، بينما تتجمع أطرافها الموجبة مع أيونات الكلوريد، هذا يمزق القوى الجاذبة فى بلورة الهاليت وتنطلق الأيونات فى محلول الماء.</a:t>
            </a:r>
          </a:p>
          <a:p>
            <a:pPr algn="r" rtl="1"/>
            <a:endParaRPr lang="en-US" dirty="0"/>
          </a:p>
        </p:txBody>
      </p:sp>
    </p:spTree>
    <p:extLst>
      <p:ext uri="{BB962C8B-B14F-4D97-AF65-F5344CB8AC3E}">
        <p14:creationId xmlns:p14="http://schemas.microsoft.com/office/powerpoint/2010/main" val="3983406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en-US" dirty="0"/>
          </a:p>
        </p:txBody>
      </p:sp>
      <p:sp>
        <p:nvSpPr>
          <p:cNvPr id="3" name="Content Placeholder 2"/>
          <p:cNvSpPr>
            <a:spLocks noGrp="1"/>
          </p:cNvSpPr>
          <p:nvPr>
            <p:ph idx="1"/>
          </p:nvPr>
        </p:nvSpPr>
        <p:spPr>
          <a:xfrm>
            <a:off x="457200" y="692696"/>
            <a:ext cx="8229600" cy="5433467"/>
          </a:xfrm>
        </p:spPr>
        <p:txBody>
          <a:bodyPr>
            <a:normAutofit/>
          </a:bodyPr>
          <a:lstStyle/>
          <a:p>
            <a:pPr algn="justLow" rtl="1"/>
            <a:r>
              <a:rPr lang="ar-IQ" dirty="0" smtClean="0"/>
              <a:t>ومع أن معظم المعادن لا تذوب فى الماء النقى، فإن وجود حتى كمية صغيرة من الحمض يزيد قوة الماء في تجوية الصخور (يحتوى المحلول الحمضى أيون الهيدروجين المتفاعل</a:t>
            </a:r>
            <a:r>
              <a:rPr lang="en-US" dirty="0" smtClean="0"/>
              <a:t>H +)، </a:t>
            </a:r>
            <a:r>
              <a:rPr lang="ar-IQ" dirty="0" smtClean="0"/>
              <a:t>ويتكون الحمض فى الطبيعة بعدة عمليات؛ كمثال أن ينتج حمض الكربونيك عندما يذوب ثانى أكسيد الكربون فى الغلاف الجوى فى قطرات المطر. وبينما ينفذ ماء المطر الحمضى إلى الأرض يزيد ثانى أكسيد الكربون الوجود فى التربة حمضية محلول التجوية، وتنطلق أيضاً أحماض عضوية متنوعة إلى التربة لأن الأحماض العضوية وحمض الكبرينيك تنتج بواسطة تجوية البيريت ومعادن الكبريتيد الأخرى</a:t>
            </a:r>
            <a:endParaRPr lang="en-US" dirty="0"/>
          </a:p>
        </p:txBody>
      </p:sp>
    </p:spTree>
    <p:extLst>
      <p:ext uri="{BB962C8B-B14F-4D97-AF65-F5344CB8AC3E}">
        <p14:creationId xmlns:p14="http://schemas.microsoft.com/office/powerpoint/2010/main" val="15776662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en-US" dirty="0"/>
          </a:p>
        </p:txBody>
      </p:sp>
      <p:sp>
        <p:nvSpPr>
          <p:cNvPr id="3" name="Content Placeholder 2"/>
          <p:cNvSpPr>
            <a:spLocks noGrp="1"/>
          </p:cNvSpPr>
          <p:nvPr>
            <p:ph idx="1"/>
          </p:nvPr>
        </p:nvSpPr>
        <p:spPr>
          <a:xfrm>
            <a:off x="457200" y="692696"/>
            <a:ext cx="8229600" cy="5433467"/>
          </a:xfrm>
        </p:spPr>
        <p:txBody>
          <a:bodyPr>
            <a:normAutofit/>
          </a:bodyPr>
          <a:lstStyle/>
          <a:p>
            <a:pPr algn="justLow" rtl="1"/>
            <a:r>
              <a:rPr lang="ar-IQ" dirty="0" smtClean="0"/>
              <a:t>بصرف النظر عن مصدر الحمض، فإن هذه المادة شديدة التفاعل تحلل معظم الصخور وينتج عنها نواتج محددة والتى تزيد تكوين محلول مائى حمضي؛ كمثال معدن الكالسيت </a:t>
            </a:r>
            <a:r>
              <a:rPr lang="en-US" dirty="0" err="1" smtClean="0"/>
              <a:t>Ca</a:t>
            </a:r>
            <a:r>
              <a:rPr lang="en-US" dirty="0" smtClean="0"/>
              <a:t> Co3 </a:t>
            </a:r>
            <a:r>
              <a:rPr lang="ar-IQ" dirty="0" smtClean="0"/>
              <a:t>الذى يكون أحجار البناء الشائعة الرخام </a:t>
            </a:r>
            <a:r>
              <a:rPr lang="en-US" dirty="0" smtClean="0"/>
              <a:t>Marble </a:t>
            </a:r>
            <a:r>
              <a:rPr lang="ar-IQ" dirty="0" smtClean="0"/>
              <a:t>والحجر الرملى </a:t>
            </a:r>
            <a:r>
              <a:rPr lang="en-US" dirty="0" smtClean="0"/>
              <a:t>Limestone </a:t>
            </a:r>
            <a:r>
              <a:rPr lang="ar-IQ" dirty="0" smtClean="0"/>
              <a:t>ويهاجمه المحلول الحمضى الضعيف، وأثناء هذه العملية تنتقل كربونات الكالسيوم اللاذائبة إلى نواتج ذائبة فى الطبيعة، وكانت تستغرق هذه العملية فترات تزيد عن آلاف السنين، تذاب كميات ضخمة من الحجر الجيرى وتُحمل بعيداً مع المياه الجوفية، مما يؤدى إلى تخفيض مستوى سطح الأرض، وربما تنشأ كهوف فى صخور الحجر الجيرى.</a:t>
            </a:r>
            <a:endParaRPr lang="en-US" dirty="0"/>
          </a:p>
        </p:txBody>
      </p:sp>
    </p:spTree>
    <p:extLst>
      <p:ext uri="{BB962C8B-B14F-4D97-AF65-F5344CB8AC3E}">
        <p14:creationId xmlns:p14="http://schemas.microsoft.com/office/powerpoint/2010/main" val="11677825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en-US" dirty="0"/>
          </a:p>
        </p:txBody>
      </p:sp>
      <p:sp>
        <p:nvSpPr>
          <p:cNvPr id="3" name="Content Placeholder 2"/>
          <p:cNvSpPr>
            <a:spLocks noGrp="1"/>
          </p:cNvSpPr>
          <p:nvPr>
            <p:ph idx="1"/>
          </p:nvPr>
        </p:nvSpPr>
        <p:spPr>
          <a:xfrm>
            <a:off x="457200" y="836712"/>
            <a:ext cx="8229600" cy="5400600"/>
          </a:xfrm>
        </p:spPr>
        <p:txBody>
          <a:bodyPr>
            <a:normAutofit fontScale="92500" lnSpcReduction="10000"/>
          </a:bodyPr>
          <a:lstStyle/>
          <a:p>
            <a:pPr algn="r" rtl="1"/>
            <a:r>
              <a:rPr lang="ar-IQ" dirty="0" smtClean="0"/>
              <a:t>ب – الأكسدة : </a:t>
            </a:r>
            <a:r>
              <a:rPr lang="en-US" dirty="0" smtClean="0"/>
              <a:t>Oxidation</a:t>
            </a:r>
          </a:p>
          <a:p>
            <a:pPr algn="justLow" rtl="1"/>
            <a:r>
              <a:rPr lang="ar-IQ" dirty="0" smtClean="0"/>
              <a:t>يرى كل منا الأشياء الصلبة والحديدية التى تصدأ عندما تتعرض للماء، ويمكن أن يحدث نفس الشىء للمعادن الغنية بالحديد، وتحدث عملية الصدأ عندما يتحد الأكسوجين مع الحديد ليكونا أكسيد الحديد على النحو التالى :</a:t>
            </a:r>
          </a:p>
          <a:p>
            <a:pPr algn="justLow" rtl="1"/>
            <a:r>
              <a:rPr lang="ar-IQ" dirty="0" smtClean="0"/>
              <a:t>الحديد 4 </a:t>
            </a:r>
            <a:r>
              <a:rPr lang="en-US" dirty="0" err="1" smtClean="0"/>
              <a:t>fe</a:t>
            </a:r>
            <a:r>
              <a:rPr lang="en-US" dirty="0" smtClean="0"/>
              <a:t> + </a:t>
            </a:r>
            <a:r>
              <a:rPr lang="ar-IQ" dirty="0" smtClean="0"/>
              <a:t>الأكسوجين 3 </a:t>
            </a:r>
            <a:r>
              <a:rPr lang="en-US" dirty="0" smtClean="0"/>
              <a:t>o 2 </a:t>
            </a:r>
            <a:r>
              <a:rPr lang="ar-IQ" dirty="0" smtClean="0"/>
              <a:t>أكسيد حديد (هيماتيت) 2 </a:t>
            </a:r>
            <a:r>
              <a:rPr lang="en-US" dirty="0" smtClean="0"/>
              <a:t>fe2 o3</a:t>
            </a:r>
          </a:p>
          <a:p>
            <a:pPr algn="justLow" rtl="1"/>
            <a:r>
              <a:rPr lang="ar-IQ" dirty="0" smtClean="0"/>
              <a:t>يسمى هذا النمط من التفاعل الأكسدة، والذى يحدث عندما تفقد الإلكترونات من عنصر واحد أثناء التفاعل، وفى هذه الحالة يفقد الحديد الإلكترونات لحساب الأكسوجين عند أكسدته. ومع أن أكسدة الحديد تحدث ببطء شديد جداً فى البيئات الجافة، وتزيد المياه التفاعل بدرجة كبيرة وهذا ما يحدث في المناطق الرطبة.</a:t>
            </a:r>
          </a:p>
          <a:p>
            <a:pPr algn="r" rtl="1"/>
            <a:endParaRPr lang="en-US" dirty="0"/>
          </a:p>
        </p:txBody>
      </p:sp>
    </p:spTree>
    <p:extLst>
      <p:ext uri="{BB962C8B-B14F-4D97-AF65-F5344CB8AC3E}">
        <p14:creationId xmlns:p14="http://schemas.microsoft.com/office/powerpoint/2010/main" val="27066643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87424"/>
            <a:ext cx="8229600" cy="792088"/>
          </a:xfrm>
        </p:spPr>
        <p:txBody>
          <a:bodyPr/>
          <a:lstStyle/>
          <a:p>
            <a:endParaRPr lang="en-US" dirty="0"/>
          </a:p>
        </p:txBody>
      </p:sp>
      <p:sp>
        <p:nvSpPr>
          <p:cNvPr id="3" name="Content Placeholder 2"/>
          <p:cNvSpPr>
            <a:spLocks noGrp="1"/>
          </p:cNvSpPr>
          <p:nvPr>
            <p:ph idx="1"/>
          </p:nvPr>
        </p:nvSpPr>
        <p:spPr>
          <a:xfrm>
            <a:off x="467544" y="332656"/>
            <a:ext cx="8229600" cy="6120680"/>
          </a:xfrm>
        </p:spPr>
        <p:txBody>
          <a:bodyPr>
            <a:normAutofit/>
          </a:bodyPr>
          <a:lstStyle/>
          <a:p>
            <a:pPr algn="justLow" rtl="1"/>
            <a:r>
              <a:rPr lang="ar-IQ" dirty="0" smtClean="0"/>
              <a:t>إن الأكسدة هامة فى تحلل معادن مثل الحديد الماغنسيومى مثل الأولفين </a:t>
            </a:r>
            <a:r>
              <a:rPr lang="en-US" dirty="0" smtClean="0"/>
              <a:t>Olivine، </a:t>
            </a:r>
            <a:r>
              <a:rPr lang="ar-IQ" dirty="0" smtClean="0"/>
              <a:t>البيروكسين </a:t>
            </a:r>
            <a:r>
              <a:rPr lang="en-US" dirty="0" smtClean="0"/>
              <a:t>Pyroxene </a:t>
            </a:r>
            <a:r>
              <a:rPr lang="ar-IQ" dirty="0" smtClean="0"/>
              <a:t>والهورنبلند </a:t>
            </a:r>
            <a:r>
              <a:rPr lang="en-US" dirty="0" smtClean="0"/>
              <a:t>Hornblende، </a:t>
            </a:r>
            <a:r>
              <a:rPr lang="ar-IQ" dirty="0" smtClean="0"/>
              <a:t>يتحد الأكسوجين مع الحديد فى هذه المعادن ليكون أكسيد حديد بنى محمر، ويسمى الهيماتيت </a:t>
            </a:r>
            <a:r>
              <a:rPr lang="en-US" dirty="0" smtClean="0"/>
              <a:t>Hematite، </a:t>
            </a:r>
            <a:r>
              <a:rPr lang="ar-IQ" dirty="0" smtClean="0"/>
              <a:t>وفى حالات أخرى يكون الصدأ مصفراً ويسمى ليمونيت </a:t>
            </a:r>
            <a:r>
              <a:rPr lang="en-US" dirty="0" smtClean="0"/>
              <a:t>Limonite، </a:t>
            </a:r>
            <a:r>
              <a:rPr lang="ar-IQ" dirty="0" smtClean="0"/>
              <a:t>إن هذه النواتج مسئولة عن لون الصدأ على سطح الصخور النارية الداكنة مثل البازلت عندما تصيب التجوية هذه الصخور، وعلى أية حال يمكن أن تبدأ عملية الأكسدة بعد أن يطلق الحديد مركب السيليكات عن طريق عملية التميؤ.</a:t>
            </a:r>
          </a:p>
          <a:p>
            <a:pPr algn="r" rtl="1"/>
            <a:endParaRPr lang="en-US" dirty="0"/>
          </a:p>
        </p:txBody>
      </p:sp>
    </p:spTree>
    <p:extLst>
      <p:ext uri="{BB962C8B-B14F-4D97-AF65-F5344CB8AC3E}">
        <p14:creationId xmlns:p14="http://schemas.microsoft.com/office/powerpoint/2010/main" val="14886262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en-US" dirty="0"/>
          </a:p>
        </p:txBody>
      </p:sp>
      <p:sp>
        <p:nvSpPr>
          <p:cNvPr id="3" name="Content Placeholder 2"/>
          <p:cNvSpPr>
            <a:spLocks noGrp="1"/>
          </p:cNvSpPr>
          <p:nvPr>
            <p:ph idx="1"/>
          </p:nvPr>
        </p:nvSpPr>
        <p:spPr>
          <a:xfrm>
            <a:off x="457200" y="764704"/>
            <a:ext cx="8229600" cy="5361459"/>
          </a:xfrm>
        </p:spPr>
        <p:txBody>
          <a:bodyPr>
            <a:normAutofit lnSpcReduction="10000"/>
          </a:bodyPr>
          <a:lstStyle/>
          <a:p>
            <a:pPr algn="justLow" rtl="1"/>
            <a:r>
              <a:rPr lang="ar-IQ" dirty="0" smtClean="0"/>
              <a:t>وتحدث الأكسدة بطريقة آخري وذلك عندما تتحلل معادن الكبريتيد مثل البيريت، وأن معادن الكبريتيد تمثل المحتوى الأعظم فى كثير من الخامات المعدنية، وأن البيريت يرتبط بإرسابات الفحم أيضاً فى البيئات الرطبة، وفي هذه العملية يتخلى البيريت (</a:t>
            </a:r>
            <a:r>
              <a:rPr lang="en-US" dirty="0" err="1" smtClean="0"/>
              <a:t>FeS</a:t>
            </a:r>
            <a:r>
              <a:rPr lang="en-US" dirty="0" smtClean="0"/>
              <a:t> 2) ـ </a:t>
            </a:r>
            <a:r>
              <a:rPr lang="ar-IQ" dirty="0" smtClean="0"/>
              <a:t>وفى أثناء التجوية الكيميائية ـ عن حمض الكبريتيك (</a:t>
            </a:r>
            <a:r>
              <a:rPr lang="en-US" dirty="0" smtClean="0"/>
              <a:t>H2SO4) </a:t>
            </a:r>
            <a:r>
              <a:rPr lang="ar-IQ" dirty="0" smtClean="0"/>
              <a:t>وأكسيد الحديد (</a:t>
            </a:r>
            <a:r>
              <a:rPr lang="en-US" dirty="0" err="1" smtClean="0"/>
              <a:t>FeO</a:t>
            </a:r>
            <a:r>
              <a:rPr lang="en-US" dirty="0" smtClean="0"/>
              <a:t>).</a:t>
            </a:r>
          </a:p>
          <a:p>
            <a:pPr algn="justLow" rtl="1"/>
            <a:r>
              <a:rPr lang="ar-IQ" dirty="0" smtClean="0"/>
              <a:t>وفى كثير من مواقع التعدين تخلق عملية التجوية هذه خطراً بيئياً شديداً؛ خصوصاً فى المناطق الرطبة، حيث تتم إزالة المواد المتخلفة بعد عملية التعدين، وتسمى هذه العملية حمض التعدين، حيث تُحمل المواد المتخلفة إلى المجارى المائية وتُقتل الأحياء المائية العضوية.</a:t>
            </a:r>
          </a:p>
          <a:p>
            <a:pPr algn="r" rtl="1"/>
            <a:endParaRPr lang="en-US" dirty="0"/>
          </a:p>
        </p:txBody>
      </p:sp>
    </p:spTree>
    <p:extLst>
      <p:ext uri="{BB962C8B-B14F-4D97-AF65-F5344CB8AC3E}">
        <p14:creationId xmlns:p14="http://schemas.microsoft.com/office/powerpoint/2010/main" val="23840147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en-US" dirty="0"/>
          </a:p>
        </p:txBody>
      </p:sp>
      <p:sp>
        <p:nvSpPr>
          <p:cNvPr id="3" name="Content Placeholder 2"/>
          <p:cNvSpPr>
            <a:spLocks noGrp="1"/>
          </p:cNvSpPr>
          <p:nvPr>
            <p:ph idx="1"/>
          </p:nvPr>
        </p:nvSpPr>
        <p:spPr>
          <a:xfrm>
            <a:off x="457200" y="764704"/>
            <a:ext cx="8229600" cy="5544616"/>
          </a:xfrm>
        </p:spPr>
        <p:txBody>
          <a:bodyPr>
            <a:normAutofit lnSpcReduction="10000"/>
          </a:bodyPr>
          <a:lstStyle/>
          <a:p>
            <a:pPr algn="justLow" rtl="1"/>
            <a:r>
              <a:rPr lang="ar-IQ" dirty="0" smtClean="0"/>
              <a:t>التموء:</a:t>
            </a:r>
            <a:r>
              <a:rPr lang="en-US" dirty="0" smtClean="0"/>
              <a:t>Hydration</a:t>
            </a:r>
          </a:p>
          <a:p>
            <a:pPr algn="justLow" rtl="1"/>
            <a:r>
              <a:rPr lang="ar-IQ" dirty="0" smtClean="0"/>
              <a:t>وهى اتحاد بعض العناصر المعدنية مع الماء لتكون ما يسمى بالمعادن المائية، وفى هذه العملية يحدث جبس.</a:t>
            </a:r>
          </a:p>
          <a:p>
            <a:pPr algn="justLow" rtl="1"/>
            <a:r>
              <a:rPr lang="ar-IQ" dirty="0" smtClean="0"/>
              <a:t>.</a:t>
            </a:r>
            <a:r>
              <a:rPr lang="en-US" dirty="0" smtClean="0"/>
              <a:t>Co SO4 + 2H2o CaSO4+2h2O</a:t>
            </a:r>
          </a:p>
          <a:p>
            <a:pPr algn="justLow" rtl="1"/>
            <a:r>
              <a:rPr lang="ar-IQ" dirty="0" smtClean="0"/>
              <a:t>أما فى حالة السليكات ومعادن الأكاسيد، فتتحول نتيجة عملية التموء إلى سيليكات أو أكاسيد مائية، وفى حالة السيليكات عادة ما نجد أن عملية التموء يصاحبها تحلل مائى، ومن أمثلة هذا التموء ما يتم من تحول أكاسيد الحديد إلى هيدروكسيد الحديد </a:t>
            </a:r>
            <a:r>
              <a:rPr lang="en-US" dirty="0" smtClean="0"/>
              <a:t>Iron Hydroxide، </a:t>
            </a:r>
            <a:r>
              <a:rPr lang="ar-IQ" dirty="0" smtClean="0"/>
              <a:t>وما يعنينا من كل ما سبق هو التعرف على أن المعادن المتمؤة عادة ما تكون أقل مقاومة لعمليات التعرية من المعادن الأصلية غير المتموئة .</a:t>
            </a:r>
          </a:p>
          <a:p>
            <a:pPr algn="justLow" rtl="1"/>
            <a:endParaRPr lang="ar-IQ" dirty="0" smtClean="0"/>
          </a:p>
          <a:p>
            <a:pPr algn="r" rtl="1"/>
            <a:endParaRPr lang="en-US" dirty="0"/>
          </a:p>
        </p:txBody>
      </p:sp>
    </p:spTree>
    <p:extLst>
      <p:ext uri="{BB962C8B-B14F-4D97-AF65-F5344CB8AC3E}">
        <p14:creationId xmlns:p14="http://schemas.microsoft.com/office/powerpoint/2010/main" val="14244765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2920" y="530352"/>
            <a:ext cx="8183880" cy="5058888"/>
          </a:xfrm>
        </p:spPr>
        <p:txBody>
          <a:bodyPr>
            <a:normAutofit/>
          </a:bodyPr>
          <a:lstStyle/>
          <a:p>
            <a:pPr algn="justLow" rtl="1"/>
            <a:r>
              <a:rPr lang="ar-IQ" dirty="0" smtClean="0"/>
              <a:t>– التحلل المائى : </a:t>
            </a:r>
            <a:r>
              <a:rPr lang="en-US" dirty="0" smtClean="0"/>
              <a:t>Hydrolysis</a:t>
            </a:r>
          </a:p>
          <a:p>
            <a:pPr algn="justLow" rtl="1"/>
            <a:r>
              <a:rPr lang="ar-IQ" dirty="0" smtClean="0"/>
              <a:t>إن السيليكات </a:t>
            </a:r>
            <a:r>
              <a:rPr lang="en-US" dirty="0" smtClean="0"/>
              <a:t>Silicates </a:t>
            </a:r>
            <a:r>
              <a:rPr lang="ar-IQ" dirty="0" smtClean="0"/>
              <a:t>هى أعظم مجموعة معادن شائعة، وقد تحللت أولياً بواسطة عملية التحلل المائى الذى تتحد فيه أى مادة بالماء، والذى يحدث فى مياه نقية؛ حيث تتفكك بعض جزيئات الماء لتكون هيدروجين متفاعل جداً وأيونات الهيدروكسيل، وعند ذلك يهاجم أيون الهيدروجين ويحل محل أيونات أخرى موجبة موجودة فى شبكية البلورة، أي أن أيونات الهيدروجين تدخل إلى التركيب البللورى للصخور لتكون نوع آخر منها، ويتم تدمير التنظيم الأول للذرات ويتحلل المعدن.</a:t>
            </a:r>
          </a:p>
          <a:p>
            <a:pPr algn="justLow" rtl="1"/>
            <a:endParaRPr lang="en-US" dirty="0"/>
          </a:p>
        </p:txBody>
      </p:sp>
    </p:spTree>
    <p:extLst>
      <p:ext uri="{BB962C8B-B14F-4D97-AF65-F5344CB8AC3E}">
        <p14:creationId xmlns:p14="http://schemas.microsoft.com/office/powerpoint/2010/main" val="52120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en-US" dirty="0"/>
          </a:p>
        </p:txBody>
      </p:sp>
      <p:sp>
        <p:nvSpPr>
          <p:cNvPr id="3" name="Content Placeholder 2"/>
          <p:cNvSpPr>
            <a:spLocks noGrp="1"/>
          </p:cNvSpPr>
          <p:nvPr>
            <p:ph idx="1"/>
          </p:nvPr>
        </p:nvSpPr>
        <p:spPr>
          <a:xfrm>
            <a:off x="457200" y="764704"/>
            <a:ext cx="8229600" cy="5544616"/>
          </a:xfrm>
        </p:spPr>
        <p:txBody>
          <a:bodyPr/>
          <a:lstStyle/>
          <a:p>
            <a:pPr algn="r" rtl="1"/>
            <a:r>
              <a:rPr lang="ar-IQ" dirty="0" smtClean="0"/>
              <a:t>القوى الخارجية وأثرها فى تشكيل سطح الأرض</a:t>
            </a:r>
          </a:p>
          <a:p>
            <a:pPr algn="justLow" rtl="1"/>
            <a:r>
              <a:rPr lang="ar-IQ" dirty="0" smtClean="0"/>
              <a:t>إن سطح الأرض جسم ديناميكى وبالتالى يتغير مع الزمن؛ حيث تقوم القوى الداخلية ببناء تضاريس سطح الأرض سواء كانت تضاريس موجبة أو سالبة تنتج عن النشاط البركانى أو الالتواء أو الانكسار، وبمجرد أن تظهر التضاريس الموجبة تهاجمها القوى الخارجية وتقوم بإعادة تشكيلها؛ حيث تقوم هذه القوى الخارجية بتحريك المواد المفككة من المرتفعات العليا إلى الأجزاء المنخفضة، وتنقسم هذه القوى الخارجية إلى ثلاثة </a:t>
            </a:r>
            <a:endParaRPr lang="ar-IQ" dirty="0"/>
          </a:p>
        </p:txBody>
      </p:sp>
    </p:spTree>
    <p:extLst>
      <p:ext uri="{BB962C8B-B14F-4D97-AF65-F5344CB8AC3E}">
        <p14:creationId xmlns:p14="http://schemas.microsoft.com/office/powerpoint/2010/main" val="2940208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en-US" dirty="0"/>
          </a:p>
        </p:txBody>
      </p:sp>
      <p:sp>
        <p:nvSpPr>
          <p:cNvPr id="3" name="Content Placeholder 2"/>
          <p:cNvSpPr>
            <a:spLocks noGrp="1"/>
          </p:cNvSpPr>
          <p:nvPr>
            <p:ph idx="1"/>
          </p:nvPr>
        </p:nvSpPr>
        <p:spPr>
          <a:xfrm>
            <a:off x="457200" y="692696"/>
            <a:ext cx="8229600" cy="5433467"/>
          </a:xfrm>
        </p:spPr>
        <p:txBody>
          <a:bodyPr>
            <a:normAutofit fontScale="92500"/>
          </a:bodyPr>
          <a:lstStyle/>
          <a:p>
            <a:pPr algn="justLow" rtl="1"/>
            <a:r>
              <a:rPr lang="ar-IQ" dirty="0" smtClean="0"/>
              <a:t>فى الطبيعة عادة تحتوى المياه على مواد أخرى والتى تشارط فى أيونات الهيدروجين الإضافية، ومن أكثر هذه المواد شيوعاً ثانى أكسيد الكربون، الذى يذوب فى الماء ليكون حمض الكربونيك، ويذيب المطر ثانى أكسيد الكربون من الغلاف الجوى، وتزداد هذه الكمية مع إضافة المادة العضوية المتحللة فى التربة، ويتأين حمض الكربونيك فى الماء ليكون أيونات الهيدروجين وأيونات البيكربونات؛ فمثلاً عند تحلل الجرانيت ـ والذى يتكون من الكوارتز والفلسبار البوتاسيومى ـ عن طريق التحلل المائى، يحدث التحلل لمعدن الفلسبار البوتاسيومى على النحو التالى:</a:t>
            </a:r>
          </a:p>
          <a:p>
            <a:pPr algn="justLow" rtl="1"/>
            <a:r>
              <a:rPr lang="ar-IQ" dirty="0" smtClean="0"/>
              <a:t>فلسبار بوتاسيمى + حمض كربونيك + ماء كاولينيت + أيون بوتاسيوم + بيكربونات + سيليكا.</a:t>
            </a:r>
          </a:p>
          <a:p>
            <a:pPr algn="r" rtl="1"/>
            <a:endParaRPr lang="en-US" dirty="0"/>
          </a:p>
        </p:txBody>
      </p:sp>
    </p:spTree>
    <p:extLst>
      <p:ext uri="{BB962C8B-B14F-4D97-AF65-F5344CB8AC3E}">
        <p14:creationId xmlns:p14="http://schemas.microsoft.com/office/powerpoint/2010/main" val="18261104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en-US" dirty="0"/>
          </a:p>
        </p:txBody>
      </p:sp>
      <p:sp>
        <p:nvSpPr>
          <p:cNvPr id="3" name="Content Placeholder 2"/>
          <p:cNvSpPr>
            <a:spLocks noGrp="1"/>
          </p:cNvSpPr>
          <p:nvPr>
            <p:ph idx="1"/>
          </p:nvPr>
        </p:nvSpPr>
        <p:spPr>
          <a:xfrm>
            <a:off x="457200" y="620688"/>
            <a:ext cx="8229600" cy="5505475"/>
          </a:xfrm>
        </p:spPr>
        <p:txBody>
          <a:bodyPr/>
          <a:lstStyle/>
          <a:p>
            <a:pPr algn="justLow" rtl="1"/>
            <a:r>
              <a:rPr lang="ar-IQ" dirty="0" smtClean="0"/>
              <a:t>فى هذا التفاعل تحل أيونات الهيدروجين محل أيونات البوتاسيوم فى مركب الفلسبار وعند ذلك يمزق شبكة البلورات، وينزع البوتاسيوم ليصبح نترات للنباتات أو يصبح محلول ملحى بيكربونات البوتاسيوم، والذى ربما أن يندمج فى معادن أخرى أو يُحمل إلى المحيط، وأكثر معدن ناتج عن تحلل الفلسبار البوتاسيومى هو معدن الكاولينيت الصلصالى، ومن ثم تصبح معادن الصلصال هى آخر نواتج التجوية، وتمثل أعلى نسبة للمعادن غير العضوية فى التربة، ولذلك تمثل أعلى نسبة فى الصخور الرسوبية خاصة الطفل</a:t>
            </a:r>
            <a:endParaRPr lang="en-US" dirty="0"/>
          </a:p>
        </p:txBody>
      </p:sp>
    </p:spTree>
    <p:extLst>
      <p:ext uri="{BB962C8B-B14F-4D97-AF65-F5344CB8AC3E}">
        <p14:creationId xmlns:p14="http://schemas.microsoft.com/office/powerpoint/2010/main" val="21975215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en-US" dirty="0"/>
          </a:p>
        </p:txBody>
      </p:sp>
      <p:sp>
        <p:nvSpPr>
          <p:cNvPr id="3" name="Content Placeholder 2"/>
          <p:cNvSpPr>
            <a:spLocks noGrp="1"/>
          </p:cNvSpPr>
          <p:nvPr>
            <p:ph idx="1"/>
          </p:nvPr>
        </p:nvSpPr>
        <p:spPr>
          <a:xfrm>
            <a:off x="457200" y="692696"/>
            <a:ext cx="8229600" cy="5616624"/>
          </a:xfrm>
        </p:spPr>
        <p:txBody>
          <a:bodyPr>
            <a:normAutofit fontScale="85000" lnSpcReduction="10000"/>
          </a:bodyPr>
          <a:lstStyle/>
          <a:p>
            <a:pPr algn="justLow" rtl="1"/>
            <a:r>
              <a:rPr lang="ar-IQ" dirty="0" smtClean="0"/>
              <a:t>وأثناء تحلل الفلسبار البوتاسيومى وتكون معادن الصلصال يتم انتزاع بعض السيليكات من مركب الفلسبار وتُنقل بعيداً بواسطة المياه الجوفية، هذه السيليكا الذائبة سوف تترسب لتكون عقد الصوان، وسوف تملىء الفراغات المسامية بين حبيبات الصخور المسامية، أو سوف تُنقل إلى المحيطات حيث ستقوم الحيوانات المكرسكوبية بانتزاعها من الماء لتبنى بها محاراتها السيليكة الصلبة، أى أنه عند تحلل الفلسبار البوتاسيومى تنتج ثلاثة نواتج هى كمية قليلة من معدن الصلصال، ومحلول ملحى ( بيكربونات البوتاسيوم ) وبعض السيليكا التى تدخل فى المحلول.</a:t>
            </a:r>
          </a:p>
          <a:p>
            <a:pPr algn="justLow" rtl="1"/>
            <a:r>
              <a:rPr lang="ar-IQ" dirty="0" smtClean="0"/>
              <a:t>بينما الكوارتز المركب الثانى فى الجرانيت فإنه مقاوم جداً لعمليات التجوية الكيميائية، ويبقى كمادة صلبة لا تستطيع المحاليل الضعيفة أن تحلله، ويبقى بعضه فى التربة بينما يُحمل معظمه إلى البحار والمحيطات والبحيرات الذى تتكون منه معظم محتويات البلاجات الرملية والكثبان الرملية الساحلية، وإذا تم ترسبها تكون الحجر الرملى </a:t>
            </a:r>
            <a:r>
              <a:rPr lang="en-US" dirty="0" smtClean="0"/>
              <a:t>Sandstone .</a:t>
            </a:r>
          </a:p>
          <a:p>
            <a:pPr algn="r" rtl="1"/>
            <a:endParaRPr lang="en-US" dirty="0"/>
          </a:p>
        </p:txBody>
      </p:sp>
    </p:spTree>
    <p:extLst>
      <p:ext uri="{BB962C8B-B14F-4D97-AF65-F5344CB8AC3E}">
        <p14:creationId xmlns:p14="http://schemas.microsoft.com/office/powerpoint/2010/main" val="32854238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US" dirty="0"/>
          </a:p>
        </p:txBody>
      </p:sp>
      <p:sp>
        <p:nvSpPr>
          <p:cNvPr id="3" name="Content Placeholder 2"/>
          <p:cNvSpPr>
            <a:spLocks noGrp="1"/>
          </p:cNvSpPr>
          <p:nvPr>
            <p:ph idx="1"/>
          </p:nvPr>
        </p:nvSpPr>
        <p:spPr>
          <a:xfrm>
            <a:off x="457200" y="548680"/>
            <a:ext cx="8229600" cy="5577483"/>
          </a:xfrm>
        </p:spPr>
        <p:txBody>
          <a:bodyPr>
            <a:normAutofit/>
          </a:bodyPr>
          <a:lstStyle/>
          <a:p>
            <a:pPr algn="r" rtl="1"/>
            <a:r>
              <a:rPr lang="ar-IQ" dirty="0" smtClean="0"/>
              <a:t>العوامل المؤثرة فى التجوية:</a:t>
            </a:r>
          </a:p>
          <a:p>
            <a:pPr algn="justLow" rtl="1"/>
            <a:r>
              <a:rPr lang="ar-IQ" dirty="0" smtClean="0"/>
              <a:t>تؤثر عدة عوامل فى نمط ومعدل تجوية الصخر، فالتجوية الميكانيكية تؤثر فى معدل التجوية، بأن تكسر الصخر إلى قطع أصغر، وبالتالى تزيد المساحة المكشوفة لعمليات التجوية الكيميائية وهذه العوامل هى:</a:t>
            </a:r>
          </a:p>
          <a:p>
            <a:pPr algn="justLow" rtl="1"/>
            <a:r>
              <a:rPr lang="ar-IQ" dirty="0" smtClean="0"/>
              <a:t>1 - خصائص الصخر:</a:t>
            </a:r>
          </a:p>
          <a:p>
            <a:pPr algn="justLow" rtl="1"/>
            <a:r>
              <a:rPr lang="ar-IQ" dirty="0" smtClean="0"/>
              <a:t>تشمل خصائص الصخر كل سمات الصخر الكيميائية، مثل التركيب المعدنى وقابلية الذوبان، بالإضافة إلى المظاهر الطبيعية مثل المفاصل </a:t>
            </a:r>
            <a:r>
              <a:rPr lang="en-US" dirty="0" smtClean="0"/>
              <a:t>Joints </a:t>
            </a:r>
            <a:r>
              <a:rPr lang="ar-IQ" dirty="0" smtClean="0"/>
              <a:t>التى تؤثر فى قدرة المياه على النفاذ فى الصخر، ويتوقف التنوع فى معدلات التجوية على المحتوى </a:t>
            </a:r>
            <a:endParaRPr lang="en-US" dirty="0"/>
          </a:p>
        </p:txBody>
      </p:sp>
    </p:spTree>
    <p:extLst>
      <p:ext uri="{BB962C8B-B14F-4D97-AF65-F5344CB8AC3E}">
        <p14:creationId xmlns:p14="http://schemas.microsoft.com/office/powerpoint/2010/main" val="7985543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en-US" dirty="0"/>
          </a:p>
        </p:txBody>
      </p:sp>
      <p:sp>
        <p:nvSpPr>
          <p:cNvPr id="3" name="Content Placeholder 2"/>
          <p:cNvSpPr>
            <a:spLocks noGrp="1"/>
          </p:cNvSpPr>
          <p:nvPr>
            <p:ph idx="1"/>
          </p:nvPr>
        </p:nvSpPr>
        <p:spPr>
          <a:xfrm>
            <a:off x="457200" y="620688"/>
            <a:ext cx="8229600" cy="5505475"/>
          </a:xfrm>
        </p:spPr>
        <p:txBody>
          <a:bodyPr>
            <a:normAutofit fontScale="92500" lnSpcReduction="10000"/>
          </a:bodyPr>
          <a:lstStyle/>
          <a:p>
            <a:pPr algn="justLow" rtl="1"/>
            <a:r>
              <a:rPr lang="ar-IQ" dirty="0" smtClean="0"/>
              <a:t>المعدنى الذى يتوقف على الشواهد المكونة للصخر الأصلى، فمثلاً شواهد الجرنيت الذى يتكون من معادن السيليكات مقاومة نسبياً لعمليات التجوية الكيميائية ، وعلى العكس يوضح شاهد الرخام علامات التجوية الكيميائية التى تحدث فى فترة زمنية قصيرة، حيث أن الرخام مركب من كالسيت </a:t>
            </a:r>
            <a:r>
              <a:rPr lang="en-US" dirty="0" smtClean="0"/>
              <a:t>Calcite ( </a:t>
            </a:r>
            <a:r>
              <a:rPr lang="ar-IQ" dirty="0" smtClean="0"/>
              <a:t>كربونات الكالسيوم ) التى تذوب حتى فى محلول حمضى ضعيف.</a:t>
            </a:r>
          </a:p>
          <a:p>
            <a:pPr algn="justLow" rtl="1"/>
            <a:r>
              <a:rPr lang="ar-IQ" dirty="0" smtClean="0"/>
              <a:t>إن معادن السيليكات الأعظم شيوعاً، تتماثل فى التجوية مع ترتيب التبلر فى هذه المعادن السيليكية، وأن قوة ارتباط السيليكون ـ الأكسوجين عظيمة، لأن الكوارتز مركب كلياً من أربطة قوية تجعله مقاوم جداً للتجوية، على العكس يملك الأولفين </a:t>
            </a:r>
            <a:r>
              <a:rPr lang="en-US" dirty="0" smtClean="0"/>
              <a:t>Olivine </a:t>
            </a:r>
            <a:r>
              <a:rPr lang="ar-IQ" dirty="0" smtClean="0"/>
              <a:t>أربطة سيليكون ـ أكسوجين أقل تماسك ومقاومته للتجوية الكيميائية ضعيفة.</a:t>
            </a:r>
          </a:p>
          <a:p>
            <a:pPr algn="r" rtl="1"/>
            <a:endParaRPr lang="en-US" dirty="0"/>
          </a:p>
        </p:txBody>
      </p:sp>
    </p:spTree>
    <p:extLst>
      <p:ext uri="{BB962C8B-B14F-4D97-AF65-F5344CB8AC3E}">
        <p14:creationId xmlns:p14="http://schemas.microsoft.com/office/powerpoint/2010/main" val="36844330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548680"/>
            <a:ext cx="8229600" cy="5577483"/>
          </a:xfrm>
        </p:spPr>
        <p:txBody>
          <a:bodyPr>
            <a:normAutofit fontScale="92500"/>
          </a:bodyPr>
          <a:lstStyle/>
          <a:p>
            <a:pPr algn="r" rtl="1"/>
            <a:r>
              <a:rPr lang="ar-IQ" dirty="0" smtClean="0"/>
              <a:t>2– المناخ : </a:t>
            </a:r>
            <a:r>
              <a:rPr lang="en-US" dirty="0" smtClean="0"/>
              <a:t>Climate</a:t>
            </a:r>
          </a:p>
          <a:p>
            <a:pPr algn="justLow" rtl="1"/>
            <a:r>
              <a:rPr lang="ar-IQ" dirty="0" smtClean="0"/>
              <a:t>إن العوامل المناخية خاصة الحرارة والرطوبة مؤثرةً جداً فى معدل تجوية الصخر، وأن من أهم أمثلة التجوية الميكانيكية هى دورات التجمد ـ الذوبان والتى تؤثر بدرجة عظيمة فى كمية تجوية التجمد أو تجوية الصقيع، كما يوجد لدرجة الحرارة والرطوبة تأثير قوى على معدلات التجوية الكيميائية، وكذلك على نوع وكمية الغطاء النباتى، فالمناطق الوفيرة بالغطاء النباتى ذات غطاء تربة سميك وغنية بالمادة العضوية المتحللة، والتى</a:t>
            </a:r>
          </a:p>
          <a:p>
            <a:pPr algn="justLow" rtl="1"/>
            <a:r>
              <a:rPr lang="ar-IQ" dirty="0" smtClean="0"/>
              <a:t>مؤثرة بسبب درجات الحرارة المنخفضة التى تحفظ الرطوبة محبوسة فى شكل جليد، بينما فى المناطق الجافة توجد رطوبة غير كافية لخلق تجوية كيميائية نظراً لقلة الرطوبة.</a:t>
            </a:r>
          </a:p>
          <a:p>
            <a:pPr algn="r" rtl="1"/>
            <a:endParaRPr lang="en-US" dirty="0"/>
          </a:p>
        </p:txBody>
      </p:sp>
    </p:spTree>
    <p:extLst>
      <p:ext uri="{BB962C8B-B14F-4D97-AF65-F5344CB8AC3E}">
        <p14:creationId xmlns:p14="http://schemas.microsoft.com/office/powerpoint/2010/main" val="12914800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endParaRPr lang="en-US" dirty="0"/>
          </a:p>
        </p:txBody>
      </p:sp>
      <p:sp>
        <p:nvSpPr>
          <p:cNvPr id="3" name="Content Placeholder 2"/>
          <p:cNvSpPr>
            <a:spLocks noGrp="1"/>
          </p:cNvSpPr>
          <p:nvPr>
            <p:ph idx="1"/>
          </p:nvPr>
        </p:nvSpPr>
        <p:spPr>
          <a:xfrm>
            <a:off x="457200" y="908720"/>
            <a:ext cx="8229600" cy="5217443"/>
          </a:xfrm>
        </p:spPr>
        <p:txBody>
          <a:bodyPr>
            <a:normAutofit fontScale="92500" lnSpcReduction="20000"/>
          </a:bodyPr>
          <a:lstStyle/>
          <a:p>
            <a:pPr algn="justLow" rtl="1"/>
            <a:r>
              <a:rPr lang="ar-IQ" dirty="0" smtClean="0"/>
              <a:t>– التجوية المتغيرة : </a:t>
            </a:r>
            <a:r>
              <a:rPr lang="en-US" dirty="0" err="1" smtClean="0"/>
              <a:t>Differenatial</a:t>
            </a:r>
            <a:r>
              <a:rPr lang="en-US" dirty="0" smtClean="0"/>
              <a:t> Weathering</a:t>
            </a:r>
          </a:p>
          <a:p>
            <a:pPr algn="justLow" rtl="1"/>
            <a:r>
              <a:rPr lang="ar-IQ" dirty="0" smtClean="0"/>
              <a:t>تنتمى التجوية المتغيرة إلى حقيقة أن الصخور المكشوفة على سطح الأرض عادة لا تتجوى بنفس المعدل، بسبب التنوعات فى عدد من العوامل مثل التركيب المعدنى، ومقدار الفواصل وكشف العناصر التى تسبب اختلافات هامة، وتؤثر كثيراً من العوامل فى نوع ومعدل تجوية الصخر، ومن ثم فإن التجوية المتغيرة والتعرية اللاحقة تخلق تكوينات صخرية وأشكال أرضية مثيرة وغير عادية، مثل أقواس النصر </a:t>
            </a:r>
            <a:r>
              <a:rPr lang="en-US" dirty="0" smtClean="0"/>
              <a:t>Arches </a:t>
            </a:r>
            <a:r>
              <a:rPr lang="ar-IQ" dirty="0" smtClean="0"/>
              <a:t>والأبراج الصخرية </a:t>
            </a:r>
            <a:r>
              <a:rPr lang="en-US" dirty="0" err="1" smtClean="0"/>
              <a:t>Roch</a:t>
            </a:r>
            <a:r>
              <a:rPr lang="en-US" dirty="0" smtClean="0"/>
              <a:t> Pinnacles.</a:t>
            </a:r>
          </a:p>
          <a:p>
            <a:pPr algn="justLow" rtl="1"/>
            <a:r>
              <a:rPr lang="ar-IQ" dirty="0" smtClean="0"/>
              <a:t>ومما تقدم نلاحظ أن التجوية تلعب دور هام فى النحت؛ حيث تجهز المفتتات لعوامل التعرية فى شكل طبقة سطحية رقيقة تسمى الغلاف الصخرى </a:t>
            </a:r>
            <a:r>
              <a:rPr lang="en-US" dirty="0" smtClean="0"/>
              <a:t>Regolith، </a:t>
            </a:r>
            <a:r>
              <a:rPr lang="ar-IQ" dirty="0" smtClean="0"/>
              <a:t>هذه الطبقة هى التى تقاوم عوامل التعرية بنقلها إلى أماكن أخرى</a:t>
            </a:r>
          </a:p>
          <a:p>
            <a:pPr algn="justLow" rtl="1"/>
            <a:endParaRPr lang="en-US" dirty="0"/>
          </a:p>
        </p:txBody>
      </p:sp>
    </p:spTree>
    <p:extLst>
      <p:ext uri="{BB962C8B-B14F-4D97-AF65-F5344CB8AC3E}">
        <p14:creationId xmlns:p14="http://schemas.microsoft.com/office/powerpoint/2010/main" val="11337685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en-US" dirty="0"/>
          </a:p>
        </p:txBody>
      </p:sp>
      <p:sp>
        <p:nvSpPr>
          <p:cNvPr id="3" name="Content Placeholder 2"/>
          <p:cNvSpPr>
            <a:spLocks noGrp="1"/>
          </p:cNvSpPr>
          <p:nvPr>
            <p:ph idx="1"/>
          </p:nvPr>
        </p:nvSpPr>
        <p:spPr>
          <a:xfrm>
            <a:off x="457200" y="764704"/>
            <a:ext cx="8229600" cy="5361459"/>
          </a:xfrm>
        </p:spPr>
        <p:txBody>
          <a:bodyPr>
            <a:normAutofit/>
          </a:bodyPr>
          <a:lstStyle/>
          <a:p>
            <a:pPr algn="ctr" rtl="1"/>
            <a:endParaRPr lang="ar-IQ" sz="5400" dirty="0" smtClean="0"/>
          </a:p>
          <a:p>
            <a:pPr algn="ctr" rtl="1"/>
            <a:endParaRPr lang="ar-IQ" sz="5400" dirty="0"/>
          </a:p>
          <a:p>
            <a:pPr algn="ctr" rtl="1"/>
            <a:endParaRPr lang="ar-IQ" sz="5400" dirty="0" smtClean="0"/>
          </a:p>
          <a:p>
            <a:pPr marL="0" indent="0" algn="ctr" rtl="1">
              <a:buNone/>
            </a:pPr>
            <a:r>
              <a:rPr lang="ar-IQ" sz="5400" smtClean="0"/>
              <a:t>شكرا </a:t>
            </a:r>
            <a:r>
              <a:rPr lang="ar-IQ" sz="5400" dirty="0" smtClean="0"/>
              <a:t>لاضغائكم </a:t>
            </a:r>
            <a:endParaRPr lang="en-US" sz="5400" dirty="0"/>
          </a:p>
        </p:txBody>
      </p:sp>
    </p:spTree>
    <p:extLst>
      <p:ext uri="{BB962C8B-B14F-4D97-AF65-F5344CB8AC3E}">
        <p14:creationId xmlns:p14="http://schemas.microsoft.com/office/powerpoint/2010/main" val="2488557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en-US" dirty="0"/>
          </a:p>
        </p:txBody>
      </p:sp>
      <p:sp>
        <p:nvSpPr>
          <p:cNvPr id="3" name="Content Placeholder 2"/>
          <p:cNvSpPr>
            <a:spLocks noGrp="1"/>
          </p:cNvSpPr>
          <p:nvPr>
            <p:ph idx="1"/>
          </p:nvPr>
        </p:nvSpPr>
        <p:spPr>
          <a:xfrm>
            <a:off x="457200" y="764704"/>
            <a:ext cx="8229600" cy="5361459"/>
          </a:xfrm>
        </p:spPr>
        <p:txBody>
          <a:bodyPr/>
          <a:lstStyle/>
          <a:p>
            <a:pPr algn="justLow" rtl="1"/>
            <a:r>
              <a:rPr lang="ar-IQ" sz="3600" dirty="0" smtClean="0"/>
              <a:t>1 – التجوية: والتى تنقسم إلى تجوية ميكانيكية ـ وأخرى كيميائية.</a:t>
            </a:r>
          </a:p>
          <a:p>
            <a:pPr algn="justLow" rtl="1"/>
            <a:r>
              <a:rPr lang="ar-IQ" sz="3600" dirty="0" smtClean="0"/>
              <a:t>2 – الانهيارات الأرضية: وهو انتقال الصخور والتربة إلى قاعدة السفح بفعل الجاذبية الأرضية.</a:t>
            </a:r>
          </a:p>
          <a:p>
            <a:pPr algn="justLow" rtl="1"/>
            <a:r>
              <a:rPr lang="ar-IQ" sz="3600" dirty="0" smtClean="0"/>
              <a:t>3 – التعرية: إزالة طبيعية للمواد بواسطة عوامل الحركة (النقل) المائية، الهوائية (الرياح) الجليدية </a:t>
            </a:r>
          </a:p>
          <a:p>
            <a:pPr algn="r" rtl="1"/>
            <a:endParaRPr lang="en-US" dirty="0"/>
          </a:p>
        </p:txBody>
      </p:sp>
    </p:spTree>
    <p:extLst>
      <p:ext uri="{BB962C8B-B14F-4D97-AF65-F5344CB8AC3E}">
        <p14:creationId xmlns:p14="http://schemas.microsoft.com/office/powerpoint/2010/main" val="71502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en-US" dirty="0"/>
          </a:p>
        </p:txBody>
      </p:sp>
      <p:sp>
        <p:nvSpPr>
          <p:cNvPr id="3" name="Content Placeholder 2"/>
          <p:cNvSpPr>
            <a:spLocks noGrp="1"/>
          </p:cNvSpPr>
          <p:nvPr>
            <p:ph idx="1"/>
          </p:nvPr>
        </p:nvSpPr>
        <p:spPr>
          <a:xfrm>
            <a:off x="457200" y="620688"/>
            <a:ext cx="8229600" cy="5505475"/>
          </a:xfrm>
        </p:spPr>
        <p:txBody>
          <a:bodyPr/>
          <a:lstStyle/>
          <a:p>
            <a:pPr algn="r" rtl="1"/>
            <a:r>
              <a:rPr lang="ar-IQ" dirty="0" smtClean="0"/>
              <a:t>أولاً:التجوية</a:t>
            </a:r>
          </a:p>
          <a:p>
            <a:pPr algn="justLow" rtl="1"/>
            <a:r>
              <a:rPr lang="ar-IQ" dirty="0" smtClean="0"/>
              <a:t>تتعرض كل مواد سطح الأرض للتجوية، و تحدث التجوية عندما يتشظى الصخر ميكانيكياً أو يتحلل كيميائياً، أى أنها تنقسم إلى نوعين من التجوية: التجوية الميكانيكية والتجوية الكيميائية، وإن كنا سنناقش كل عملية منها منفصلة عن الأخرى إلا أنهما فى الطبيعة لا يعملان منفصلين عن بعضهما البعض</a:t>
            </a:r>
          </a:p>
          <a:p>
            <a:pPr algn="r" rtl="1"/>
            <a:endParaRPr lang="en-US" dirty="0"/>
          </a:p>
        </p:txBody>
      </p:sp>
    </p:spTree>
    <p:extLst>
      <p:ext uri="{BB962C8B-B14F-4D97-AF65-F5344CB8AC3E}">
        <p14:creationId xmlns:p14="http://schemas.microsoft.com/office/powerpoint/2010/main" val="1409558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en-US" dirty="0"/>
          </a:p>
        </p:txBody>
      </p:sp>
      <p:sp>
        <p:nvSpPr>
          <p:cNvPr id="3" name="Content Placeholder 2"/>
          <p:cNvSpPr>
            <a:spLocks noGrp="1"/>
          </p:cNvSpPr>
          <p:nvPr>
            <p:ph idx="1"/>
          </p:nvPr>
        </p:nvSpPr>
        <p:spPr>
          <a:xfrm>
            <a:off x="251520" y="620688"/>
            <a:ext cx="8712968" cy="5832648"/>
          </a:xfrm>
        </p:spPr>
        <p:txBody>
          <a:bodyPr>
            <a:normAutofit fontScale="92500" lnSpcReduction="20000"/>
          </a:bodyPr>
          <a:lstStyle/>
          <a:p>
            <a:pPr algn="justLow" rtl="1"/>
            <a:r>
              <a:rPr lang="ar-IQ" dirty="0" smtClean="0"/>
              <a:t>التجوية الميكانيكية: </a:t>
            </a:r>
            <a:r>
              <a:rPr lang="en-US" dirty="0" smtClean="0"/>
              <a:t>Mechanical Weathering</a:t>
            </a:r>
          </a:p>
          <a:p>
            <a:pPr algn="justLow" rtl="1"/>
            <a:r>
              <a:rPr lang="ar-IQ" dirty="0" smtClean="0"/>
              <a:t>وتعنى التجوية الميكانيكية تكسير الصخر إلى قطع أصغر وأصغر، مع احتفاظ كل قطعة بخصائص المادة الأصلية، ومع زيادة التكسر تكثر أسطح المفتتات مما يساعد على نشاط التجوية الكيميائية، وتنقسم التجوية الميكانيكية إلى أربعة عمليات هى:</a:t>
            </a:r>
          </a:p>
          <a:p>
            <a:pPr algn="justLow" rtl="1"/>
            <a:r>
              <a:rPr lang="ar-IQ" dirty="0" smtClean="0"/>
              <a:t>أ – تجوية الصقيع : </a:t>
            </a:r>
            <a:r>
              <a:rPr lang="en-US" dirty="0" err="1" smtClean="0"/>
              <a:t>Forst</a:t>
            </a:r>
            <a:r>
              <a:rPr lang="en-US" dirty="0" smtClean="0"/>
              <a:t> Wedging</a:t>
            </a:r>
          </a:p>
          <a:p>
            <a:pPr algn="justLow" rtl="1"/>
            <a:r>
              <a:rPr lang="ar-IQ" dirty="0" smtClean="0"/>
              <a:t>والتى تعرف أحيانا باسم التوتد الصقيعى، وتحدث مع توالى عمليات التجمد والذوبان، وترجع هذه العملية إلى أن المياه السائلة عند تجمدها تتمدد ويزيد حجمها بمقدار 9 ٪ ، وذلك لأن جزيئات المياه فى البللورات المنتظمة المكونة للجليد </a:t>
            </a:r>
            <a:r>
              <a:rPr lang="en-US" dirty="0" smtClean="0"/>
              <a:t>Ice </a:t>
            </a:r>
            <a:r>
              <a:rPr lang="ar-IQ" dirty="0" smtClean="0"/>
              <a:t>تتباعد عن بعضها أكثر من تباعدها فى الماء السائل، ونتيجة لذلك الماء المتجمد فى فراغ ذو مساحة محددة يولد ضغط هائل على الحوائط الخارجية للإناء الذي به السائل، وهذا ما يجعل زجاجة المياه الغازية المغلقة بإحكام عند تجمدها تتكسر.</a:t>
            </a:r>
          </a:p>
          <a:p>
            <a:pPr algn="r" rtl="1"/>
            <a:endParaRPr lang="en-US" dirty="0"/>
          </a:p>
        </p:txBody>
      </p:sp>
    </p:spTree>
    <p:extLst>
      <p:ext uri="{BB962C8B-B14F-4D97-AF65-F5344CB8AC3E}">
        <p14:creationId xmlns:p14="http://schemas.microsoft.com/office/powerpoint/2010/main" val="3035603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2920" y="530352"/>
            <a:ext cx="8183880" cy="4554832"/>
          </a:xfrm>
        </p:spPr>
        <p:txBody>
          <a:bodyPr>
            <a:normAutofit/>
          </a:bodyPr>
          <a:lstStyle/>
          <a:p>
            <a:pPr algn="justLow" rtl="1"/>
            <a:endParaRPr lang="ar-IQ" dirty="0" smtClean="0"/>
          </a:p>
          <a:p>
            <a:pPr algn="justLow" rtl="1"/>
            <a:r>
              <a:rPr lang="ar-IQ" dirty="0" smtClean="0"/>
              <a:t>وتقوم </a:t>
            </a:r>
            <a:r>
              <a:rPr lang="ar-IQ" dirty="0" smtClean="0"/>
              <a:t>المياه بنفس الطريقة فى داخل شقوق الصخر، فعندما تتجمد المياه داخل هذه الشقوق تتمدد وتوسع الشقوق، ومع توالى دورات التجمد والذوبان</a:t>
            </a:r>
            <a:r>
              <a:rPr lang="en-US" dirty="0" smtClean="0"/>
              <a:t>Freeze-Thaw Cycles </a:t>
            </a:r>
            <a:r>
              <a:rPr lang="ar-IQ" dirty="0" smtClean="0"/>
              <a:t>يتكسر الصخر إلى شظايا غير منتظمة، </a:t>
            </a:r>
            <a:r>
              <a:rPr lang="ar-IQ" dirty="0" smtClean="0"/>
              <a:t>وتكثر </a:t>
            </a:r>
            <a:r>
              <a:rPr lang="ar-IQ" dirty="0" smtClean="0"/>
              <a:t>هذه العملية فوق المرتفعات التى تتعرض لعملية التجمد ـ الذوبان يومياً، وهنا تكثر المواد المنفصلة بعملية التوتد وربما تنهار إلى أسفل فى شكل ركامات سفوح </a:t>
            </a:r>
            <a:r>
              <a:rPr lang="ar-IQ" dirty="0" smtClean="0"/>
              <a:t>عند </a:t>
            </a:r>
            <a:r>
              <a:rPr lang="ar-IQ" dirty="0" smtClean="0"/>
              <a:t>قاعدة السفوح شديدة الانحدار</a:t>
            </a:r>
            <a:endParaRPr lang="en-US" dirty="0"/>
          </a:p>
        </p:txBody>
      </p:sp>
    </p:spTree>
    <p:extLst>
      <p:ext uri="{BB962C8B-B14F-4D97-AF65-F5344CB8AC3E}">
        <p14:creationId xmlns:p14="http://schemas.microsoft.com/office/powerpoint/2010/main" val="295482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en-US" dirty="0"/>
          </a:p>
        </p:txBody>
      </p:sp>
      <p:sp>
        <p:nvSpPr>
          <p:cNvPr id="3" name="Content Placeholder 2"/>
          <p:cNvSpPr>
            <a:spLocks noGrp="1"/>
          </p:cNvSpPr>
          <p:nvPr>
            <p:ph idx="1"/>
          </p:nvPr>
        </p:nvSpPr>
        <p:spPr>
          <a:xfrm>
            <a:off x="457200" y="764704"/>
            <a:ext cx="8229600" cy="5361459"/>
          </a:xfrm>
        </p:spPr>
        <p:txBody>
          <a:bodyPr>
            <a:normAutofit/>
          </a:bodyPr>
          <a:lstStyle/>
          <a:p>
            <a:pPr algn="r" rtl="1"/>
            <a:r>
              <a:rPr lang="ar-IQ" dirty="0" smtClean="0"/>
              <a:t>تخفيف الثقل: </a:t>
            </a:r>
            <a:r>
              <a:rPr lang="en-US" dirty="0" smtClean="0"/>
              <a:t>Unloading</a:t>
            </a:r>
          </a:p>
          <a:p>
            <a:pPr algn="justLow" rtl="1"/>
            <a:r>
              <a:rPr lang="ar-IQ" dirty="0" smtClean="0"/>
              <a:t>عندما تتعرض كتل كبيرة من الصخور النارية خاصة الجرانيت للتعرية تبدأ الشرائح المرتكزة أعلاها فى التفكك بالتكسر، وهذه العملية تسمى أيضا التصفح </a:t>
            </a:r>
            <a:r>
              <a:rPr lang="en-US" dirty="0" smtClean="0"/>
              <a:t>Sheeting، </a:t>
            </a:r>
            <a:r>
              <a:rPr lang="ar-IQ" dirty="0" smtClean="0"/>
              <a:t>والتى يعتقد أنها تحدث ولو جزئياً بسبب التقليل الكبير فى الضغط عندما تُنحت الصخور العليا وتنقل بعيداً، تبدأ الطبقات الخارجية فى التمدد أكثر من الصخور أسفلها، وهذا ما يجعل الطبقات العليا تنفصل عن جسم الصخر، تسبب التجوية المستمرة أخيراً انفصال شرائح </a:t>
            </a:r>
            <a:r>
              <a:rPr lang="en-US" dirty="0" smtClean="0"/>
              <a:t>Slabs </a:t>
            </a:r>
            <a:r>
              <a:rPr lang="ar-IQ" dirty="0" smtClean="0"/>
              <a:t>وتتشظى وينتج عنها قباب التقشر </a:t>
            </a:r>
            <a:r>
              <a:rPr lang="en-US" dirty="0" smtClean="0"/>
              <a:t>Exfoliation Domes </a:t>
            </a:r>
            <a:r>
              <a:rPr lang="ar-IQ" dirty="0" smtClean="0"/>
              <a:t>والتى تمثلها قمة جبل ستون فى جورجيا</a:t>
            </a:r>
            <a:endParaRPr lang="en-US" dirty="0"/>
          </a:p>
        </p:txBody>
      </p:sp>
    </p:spTree>
    <p:extLst>
      <p:ext uri="{BB962C8B-B14F-4D97-AF65-F5344CB8AC3E}">
        <p14:creationId xmlns:p14="http://schemas.microsoft.com/office/powerpoint/2010/main" val="2150556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en-US" dirty="0"/>
          </a:p>
        </p:txBody>
      </p:sp>
      <p:sp>
        <p:nvSpPr>
          <p:cNvPr id="3" name="Content Placeholder 2"/>
          <p:cNvSpPr>
            <a:spLocks noGrp="1"/>
          </p:cNvSpPr>
          <p:nvPr>
            <p:ph idx="1"/>
          </p:nvPr>
        </p:nvSpPr>
        <p:spPr>
          <a:xfrm>
            <a:off x="457200" y="116632"/>
            <a:ext cx="8229600" cy="6336704"/>
          </a:xfrm>
        </p:spPr>
        <p:txBody>
          <a:bodyPr>
            <a:normAutofit fontScale="92500" lnSpcReduction="20000"/>
          </a:bodyPr>
          <a:lstStyle/>
          <a:p>
            <a:pPr algn="justLow" rtl="1"/>
            <a:endParaRPr lang="ar-IQ" sz="3800" dirty="0" smtClean="0"/>
          </a:p>
          <a:p>
            <a:pPr marL="0" indent="0" algn="justLow" rtl="1">
              <a:buNone/>
            </a:pPr>
            <a:r>
              <a:rPr lang="ar-IQ" sz="3800" dirty="0" smtClean="0"/>
              <a:t>.</a:t>
            </a:r>
            <a:endParaRPr lang="ar-IQ" sz="3800" dirty="0" smtClean="0"/>
          </a:p>
          <a:p>
            <a:pPr algn="justLow" rtl="1"/>
            <a:r>
              <a:rPr lang="ar-IQ" sz="3800" dirty="0" smtClean="0"/>
              <a:t>جـ – التمدد الحرارى : </a:t>
            </a:r>
            <a:r>
              <a:rPr lang="en-US" sz="3800" dirty="0" smtClean="0"/>
              <a:t>Thermal Expansion</a:t>
            </a:r>
          </a:p>
          <a:p>
            <a:pPr algn="justLow" rtl="1"/>
            <a:r>
              <a:rPr lang="ar-IQ" sz="3800" dirty="0" smtClean="0"/>
              <a:t>ربما تضعف دورة الحرارة اليومية تماسك الصخور خاصة فى الصحارى الحارة، حيث ربما يصل المدى الحرارى اليومى إلى ما يزيد عن 30 5 درجة مئوية؛ حيث يسبب تسخين الصخر التمدد بينما يؤدى التبريد إلى التقلص والإنكماش، ويولد التمدد والانكماش المتكرر للمعادن والتي تختلف معدلات التمدد بينها بعض الضغوط على القشرة الخارجية للأرض، </a:t>
            </a:r>
          </a:p>
        </p:txBody>
      </p:sp>
    </p:spTree>
    <p:extLst>
      <p:ext uri="{BB962C8B-B14F-4D97-AF65-F5344CB8AC3E}">
        <p14:creationId xmlns:p14="http://schemas.microsoft.com/office/powerpoint/2010/main" val="1422352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2920" y="530352"/>
            <a:ext cx="8183880" cy="4842864"/>
          </a:xfrm>
        </p:spPr>
        <p:txBody>
          <a:bodyPr>
            <a:normAutofit/>
          </a:bodyPr>
          <a:lstStyle/>
          <a:p>
            <a:pPr algn="r" rtl="1"/>
            <a:endParaRPr lang="ar-IQ" dirty="0" smtClean="0"/>
          </a:p>
          <a:p>
            <a:pPr algn="justLow" rtl="1"/>
            <a:r>
              <a:rPr lang="ar-IQ" dirty="0" smtClean="0"/>
              <a:t>.</a:t>
            </a:r>
            <a:endParaRPr lang="ar-IQ" dirty="0" smtClean="0"/>
          </a:p>
          <a:p>
            <a:pPr algn="justLow" rtl="1"/>
            <a:r>
              <a:rPr lang="ar-IQ" dirty="0" smtClean="0"/>
              <a:t>يحمل الحصى فى المناطق الصحراوية دليل تكسر ناتج عن تغيرات الحرارة، ويرى بعض الجيولوجيين أن تفسير ذلك يرجع إلى أن الصخور تتعرض للتجوية الكيميائية لتضعف الصخر قبل أن يتكسر بالنشاط الحرارى، ويمكن أن يضاف إلى هذه العملية التبريد</a:t>
            </a:r>
          </a:p>
          <a:p>
            <a:pPr algn="r" rtl="1"/>
            <a:endParaRPr lang="ar-IQ" dirty="0" smtClean="0"/>
          </a:p>
          <a:p>
            <a:pPr algn="r" rtl="1"/>
            <a:endParaRPr lang="en-US" dirty="0"/>
          </a:p>
        </p:txBody>
      </p:sp>
    </p:spTree>
    <p:extLst>
      <p:ext uri="{BB962C8B-B14F-4D97-AF65-F5344CB8AC3E}">
        <p14:creationId xmlns:p14="http://schemas.microsoft.com/office/powerpoint/2010/main" val="11186248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55</TotalTime>
  <Words>2252</Words>
  <Application>Microsoft Office PowerPoint</Application>
  <PresentationFormat>On-screen Show (4:3)</PresentationFormat>
  <Paragraphs>66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Aspect</vt:lpstr>
      <vt:lpstr>العمليات الجيولوجية المؤثرة في القشرة الارضية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العمليات الجيولوجية المؤثرة في القشرة الارضية</dc:title>
  <dc:creator>Hp</dc:creator>
  <cp:lastModifiedBy>Hp</cp:lastModifiedBy>
  <cp:revision>6</cp:revision>
  <dcterms:created xsi:type="dcterms:W3CDTF">2020-04-04T20:27:52Z</dcterms:created>
  <dcterms:modified xsi:type="dcterms:W3CDTF">2020-04-13T19:26:45Z</dcterms:modified>
</cp:coreProperties>
</file>