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3" r:id="rId8"/>
    <p:sldId id="264"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0" d="100"/>
          <a:sy n="60" d="100"/>
        </p:scale>
        <p:origin x="-1656" y="-27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C1818BD-5334-4700-AC4D-08875B258EA8}" type="datetimeFigureOut">
              <a:rPr lang="en-US" smtClean="0"/>
              <a:t>3/28/2020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6C0661-1588-401B-AD1A-5E828492462E}" type="slidenum">
              <a:rPr lang="en-US" smtClean="0"/>
              <a:t>‹#›</a:t>
            </a:fld>
            <a:endParaRPr lang="en-US"/>
          </a:p>
        </p:txBody>
      </p:sp>
    </p:spTree>
    <p:extLst>
      <p:ext uri="{BB962C8B-B14F-4D97-AF65-F5344CB8AC3E}">
        <p14:creationId xmlns:p14="http://schemas.microsoft.com/office/powerpoint/2010/main" val="3207162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1818BD-5334-4700-AC4D-08875B258EA8}" type="datetimeFigureOut">
              <a:rPr lang="en-US" smtClean="0"/>
              <a:t>3/28/2020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6C0661-1588-401B-AD1A-5E828492462E}" type="slidenum">
              <a:rPr lang="en-US" smtClean="0"/>
              <a:t>‹#›</a:t>
            </a:fld>
            <a:endParaRPr lang="en-US"/>
          </a:p>
        </p:txBody>
      </p:sp>
    </p:spTree>
    <p:extLst>
      <p:ext uri="{BB962C8B-B14F-4D97-AF65-F5344CB8AC3E}">
        <p14:creationId xmlns:p14="http://schemas.microsoft.com/office/powerpoint/2010/main" val="21809214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1818BD-5334-4700-AC4D-08875B258EA8}" type="datetimeFigureOut">
              <a:rPr lang="en-US" smtClean="0"/>
              <a:t>3/28/2020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6C0661-1588-401B-AD1A-5E828492462E}" type="slidenum">
              <a:rPr lang="en-US" smtClean="0"/>
              <a:t>‹#›</a:t>
            </a:fld>
            <a:endParaRPr lang="en-US"/>
          </a:p>
        </p:txBody>
      </p:sp>
    </p:spTree>
    <p:extLst>
      <p:ext uri="{BB962C8B-B14F-4D97-AF65-F5344CB8AC3E}">
        <p14:creationId xmlns:p14="http://schemas.microsoft.com/office/powerpoint/2010/main" val="2345282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1818BD-5334-4700-AC4D-08875B258EA8}" type="datetimeFigureOut">
              <a:rPr lang="en-US" smtClean="0"/>
              <a:t>3/28/2020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6C0661-1588-401B-AD1A-5E828492462E}" type="slidenum">
              <a:rPr lang="en-US" smtClean="0"/>
              <a:t>‹#›</a:t>
            </a:fld>
            <a:endParaRPr lang="en-US"/>
          </a:p>
        </p:txBody>
      </p:sp>
    </p:spTree>
    <p:extLst>
      <p:ext uri="{BB962C8B-B14F-4D97-AF65-F5344CB8AC3E}">
        <p14:creationId xmlns:p14="http://schemas.microsoft.com/office/powerpoint/2010/main" val="31455507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C1818BD-5334-4700-AC4D-08875B258EA8}" type="datetimeFigureOut">
              <a:rPr lang="en-US" smtClean="0"/>
              <a:t>3/28/2020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6C0661-1588-401B-AD1A-5E828492462E}" type="slidenum">
              <a:rPr lang="en-US" smtClean="0"/>
              <a:t>‹#›</a:t>
            </a:fld>
            <a:endParaRPr lang="en-US"/>
          </a:p>
        </p:txBody>
      </p:sp>
    </p:spTree>
    <p:extLst>
      <p:ext uri="{BB962C8B-B14F-4D97-AF65-F5344CB8AC3E}">
        <p14:creationId xmlns:p14="http://schemas.microsoft.com/office/powerpoint/2010/main" val="18698969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C1818BD-5334-4700-AC4D-08875B258EA8}" type="datetimeFigureOut">
              <a:rPr lang="en-US" smtClean="0"/>
              <a:t>3/28/2020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6C0661-1588-401B-AD1A-5E828492462E}" type="slidenum">
              <a:rPr lang="en-US" smtClean="0"/>
              <a:t>‹#›</a:t>
            </a:fld>
            <a:endParaRPr lang="en-US"/>
          </a:p>
        </p:txBody>
      </p:sp>
    </p:spTree>
    <p:extLst>
      <p:ext uri="{BB962C8B-B14F-4D97-AF65-F5344CB8AC3E}">
        <p14:creationId xmlns:p14="http://schemas.microsoft.com/office/powerpoint/2010/main" val="42411045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C1818BD-5334-4700-AC4D-08875B258EA8}" type="datetimeFigureOut">
              <a:rPr lang="en-US" smtClean="0"/>
              <a:t>3/28/2020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66C0661-1588-401B-AD1A-5E828492462E}" type="slidenum">
              <a:rPr lang="en-US" smtClean="0"/>
              <a:t>‹#›</a:t>
            </a:fld>
            <a:endParaRPr lang="en-US"/>
          </a:p>
        </p:txBody>
      </p:sp>
    </p:spTree>
    <p:extLst>
      <p:ext uri="{BB962C8B-B14F-4D97-AF65-F5344CB8AC3E}">
        <p14:creationId xmlns:p14="http://schemas.microsoft.com/office/powerpoint/2010/main" val="20097647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C1818BD-5334-4700-AC4D-08875B258EA8}" type="datetimeFigureOut">
              <a:rPr lang="en-US" smtClean="0"/>
              <a:t>3/28/2020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66C0661-1588-401B-AD1A-5E828492462E}" type="slidenum">
              <a:rPr lang="en-US" smtClean="0"/>
              <a:t>‹#›</a:t>
            </a:fld>
            <a:endParaRPr lang="en-US"/>
          </a:p>
        </p:txBody>
      </p:sp>
    </p:spTree>
    <p:extLst>
      <p:ext uri="{BB962C8B-B14F-4D97-AF65-F5344CB8AC3E}">
        <p14:creationId xmlns:p14="http://schemas.microsoft.com/office/powerpoint/2010/main" val="23874756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1818BD-5334-4700-AC4D-08875B258EA8}" type="datetimeFigureOut">
              <a:rPr lang="en-US" smtClean="0"/>
              <a:t>3/28/2020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66C0661-1588-401B-AD1A-5E828492462E}" type="slidenum">
              <a:rPr lang="en-US" smtClean="0"/>
              <a:t>‹#›</a:t>
            </a:fld>
            <a:endParaRPr lang="en-US"/>
          </a:p>
        </p:txBody>
      </p:sp>
    </p:spTree>
    <p:extLst>
      <p:ext uri="{BB962C8B-B14F-4D97-AF65-F5344CB8AC3E}">
        <p14:creationId xmlns:p14="http://schemas.microsoft.com/office/powerpoint/2010/main" val="34134773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C1818BD-5334-4700-AC4D-08875B258EA8}" type="datetimeFigureOut">
              <a:rPr lang="en-US" smtClean="0"/>
              <a:t>3/28/2020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6C0661-1588-401B-AD1A-5E828492462E}" type="slidenum">
              <a:rPr lang="en-US" smtClean="0"/>
              <a:t>‹#›</a:t>
            </a:fld>
            <a:endParaRPr lang="en-US"/>
          </a:p>
        </p:txBody>
      </p:sp>
    </p:spTree>
    <p:extLst>
      <p:ext uri="{BB962C8B-B14F-4D97-AF65-F5344CB8AC3E}">
        <p14:creationId xmlns:p14="http://schemas.microsoft.com/office/powerpoint/2010/main" val="1997711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C1818BD-5334-4700-AC4D-08875B258EA8}" type="datetimeFigureOut">
              <a:rPr lang="en-US" smtClean="0"/>
              <a:t>3/28/2020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6C0661-1588-401B-AD1A-5E828492462E}" type="slidenum">
              <a:rPr lang="en-US" smtClean="0"/>
              <a:t>‹#›</a:t>
            </a:fld>
            <a:endParaRPr lang="en-US"/>
          </a:p>
        </p:txBody>
      </p:sp>
    </p:spTree>
    <p:extLst>
      <p:ext uri="{BB962C8B-B14F-4D97-AF65-F5344CB8AC3E}">
        <p14:creationId xmlns:p14="http://schemas.microsoft.com/office/powerpoint/2010/main" val="14422811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1818BD-5334-4700-AC4D-08875B258EA8}" type="datetimeFigureOut">
              <a:rPr lang="en-US" smtClean="0"/>
              <a:t>3/28/2020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6C0661-1588-401B-AD1A-5E828492462E}" type="slidenum">
              <a:rPr lang="en-US" smtClean="0"/>
              <a:t>‹#›</a:t>
            </a:fld>
            <a:endParaRPr lang="en-US"/>
          </a:p>
        </p:txBody>
      </p:sp>
    </p:spTree>
    <p:extLst>
      <p:ext uri="{BB962C8B-B14F-4D97-AF65-F5344CB8AC3E}">
        <p14:creationId xmlns:p14="http://schemas.microsoft.com/office/powerpoint/2010/main" val="4793268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l"/>
            <a:r>
              <a:rPr lang="ar-IQ" b="0" i="0" dirty="0" smtClean="0">
                <a:solidFill>
                  <a:srgbClr val="001969"/>
                </a:solidFill>
                <a:effectLst/>
                <a:latin typeface="Al-Jazeera-Arabic-Bold"/>
              </a:rPr>
              <a:t>نظرية الانفجار العظيم.. كيف نشأت وتطورت</a:t>
            </a:r>
            <a:br>
              <a:rPr lang="ar-IQ" b="0" i="0" dirty="0" smtClean="0">
                <a:solidFill>
                  <a:srgbClr val="001969"/>
                </a:solidFill>
                <a:effectLst/>
                <a:latin typeface="Al-Jazeera-Arabic-Bold"/>
              </a:rPr>
            </a:br>
            <a:endParaRPr lang="en-US" dirty="0"/>
          </a:p>
        </p:txBody>
      </p:sp>
      <p:sp>
        <p:nvSpPr>
          <p:cNvPr id="3" name="Subtitle 2"/>
          <p:cNvSpPr>
            <a:spLocks noGrp="1"/>
          </p:cNvSpPr>
          <p:nvPr>
            <p:ph type="subTitle" idx="1"/>
          </p:nvPr>
        </p:nvSpPr>
        <p:spPr/>
        <p:txBody>
          <a:bodyPr/>
          <a:lstStyle/>
          <a:p>
            <a:r>
              <a:rPr lang="ar-IQ" dirty="0" smtClean="0"/>
              <a:t>ا.م/د. فيان احمد </a:t>
            </a:r>
            <a:endParaRPr lang="en-US" dirty="0"/>
          </a:p>
        </p:txBody>
      </p:sp>
    </p:spTree>
    <p:extLst>
      <p:ext uri="{BB962C8B-B14F-4D97-AF65-F5344CB8AC3E}">
        <p14:creationId xmlns:p14="http://schemas.microsoft.com/office/powerpoint/2010/main" val="8063927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74042"/>
          </a:xfrm>
        </p:spPr>
        <p:txBody>
          <a:bodyPr>
            <a:normAutofit fontScale="90000"/>
          </a:bodyPr>
          <a:lstStyle/>
          <a:p>
            <a:endParaRPr lang="en-US" dirty="0"/>
          </a:p>
        </p:txBody>
      </p:sp>
      <p:sp>
        <p:nvSpPr>
          <p:cNvPr id="3" name="Content Placeholder 2"/>
          <p:cNvSpPr>
            <a:spLocks noGrp="1"/>
          </p:cNvSpPr>
          <p:nvPr>
            <p:ph idx="1"/>
          </p:nvPr>
        </p:nvSpPr>
        <p:spPr>
          <a:xfrm>
            <a:off x="457200" y="692696"/>
            <a:ext cx="8229600" cy="5616624"/>
          </a:xfrm>
        </p:spPr>
        <p:txBody>
          <a:bodyPr>
            <a:normAutofit fontScale="85000" lnSpcReduction="20000"/>
          </a:bodyPr>
          <a:lstStyle/>
          <a:p>
            <a:pPr algn="r" rtl="1"/>
            <a:r>
              <a:rPr lang="ar-IQ" dirty="0" smtClean="0"/>
              <a:t>نشأتها</a:t>
            </a:r>
          </a:p>
          <a:p>
            <a:pPr algn="r" rtl="1"/>
            <a:r>
              <a:rPr lang="ar-IQ" dirty="0" smtClean="0"/>
              <a:t>أما بالنسبة للانفجار العظيم فيعود تأسيسها للعالمين الروسي ألكسندر فريدمان والبلجيكي جورج لوماتر. فقد نجح فريدمان في حل معادلات نظرية النسبية واستنتج منها فكرة تمدد الكون سنة 1922، واستنادا إليها وضع لوماتر سنة 1927 نظريته حول تمدد الكون.</a:t>
            </a:r>
          </a:p>
          <a:p>
            <a:pPr algn="r" rtl="1"/>
            <a:endParaRPr lang="ar-IQ" dirty="0" smtClean="0"/>
          </a:p>
          <a:p>
            <a:pPr algn="r" rtl="1"/>
            <a:r>
              <a:rPr lang="ar-IQ" dirty="0" smtClean="0"/>
              <a:t>وقد دعم عالم الفلك الأميركي إدوين هابل سنة 1929 فكرة لوماتر حين أكد وجود مجرات أخرى وهي تتباعد بسرعة متناسبة مع المسافة الفاصلة بيننا وبينها. وهو أول أساس بنيت عليه نظرية فريدمان لوماتر (التي سيطلق عليها فيما بعد نظرية الانفجار العظيم).</a:t>
            </a:r>
          </a:p>
          <a:p>
            <a:pPr algn="r" rtl="1"/>
            <a:endParaRPr lang="ar-IQ" dirty="0" smtClean="0"/>
          </a:p>
          <a:p>
            <a:pPr algn="r" rtl="1"/>
            <a:r>
              <a:rPr lang="ar-IQ" dirty="0" smtClean="0"/>
              <a:t>وقدم لوماتر سنة 1931 فكرة ثانية وهي أن الكون كان في بدايته منكمشا في نقطة واحدة، وأن انفجارا حصل في اللحظة الأولى جعل الكون يبدأ في التمدد. وقد أطلق لوماتر على نظريته الجديدة اسم "الذرة البدائية". وكانت هذه أول مرة تطرح فيها فرضية أن للكون بداية.</a:t>
            </a:r>
            <a:endParaRPr lang="en-US" dirty="0"/>
          </a:p>
        </p:txBody>
      </p:sp>
    </p:spTree>
    <p:extLst>
      <p:ext uri="{BB962C8B-B14F-4D97-AF65-F5344CB8AC3E}">
        <p14:creationId xmlns:p14="http://schemas.microsoft.com/office/powerpoint/2010/main" val="28841774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018"/>
          </a:xfrm>
        </p:spPr>
        <p:txBody>
          <a:bodyPr>
            <a:normAutofit fontScale="90000"/>
          </a:bodyPr>
          <a:lstStyle/>
          <a:p>
            <a:endParaRPr lang="en-US" dirty="0"/>
          </a:p>
        </p:txBody>
      </p:sp>
      <p:sp>
        <p:nvSpPr>
          <p:cNvPr id="3" name="Content Placeholder 2"/>
          <p:cNvSpPr>
            <a:spLocks noGrp="1"/>
          </p:cNvSpPr>
          <p:nvPr>
            <p:ph idx="1"/>
          </p:nvPr>
        </p:nvSpPr>
        <p:spPr>
          <a:xfrm>
            <a:off x="457200" y="476672"/>
            <a:ext cx="8229600" cy="6696744"/>
          </a:xfrm>
        </p:spPr>
        <p:txBody>
          <a:bodyPr>
            <a:noAutofit/>
          </a:bodyPr>
          <a:lstStyle/>
          <a:p>
            <a:pPr algn="r" rtl="1"/>
            <a:r>
              <a:rPr lang="ar-IQ" sz="2400" dirty="0" smtClean="0"/>
              <a:t>التطور</a:t>
            </a:r>
          </a:p>
          <a:p>
            <a:pPr algn="justLow" rtl="1"/>
            <a:r>
              <a:rPr lang="ar-IQ" dirty="0" smtClean="0"/>
              <a:t>وظلت النظرية على حالها إلى غاية سنة 1948 عندما نجح أحد طلبة فريدمان -وهو جوج غامو- في تفسير كيفية حصول التخليق النووي الابتدائي في اللحظات الأولى للكون، وتكون نوى العناصر الكيميائية الخفيفة كالهيليوم والليثيوم.</a:t>
            </a:r>
          </a:p>
          <a:p>
            <a:pPr algn="justLow" rtl="1"/>
            <a:r>
              <a:rPr lang="ar-IQ" dirty="0" smtClean="0"/>
              <a:t>وأضاف غامو عنصرا إضافيا في نموذج لوماتر، وهو الحرارة. فالكون لم يكن باردا عند لحظة الانفجار كما خمن لوماتر ولا يحتوي على المادة التي نعرفها، بل كان عبارة على "حساء بدائي" لا تعرف مكوناته يسبح في حرارة عالية جدا. لكن غامو عجز عن الإجابة على سؤال واحد وهو: كيف تشكلت العناصر الكيميائية الأثقل من الليثيوم؟</a:t>
            </a:r>
          </a:p>
        </p:txBody>
      </p:sp>
    </p:spTree>
    <p:extLst>
      <p:ext uri="{BB962C8B-B14F-4D97-AF65-F5344CB8AC3E}">
        <p14:creationId xmlns:p14="http://schemas.microsoft.com/office/powerpoint/2010/main" val="12554575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02034"/>
          </a:xfrm>
        </p:spPr>
        <p:txBody>
          <a:bodyPr>
            <a:normAutofit fontScale="90000"/>
          </a:bodyPr>
          <a:lstStyle/>
          <a:p>
            <a:endParaRPr lang="en-US" dirty="0"/>
          </a:p>
        </p:txBody>
      </p:sp>
      <p:sp>
        <p:nvSpPr>
          <p:cNvPr id="3" name="Content Placeholder 2"/>
          <p:cNvSpPr>
            <a:spLocks noGrp="1"/>
          </p:cNvSpPr>
          <p:nvPr>
            <p:ph idx="1"/>
          </p:nvPr>
        </p:nvSpPr>
        <p:spPr>
          <a:xfrm>
            <a:off x="457200" y="764704"/>
            <a:ext cx="8229600" cy="5361459"/>
          </a:xfrm>
        </p:spPr>
        <p:txBody>
          <a:bodyPr>
            <a:normAutofit fontScale="70000" lnSpcReduction="20000"/>
          </a:bodyPr>
          <a:lstStyle/>
          <a:p>
            <a:pPr algn="justLow" rtl="1"/>
            <a:r>
              <a:rPr lang="ar-IQ" sz="3800" dirty="0" smtClean="0"/>
              <a:t>كانت تلك نقطة الضعف التي كان ينتظرها فراد هويل، عالم الكونيات الإنجليزي وأحد مؤسسي نظرية أخرى للكون تسمى نظرية الحالة.</a:t>
            </a:r>
          </a:p>
          <a:p>
            <a:pPr algn="justLow" rtl="1"/>
            <a:endParaRPr lang="ar-IQ" sz="3800" dirty="0" smtClean="0"/>
          </a:p>
          <a:p>
            <a:pPr algn="justLow" rtl="1"/>
            <a:r>
              <a:rPr lang="ar-IQ" sz="3800" dirty="0" smtClean="0"/>
              <a:t>وكان هويل أبرز المشككين في نظرية لوماتر وغامو، لذلك أطلق عليها في تصريح إذاعي سنة 1950 اسم الـ"بيغ بانغ" أو الانفجار العظيم استهزاء بها، وهو الاسم الذي اشتهرت به فيما بعد.</a:t>
            </a:r>
          </a:p>
          <a:p>
            <a:pPr algn="justLow" rtl="1"/>
            <a:endParaRPr lang="ar-IQ" sz="3800" dirty="0" smtClean="0"/>
          </a:p>
          <a:p>
            <a:pPr algn="justLow" rtl="1"/>
            <a:r>
              <a:rPr lang="ar-IQ" sz="3800" dirty="0" smtClean="0"/>
              <a:t>لكن غامو واصل بناء النظرية بوضع فرضية أخرى مفادها أنه مع تمدد الكون وهبوط درجة الحرارة نجحت الفوتونات في التحرر من المادة عندما كان عمر الكون ثلاثمئة ألف سنة. وافترض غامو أن هذا الإشعاع -الذي سمي إشعاع الخلفية الكونية الميكروي- ما زال يتردد في أرجاء الكون ويمكن رصده. وهو ما تم بالفعل صدفة سنة 1965. وبذلك وضع غامو الأساس الثالث لنظرية الانفجار العظيم.</a:t>
            </a:r>
          </a:p>
          <a:p>
            <a:pPr algn="r" rtl="1"/>
            <a:endParaRPr lang="en-US" dirty="0"/>
          </a:p>
        </p:txBody>
      </p:sp>
    </p:spTree>
    <p:extLst>
      <p:ext uri="{BB962C8B-B14F-4D97-AF65-F5344CB8AC3E}">
        <p14:creationId xmlns:p14="http://schemas.microsoft.com/office/powerpoint/2010/main" val="18338404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74042"/>
          </a:xfrm>
        </p:spPr>
        <p:txBody>
          <a:bodyPr>
            <a:normAutofit fontScale="90000"/>
          </a:bodyPr>
          <a:lstStyle/>
          <a:p>
            <a:endParaRPr lang="en-US"/>
          </a:p>
        </p:txBody>
      </p:sp>
      <p:sp>
        <p:nvSpPr>
          <p:cNvPr id="3" name="Content Placeholder 2"/>
          <p:cNvSpPr>
            <a:spLocks noGrp="1"/>
          </p:cNvSpPr>
          <p:nvPr>
            <p:ph idx="1"/>
          </p:nvPr>
        </p:nvSpPr>
        <p:spPr>
          <a:xfrm>
            <a:off x="457200" y="692696"/>
            <a:ext cx="8229600" cy="5433467"/>
          </a:xfrm>
        </p:spPr>
        <p:txBody>
          <a:bodyPr>
            <a:normAutofit fontScale="77500" lnSpcReduction="20000"/>
          </a:bodyPr>
          <a:lstStyle/>
          <a:p>
            <a:pPr algn="r" rtl="1"/>
            <a:r>
              <a:rPr lang="ar-IQ" dirty="0" smtClean="0"/>
              <a:t>كيف نشأ الكون؟</a:t>
            </a:r>
          </a:p>
          <a:p>
            <a:pPr algn="justLow" rtl="1"/>
            <a:endParaRPr lang="ar-IQ" dirty="0" smtClean="0"/>
          </a:p>
          <a:p>
            <a:pPr algn="justLow" rtl="1"/>
            <a:r>
              <a:rPr lang="ar-IQ" dirty="0" smtClean="0"/>
              <a:t>وحسب هذه النظرية، فقد نشأ الكون قبل حوالي 13.8 مليار سنة. في تلك اللحظة كان الكون "نقطة تفرد" ذات كثافة عالية جدا وحرارة تفوق الخيال، وهي ظروف لا تنطبق فيها قوانين الفيزياء. ويعود ذلك إلى أن القوى الطبيعية الأساسية الأربعة المعروفة -وهي قوى: الجاذبية والكهرومغناطيسية والنووية الكبرى والنووية الصغرى- كانت كلها متحدة ضمن قوة أساسية واحدة.</a:t>
            </a:r>
          </a:p>
          <a:p>
            <a:pPr algn="justLow" rtl="1"/>
            <a:endParaRPr lang="ar-IQ" dirty="0" smtClean="0"/>
          </a:p>
          <a:p>
            <a:pPr algn="justLow" rtl="1"/>
            <a:r>
              <a:rPr lang="ar-IQ" dirty="0" smtClean="0"/>
              <a:t>وتقول النظرية إنه بعد 10-43 ثانية انخفضت الحرارة بانخفاض كثافة الطاقة إلى درجة مكنت قوة الجاذبية من الانفصال عن بقية القوى. وبداية من هذه اللحظة أصبح بإمكان الفيزياء أن تقدم تفسيرا للأحداث المتعاقبة التي تلت اللحظة الصفر بالاعتماد على نظرية النسبية العامة بالنسبة للجاذبية، وعلى الفيزياء الكمية بالنسبة لبقية القوى التي ما زالت متحدة. وفي هذه المرحلة المبكرة لم يحتو الكون على المادة المعروفة بل كانت مكوناته عبارة عن جسيمات وجسيمات مضادة تنشأ من الفراغ وتندثر بسرعة.</a:t>
            </a:r>
            <a:endParaRPr lang="en-US" dirty="0"/>
          </a:p>
        </p:txBody>
      </p:sp>
    </p:spTree>
    <p:extLst>
      <p:ext uri="{BB962C8B-B14F-4D97-AF65-F5344CB8AC3E}">
        <p14:creationId xmlns:p14="http://schemas.microsoft.com/office/powerpoint/2010/main" val="1421131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74042"/>
          </a:xfrm>
        </p:spPr>
        <p:txBody>
          <a:bodyPr>
            <a:normAutofit fontScale="90000"/>
          </a:bodyPr>
          <a:lstStyle/>
          <a:p>
            <a:endParaRPr lang="en-US"/>
          </a:p>
        </p:txBody>
      </p:sp>
      <p:sp>
        <p:nvSpPr>
          <p:cNvPr id="3" name="Content Placeholder 2"/>
          <p:cNvSpPr>
            <a:spLocks noGrp="1"/>
          </p:cNvSpPr>
          <p:nvPr>
            <p:ph idx="1"/>
          </p:nvPr>
        </p:nvSpPr>
        <p:spPr>
          <a:xfrm>
            <a:off x="457200" y="620688"/>
            <a:ext cx="8229600" cy="5505475"/>
          </a:xfrm>
        </p:spPr>
        <p:txBody>
          <a:bodyPr>
            <a:normAutofit fontScale="85000" lnSpcReduction="20000"/>
          </a:bodyPr>
          <a:lstStyle/>
          <a:p>
            <a:pPr algn="justLow" rtl="1"/>
            <a:r>
              <a:rPr lang="ar-IQ" dirty="0" smtClean="0"/>
              <a:t>وحصل أول حدث هام في تاريخ المادة بين 10-38 و10-35 ثانية، وبعد تواصل انخفاض الحرارة ووصولها لمستوى مكن من انفصال قوة أساسية أخرى وهي القوة النووية الكبرى، ورافق ذلك تدفق هائل للطاقة بدأت معها مرحلة التضخم تمدد الكون خلالها بسرعة فائقة. وقد مكنت هذه الطاقة التي امتصتها الجسيمات المضادة من تغيير شكل هذه الأخيرة -دون أن تندثر- إلى أشكال معروفة من المادة كالإلكترون والنوترينو والكوارك وجسيماتها المضادة بكميات متساوية تقريبا مع فارق إيجابي طفيف لفائدة الأولى.</a:t>
            </a:r>
          </a:p>
          <a:p>
            <a:pPr algn="justLow" rtl="1"/>
            <a:endParaRPr lang="ar-IQ" dirty="0" smtClean="0"/>
          </a:p>
          <a:p>
            <a:pPr algn="justLow" rtl="1"/>
            <a:r>
              <a:rPr lang="ar-IQ" dirty="0" smtClean="0"/>
              <a:t>جانب من مصادم الهدرونات الكبير</a:t>
            </a:r>
          </a:p>
          <a:p>
            <a:pPr algn="justLow" rtl="1"/>
            <a:r>
              <a:rPr lang="ar-IQ" dirty="0" smtClean="0"/>
              <a:t>الذي يسعى لفك أسرار نشأة الكون (رويترز)</a:t>
            </a:r>
          </a:p>
          <a:p>
            <a:pPr algn="justLow" rtl="1"/>
            <a:r>
              <a:rPr lang="ar-IQ" dirty="0" smtClean="0"/>
              <a:t>وبعد جزء من المليون جزء من الثانية اتحدت الكواركات مع بعضها بفعل القوة النووية الكبرى في شكل مجموعات من كواركين أو ثلاثة مكونة البروتونات والنيترونات. </a:t>
            </a:r>
            <a:endParaRPr lang="en-US" dirty="0"/>
          </a:p>
        </p:txBody>
      </p:sp>
    </p:spTree>
    <p:extLst>
      <p:ext uri="{BB962C8B-B14F-4D97-AF65-F5344CB8AC3E}">
        <p14:creationId xmlns:p14="http://schemas.microsoft.com/office/powerpoint/2010/main" val="125751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74042"/>
          </a:xfrm>
        </p:spPr>
        <p:txBody>
          <a:bodyPr>
            <a:normAutofit fontScale="90000"/>
          </a:bodyPr>
          <a:lstStyle/>
          <a:p>
            <a:endParaRPr lang="en-US" dirty="0"/>
          </a:p>
        </p:txBody>
      </p:sp>
      <p:sp>
        <p:nvSpPr>
          <p:cNvPr id="3" name="Content Placeholder 2"/>
          <p:cNvSpPr>
            <a:spLocks noGrp="1"/>
          </p:cNvSpPr>
          <p:nvPr>
            <p:ph idx="1"/>
          </p:nvPr>
        </p:nvSpPr>
        <p:spPr>
          <a:xfrm>
            <a:off x="457200" y="692696"/>
            <a:ext cx="8229600" cy="5688632"/>
          </a:xfrm>
        </p:spPr>
        <p:txBody>
          <a:bodyPr>
            <a:normAutofit fontScale="85000" lnSpcReduction="10000"/>
          </a:bodyPr>
          <a:lstStyle/>
          <a:p>
            <a:pPr algn="justLow" rtl="1"/>
            <a:r>
              <a:rPr lang="ar-IQ" dirty="0" smtClean="0"/>
              <a:t>وبعد أقل من مائة ثانية بدأ التخليق النووي الابتدائي الذي وصفه جورج غامو، لتتشكل نوى العناصر الخفيفة كالهيليوم والليثيوم. غير أن أولى الذرات لم تتكون إلا بعد 380 ألف سنة من عمر الكون عندما نزلت درجة الحرارة إلى 3000 كلفن وضعفت طاقة الفوتونات التي كانت تحول دون تثبيت الإلكترونات حول النوى الذرية بسبب شدة التصادم. وقد مكنت عملية تثبيت الإلكترونات الفوتونات من التحرر من المادة ليصبح الكون شفافا.</a:t>
            </a:r>
          </a:p>
          <a:p>
            <a:pPr algn="justLow" rtl="1"/>
            <a:endParaRPr lang="ar-IQ" dirty="0" smtClean="0"/>
          </a:p>
          <a:p>
            <a:pPr algn="justLow" rtl="1"/>
            <a:r>
              <a:rPr lang="ar-IQ" dirty="0" smtClean="0"/>
              <a:t>بدى الكون في أولى مراحل نشأته مليئا بسحابات الهيدروجين والهيليوم الموزعة في أرجائه الواسعة. وبشكل بطيء بدأت قوة الجاذبية بإحداث اضطرابات على هذه السحب مكنت من تفتيتها إلى شظايا صغيرة، لتنهار حول بعضها بعضا مكونة أجساما أكبر شيئا فشيئا. وتكونت أولى النجوم بعد حوالي 100 مليون سنة من بداية الكون. وداخل النجوم تشكلت نوى العناصر الكيميائية الأثقل من الليثيوم.</a:t>
            </a:r>
            <a:endParaRPr lang="en-US" dirty="0"/>
          </a:p>
        </p:txBody>
      </p:sp>
    </p:spTree>
    <p:extLst>
      <p:ext uri="{BB962C8B-B14F-4D97-AF65-F5344CB8AC3E}">
        <p14:creationId xmlns:p14="http://schemas.microsoft.com/office/powerpoint/2010/main" val="30085718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rtl="1"/>
            <a:r>
              <a:rPr lang="ar-IQ" dirty="0" smtClean="0"/>
              <a:t>غم أن نموذج الانفجار العظيم يبدو جميلا متجانسا ونجح على مدى عقود في تقديم أجوبة على جل التساؤلات لكنه في الحقيقة ما زال أمامه الكثير ليحصل حوله إجماع من العلماء. فكثير منهم ما زالوا غير مقتنعين بفكرة نشأة الكون من أصلها ويرون أن الكون قد يكون أزليا، وأن الرياضيات لم توضح لهم ما حدث قبل هذا الانفجار وأسباب حدوثه وتكتفى بشرح لحظة الانفجار وما بعده، وهذا ما أثار الشك لديهم. كما أن النظرية لم تبين لماذا اختل التوازن في اللحظات الأولى بين جسيمات المادة والمادة المضادة لفائدة الأولى؟</a:t>
            </a:r>
            <a:endParaRPr lang="en-US" dirty="0"/>
          </a:p>
        </p:txBody>
      </p:sp>
    </p:spTree>
    <p:extLst>
      <p:ext uri="{BB962C8B-B14F-4D97-AF65-F5344CB8AC3E}">
        <p14:creationId xmlns:p14="http://schemas.microsoft.com/office/powerpoint/2010/main" val="70412969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TotalTime>
  <Words>874</Words>
  <Application>Microsoft Office PowerPoint</Application>
  <PresentationFormat>On-screen Show (4:3)</PresentationFormat>
  <Paragraphs>30</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نظرية الانفجار العظيم.. كيف نشأت وتطورت </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نظرية الانفجار العظيم.. كيف نشأت وتطورت</dc:title>
  <dc:creator>Hp</dc:creator>
  <cp:lastModifiedBy>Hp</cp:lastModifiedBy>
  <cp:revision>2</cp:revision>
  <dcterms:created xsi:type="dcterms:W3CDTF">2020-03-28T09:38:43Z</dcterms:created>
  <dcterms:modified xsi:type="dcterms:W3CDTF">2020-03-28T09:51:26Z</dcterms:modified>
</cp:coreProperties>
</file>