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5A1D3F-C408-4FBF-9BA3-0E734828AA1A}" type="datetimeFigureOut">
              <a:rPr lang="ar-IQ" smtClean="0"/>
              <a:t>17/05/1441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237C6-4DAD-4638-B17D-B042BDA7AD57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800200"/>
          </a:xfrm>
        </p:spPr>
        <p:txBody>
          <a:bodyPr>
            <a:noAutofit/>
          </a:bodyPr>
          <a:lstStyle/>
          <a:p>
            <a:pPr marL="457200" indent="-457200" algn="r">
              <a:buFont typeface="Arial" pitchFamily="34" charset="0"/>
              <a:buChar char="•"/>
            </a:pPr>
            <a:r>
              <a:rPr lang="ar-IQ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تعــريفهــا </a:t>
            </a:r>
          </a:p>
          <a:p>
            <a:pPr marL="457200" indent="-457200" algn="r">
              <a:buFont typeface="Arial" pitchFamily="34" charset="0"/>
              <a:buChar char="•"/>
            </a:pPr>
            <a:r>
              <a:rPr lang="ar-IQ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أقســامهــا</a:t>
            </a:r>
          </a:p>
          <a:p>
            <a:pPr marL="457200" indent="-457200" algn="r">
              <a:buFont typeface="Arial" pitchFamily="34" charset="0"/>
              <a:buChar char="•"/>
            </a:pPr>
            <a:r>
              <a:rPr lang="ar-IQ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أنواعهــــا</a:t>
            </a:r>
            <a:endParaRPr lang="ar-IQ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87624" y="1340769"/>
            <a:ext cx="6696743" cy="2304255"/>
          </a:xfrm>
        </p:spPr>
        <p:txBody>
          <a:bodyPr>
            <a:normAutofit/>
          </a:bodyPr>
          <a:lstStyle/>
          <a:p>
            <a:r>
              <a:rPr lang="ar-IQ" sz="6600" b="1" dirty="0" smtClean="0">
                <a:solidFill>
                  <a:srgbClr val="D80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الشفـــاعــة</a:t>
            </a:r>
            <a:endParaRPr lang="ar-IQ" sz="6600" b="1" dirty="0">
              <a:solidFill>
                <a:srgbClr val="D802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347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98912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rgbClr val="D80226"/>
                </a:solidFill>
                <a:cs typeface="Akhbar MT" pitchFamily="2" charset="-78"/>
              </a:rPr>
              <a:t>تعريــف الشفــاعة</a:t>
            </a:r>
            <a:endParaRPr lang="ar-IQ" sz="4400" b="1" dirty="0">
              <a:solidFill>
                <a:srgbClr val="D80226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sz="28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indent="0">
              <a:buNone/>
            </a:pPr>
            <a:endParaRPr lang="ar-IQ" sz="28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indent="0" algn="ctr">
              <a:buNone/>
            </a:pPr>
            <a:r>
              <a:rPr lang="ar-IQ" sz="2800" b="1" dirty="0" smtClean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في </a:t>
            </a:r>
            <a:r>
              <a:rPr lang="ar-IQ" sz="2800" b="1" dirty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اللغة: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الوسيلة والطلب. </a:t>
            </a: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b="1" dirty="0" smtClean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في </a:t>
            </a:r>
            <a:r>
              <a:rPr lang="ar-IQ" sz="2800" b="1" dirty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العرف: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سؤال الخير للغير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.</a:t>
            </a:r>
          </a:p>
          <a:p>
            <a:pPr marL="0" indent="0" algn="ctr">
              <a:buNone/>
            </a:pPr>
            <a:r>
              <a:rPr lang="ar-IQ" sz="2800" b="1" dirty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والشفاعة عند اللهّ: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سؤال الله التجاوز عن الذنوب والآثام للغير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6574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4400" b="1" dirty="0">
                <a:solidFill>
                  <a:srgbClr val="D80226"/>
                </a:solidFill>
                <a:cs typeface="Akhbar MT" pitchFamily="2" charset="-78"/>
              </a:rPr>
              <a:t>اقســــــــام الشفــــاعــة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sz="3200" b="1" dirty="0">
                <a:cs typeface="Akhbar MT" pitchFamily="2" charset="-78"/>
              </a:rPr>
              <a:t>الشفـــاعة قسمــــان:</a:t>
            </a:r>
          </a:p>
          <a:p>
            <a:pPr marL="0" indent="0" algn="ctr">
              <a:buNone/>
            </a:pPr>
            <a:endParaRPr lang="ar-IQ" sz="3200" b="1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3200" b="1" dirty="0" smtClean="0">
                <a:cs typeface="Akhbar MT" pitchFamily="2" charset="-78"/>
              </a:rPr>
              <a:t>القسم </a:t>
            </a:r>
            <a:r>
              <a:rPr lang="ar-IQ" sz="3200" b="1" dirty="0">
                <a:cs typeface="Akhbar MT" pitchFamily="2" charset="-78"/>
              </a:rPr>
              <a:t>الأول: الشفاعة المثبتة</a:t>
            </a:r>
          </a:p>
          <a:p>
            <a:pPr marL="0" indent="0" algn="ctr">
              <a:buNone/>
            </a:pPr>
            <a:r>
              <a:rPr lang="ar-IQ" sz="3200" b="1" dirty="0">
                <a:cs typeface="Akhbar MT" pitchFamily="2" charset="-78"/>
              </a:rPr>
              <a:t>القسم الثاني: الشفاعة المنفية</a:t>
            </a:r>
          </a:p>
          <a:p>
            <a:pPr marL="0" indent="0">
              <a:buNone/>
            </a:pP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02332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44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القسم الأول: </a:t>
            </a:r>
            <a:r>
              <a:rPr lang="ar-IQ" sz="4400" b="1" dirty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الشفاعة </a:t>
            </a:r>
            <a:r>
              <a:rPr lang="ar-IQ" sz="4400" b="1" dirty="0" smtClean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المثبتة</a:t>
            </a:r>
            <a:endParaRPr lang="ar-IQ" sz="4400" b="1" dirty="0">
              <a:solidFill>
                <a:srgbClr val="D80226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هي التي اثبتها الله لأهل الاخلاص ولها شرطان:</a:t>
            </a:r>
          </a:p>
          <a:p>
            <a:pPr marL="0" indent="0" algn="ctr">
              <a:buNone/>
            </a:pPr>
            <a:endParaRPr lang="ar-IQ" sz="2800" b="1" dirty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indent="0" algn="justLow">
              <a:buNone/>
            </a:pPr>
            <a:r>
              <a:rPr lang="ar-IQ" sz="2800" b="1" dirty="0" smtClean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الأول: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إذن الله تعالى للشافع أن يشفع، وقد دل على هذا الشرط قوله تعالى: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(مَنْ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ذَا الَّذِي يَشْفَعُ عِنْدَهُ إِلَّا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بِإِذْنِهِ).</a:t>
            </a:r>
          </a:p>
          <a:p>
            <a:pPr marL="0" indent="0" algn="justLow">
              <a:buNone/>
            </a:pP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indent="0" algn="justLow">
              <a:buNone/>
            </a:pPr>
            <a:r>
              <a:rPr lang="ar-IQ" sz="2800" b="1" dirty="0" smtClean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الثاني</a:t>
            </a:r>
            <a:r>
              <a:rPr lang="ar-IQ" sz="2800" b="1" dirty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: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رضا الله عن المشفوع له أن يشفع فيه، وقد دل على هذا الشرط قوله تعالى: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(وَلَا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يَشْفَعُونَ إِلَّا لِمَنِ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ارْتَضَى).</a:t>
            </a:r>
          </a:p>
          <a:p>
            <a:pPr marL="0" indent="0" algn="justLow">
              <a:buNone/>
            </a:pP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34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IQ" sz="36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القسم الثاني: </a:t>
            </a:r>
            <a:r>
              <a:rPr lang="ar-IQ" sz="3600" b="1" dirty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الشفاعة </a:t>
            </a:r>
            <a:r>
              <a:rPr lang="ar-IQ" sz="3600" b="1" dirty="0" smtClean="0">
                <a:solidFill>
                  <a:srgbClr val="D80226"/>
                </a:solidFill>
                <a:latin typeface="Traditional Arabic"/>
                <a:cs typeface="Akhbar MT" pitchFamily="2" charset="-78"/>
              </a:rPr>
              <a:t>المنفية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D16349"/>
              </a:buClr>
              <a:buNone/>
            </a:pP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 algn="ctr">
              <a:buClr>
                <a:srgbClr val="D16349"/>
              </a:buClr>
              <a:buNone/>
            </a:pP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هي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التي تطلب من غير الله أو بغير إذنه، أو لأهل الشرك </a:t>
            </a: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 algn="ctr">
              <a:buClr>
                <a:srgbClr val="D16349"/>
              </a:buClr>
              <a:buNone/>
            </a:pP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 algn="ctr">
              <a:buClr>
                <a:srgbClr val="D16349"/>
              </a:buClr>
              <a:buNone/>
            </a:pP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قوله تعالى: (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فَمَا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تَنفَعُهُمْ شَفَاعَةُ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الشَّافِعِينَ)</a:t>
            </a:r>
            <a:endParaRPr lang="ar-IQ" sz="2800" b="1" dirty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indent="0">
              <a:buNone/>
            </a:pP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وقد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نفاها الله عن جميع الخلق، بما في ذلك الذين يخافون وهم أهل التوحيد، كما نفاها عن غيرهم. أما عن أهل التوحيد فهي منفية عنهم إلا بشروط، وهي: إذن الله للشافع أن يشفع، ورضاه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(جل وعلا) عن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الشافع وعن المشفوع له.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298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4400" b="1" dirty="0" smtClean="0">
                <a:solidFill>
                  <a:srgbClr val="D80226"/>
                </a:solidFill>
                <a:cs typeface="Akhbar MT" pitchFamily="2" charset="-78"/>
              </a:rPr>
              <a:t>أنـــواع الشفـــاعــــة</a:t>
            </a:r>
            <a:endParaRPr lang="ar-IQ" sz="4400" b="1" dirty="0">
              <a:solidFill>
                <a:srgbClr val="D80226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499992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IQ" sz="2800" b="1" dirty="0" smtClean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1-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الشفاعة العظمى وهي شفاعته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صَلَّى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اللَّهُ عَلَيْهِ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وَسَلِّم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في أهل الموقف أن يقضي الله بينهم وهي المقام المحمود وهذه الشفاعة مما اختص بها نبينا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صَلَّى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اللَّهُ عَلَيْهِ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وَسَلِّم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على غيره من الرسل صلوات الله عليهم أجمعين.</a:t>
            </a:r>
            <a:endParaRPr lang="ar-IQ" sz="2800" b="1" dirty="0">
              <a:solidFill>
                <a:srgbClr val="FF0000"/>
              </a:solidFill>
              <a:latin typeface="Traditional Arabic"/>
              <a:cs typeface="Akhbar MT" pitchFamily="2" charset="-78"/>
            </a:endParaRPr>
          </a:p>
          <a:p>
            <a:pPr marL="0" indent="0" algn="justLow">
              <a:buNone/>
            </a:pPr>
            <a:r>
              <a:rPr lang="ar-IQ" sz="2800" b="1" dirty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2</a:t>
            </a:r>
            <a:r>
              <a:rPr lang="ar-IQ" sz="2800" b="1" dirty="0" smtClean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-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شفاعته 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صَلَّى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اللَّهُ عَلَيْهِ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وَسَلِّم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في أقوام أن يدخلوا الجنة بغير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حساب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.</a:t>
            </a:r>
            <a:endParaRPr lang="ar-IQ" sz="2800" b="1" dirty="0">
              <a:solidFill>
                <a:srgbClr val="FF0000"/>
              </a:solidFill>
              <a:latin typeface="Traditional Arabic"/>
              <a:cs typeface="Akhbar MT" pitchFamily="2" charset="-78"/>
            </a:endParaRPr>
          </a:p>
          <a:p>
            <a:pPr marL="0" indent="0" algn="justLow">
              <a:buNone/>
            </a:pPr>
            <a:r>
              <a:rPr lang="ar-IQ" sz="2800" b="1" dirty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3 -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شفاعته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صَلَّى اللَّهُ عَلَيْهِ وَسَلِّم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في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أقوام استحقوا النار أن لا يدخلوها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. </a:t>
            </a:r>
          </a:p>
          <a:p>
            <a:pPr marL="0" indent="0" algn="justLow">
              <a:buNone/>
            </a:pPr>
            <a:r>
              <a:rPr lang="ar-IQ" sz="2800" b="1" dirty="0" smtClean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4- </a:t>
            </a:r>
            <a:r>
              <a:rPr lang="ar-IQ" sz="2800" b="1" dirty="0" smtClean="0">
                <a:latin typeface="Traditional Arabic"/>
                <a:cs typeface="Akhbar MT" pitchFamily="2" charset="-78"/>
              </a:rPr>
              <a:t>إخراج الموحدين من النار بعد انقضاء مدة المؤاخذة المقررة لهم في علم الله تعالى.</a:t>
            </a:r>
            <a:endParaRPr lang="ar-IQ" sz="28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indent="0" algn="justLow">
              <a:buNone/>
            </a:pPr>
            <a:r>
              <a:rPr lang="ar-IQ" sz="2800" b="1" dirty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5-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شفاعته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صَلَّى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اللَّهُ عَلَيْهِ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وَسَلِّم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في تخفيف العذاب عمن كان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يستحقه.</a:t>
            </a:r>
            <a:endParaRPr lang="ar-IQ" sz="2800" b="1" dirty="0">
              <a:solidFill>
                <a:srgbClr val="FF0000"/>
              </a:solidFill>
              <a:latin typeface="Traditional Arabic"/>
              <a:cs typeface="Akhbar MT" pitchFamily="2" charset="-78"/>
            </a:endParaRPr>
          </a:p>
          <a:p>
            <a:pPr marL="0" lvl="1" indent="0" algn="justLow">
              <a:buClr>
                <a:schemeClr val="accent1"/>
              </a:buClr>
              <a:buSzPct val="85000"/>
              <a:buNone/>
            </a:pPr>
            <a:r>
              <a:rPr lang="ar-IQ" sz="2800" b="1" dirty="0" smtClean="0">
                <a:solidFill>
                  <a:srgbClr val="FF0000"/>
                </a:solidFill>
                <a:latin typeface="Traditional Arabic"/>
                <a:cs typeface="Akhbar MT" pitchFamily="2" charset="-78"/>
              </a:rPr>
              <a:t>6-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شفاعته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صَلَّى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اللَّهُ عَلَيْهِ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وَسَلِّم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رفع درجات أهل الجنة في الجنة.</a:t>
            </a:r>
            <a:endParaRPr lang="ar-IQ" sz="2800" b="1" dirty="0">
              <a:solidFill>
                <a:srgbClr val="FF0000"/>
              </a:solidFill>
              <a:latin typeface="Traditional Arabic"/>
              <a:cs typeface="Akhbar MT" pitchFamily="2" charset="-78"/>
            </a:endParaRPr>
          </a:p>
          <a:p>
            <a:pPr marL="0" indent="0">
              <a:buNone/>
            </a:pPr>
            <a:endParaRPr lang="ar-IQ" sz="2800" b="1" dirty="0">
              <a:solidFill>
                <a:srgbClr val="FF0000"/>
              </a:solidFill>
              <a:latin typeface="Traditional Arabic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1025194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313</Words>
  <Application>Microsoft Office PowerPoint</Application>
  <PresentationFormat>عرض على الشاشة (3:4)‏</PresentationFormat>
  <Paragraphs>36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مدني</vt:lpstr>
      <vt:lpstr>الشفـــاعــة</vt:lpstr>
      <vt:lpstr>تعريــف الشفــاعة</vt:lpstr>
      <vt:lpstr>اقســــــــام الشفــــاعــة</vt:lpstr>
      <vt:lpstr>القسم الأول: الشفاعة المثبتة</vt:lpstr>
      <vt:lpstr>القسم الثاني: الشفاعة المنفية</vt:lpstr>
      <vt:lpstr>أنـــواع الشفـــاعــــة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الشفـــاعــة</dc:title>
  <dc:creator>DR.Ahmed Saker 2O14</dc:creator>
  <cp:lastModifiedBy>DR.Ahmed Saker 2O14</cp:lastModifiedBy>
  <cp:revision>9</cp:revision>
  <dcterms:created xsi:type="dcterms:W3CDTF">2020-01-12T12:38:47Z</dcterms:created>
  <dcterms:modified xsi:type="dcterms:W3CDTF">2020-01-12T13:58:40Z</dcterms:modified>
</cp:coreProperties>
</file>