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16F8E6-A6C5-40C2-A534-DEC3CB441EF7}" type="datetimeFigureOut">
              <a:rPr lang="ar-IQ" smtClean="0"/>
              <a:t>14/05/1441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7D372B-EAEF-491E-94F6-A507CD18E0D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75656" y="2060848"/>
            <a:ext cx="6477000" cy="1828800"/>
          </a:xfrm>
        </p:spPr>
        <p:txBody>
          <a:bodyPr>
            <a:noAutofit/>
          </a:bodyPr>
          <a:lstStyle/>
          <a:p>
            <a:pPr algn="ctr"/>
            <a:r>
              <a:rPr lang="ar-IQ" sz="6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khbar MT" pitchFamily="2" charset="-78"/>
              </a:rPr>
              <a:t>الظواهر التي تصاحب نزول الوحي</a:t>
            </a:r>
            <a:endParaRPr lang="ar-IQ" sz="6600" b="1" dirty="0">
              <a:solidFill>
                <a:schemeClr val="accent1">
                  <a:lumMod val="20000"/>
                  <a:lumOff val="80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454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khbar MT" pitchFamily="2" charset="-78"/>
              </a:rPr>
              <a:t>الظاهـــــرة الأولــــى</a:t>
            </a:r>
            <a:endParaRPr lang="ar-IQ" sz="4800" b="1" dirty="0">
              <a:solidFill>
                <a:schemeClr val="tx1">
                  <a:lumMod val="95000"/>
                  <a:lumOff val="5000"/>
                </a:schemeClr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يسمع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النبي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)صلصلة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شديدة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عليه </a:t>
            </a:r>
          </a:p>
          <a:p>
            <a:pPr marL="0" lvl="0" indent="0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فقال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رسول الله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صلى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الله عليه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وسلم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): «أحيانا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يأتيني مثل صلصلة الجرس، وهو أشده علي، فيفصم عني وقد وعيت عنه ما قال. وأحيانا يتمثل لي الملك رجلا فيكلمني فأعي ما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يقول».</a:t>
            </a:r>
            <a:endParaRPr lang="ar-IQ" sz="2700" b="1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436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الظاهــــــرة الثانيــــــــــة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يتفصد عرقاً في اليوم الشديد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البرد</a:t>
            </a:r>
          </a:p>
          <a:p>
            <a:pPr marL="0" indent="0" algn="ctr"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indent="0" algn="ctr">
              <a:buNone/>
            </a:pP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كما في قول عائشة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رضي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الله 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عنها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): «ولقد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رأيته (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صلى الله عليه وسلم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Traditional Arabic"/>
              </a:rPr>
              <a:t>) ينزل عليه الوحي في اليوم الشديد البرد فينفصم عنه, وإن جبينه ليتفصد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عرقا».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8286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الظاهــــــــرة الثـالثـــــــة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يغط في رأسه، ويتربد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وجهه(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</a:t>
            </a:r>
            <a:endParaRPr lang="ar-IQ" sz="27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عن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عبادة بن الصامت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قال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: «كان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النبي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4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إذا نزل عليه الوحي، كَرِبَ لذلك، وتربد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وجهـه ».</a:t>
            </a:r>
            <a:endParaRPr lang="ar-IQ" sz="2700" b="1" dirty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971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الظاهــــرة الرابــعــــــــــة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يسمع الصحابة </a:t>
            </a:r>
            <a:r>
              <a:rPr lang="ar-IQ" sz="27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عند وجـه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صلى 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الله عليه وسلم </a:t>
            </a: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 </a:t>
            </a:r>
            <a:r>
              <a:rPr lang="ar-IQ" sz="27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دوياً شديداً</a:t>
            </a: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Akhbar MT" pitchFamily="2" charset="-78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عن عمر بن الخطاب </a:t>
            </a:r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(</a:t>
            </a:r>
            <a:r>
              <a:rPr lang="ar-IQ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رضي </a:t>
            </a:r>
            <a:r>
              <a:rPr lang="ar-IQ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الله </a:t>
            </a:r>
            <a:r>
              <a:rPr lang="ar-IQ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عنه</a:t>
            </a:r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) قال: «كان </a:t>
            </a:r>
            <a:r>
              <a:rPr lang="ar-IQ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النبي (</a:t>
            </a:r>
            <a:r>
              <a:rPr lang="ar-IQ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صلى </a:t>
            </a:r>
            <a:r>
              <a:rPr lang="ar-IQ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الله عليه </a:t>
            </a:r>
            <a:r>
              <a:rPr lang="ar-IQ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وسلم</a:t>
            </a:r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) </a:t>
            </a:r>
            <a:r>
              <a:rPr lang="ar-IQ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إذا نزل عليه الوحي </a:t>
            </a:r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سمع عند </a:t>
            </a:r>
            <a:r>
              <a:rPr lang="ar-IQ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وجهه </a:t>
            </a:r>
            <a:r>
              <a:rPr 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SSTwo"/>
                <a:cs typeface="Akhbar MT" pitchFamily="2" charset="-78"/>
              </a:rPr>
              <a:t>كدوي النحل».</a:t>
            </a: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/>
              <a:cs typeface="Akhbar MT" pitchFamily="2" charset="-78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5276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الظاهـــــــــرة الخـــــامســــــــة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7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ar-IQ" sz="2800" b="1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يثقل </a:t>
            </a:r>
            <a:r>
              <a:rPr lang="ar-IQ" sz="2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جسمه عليـه (</a:t>
            </a:r>
            <a:r>
              <a:rPr lang="ar-IQ" sz="1800" b="1" dirty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صلى الله عليه وسلم</a:t>
            </a:r>
            <a:r>
              <a:rPr lang="ar-IQ" sz="2800" dirty="0" smtClean="0">
                <a:solidFill>
                  <a:srgbClr val="000000"/>
                </a:solidFill>
                <a:latin typeface="Traditional Arabic"/>
                <a:cs typeface="Akhbar MT" pitchFamily="2" charset="-78"/>
              </a:rPr>
              <a:t>).</a:t>
            </a:r>
          </a:p>
          <a:p>
            <a:pPr marL="0" lvl="0" indent="0" algn="ctr"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ar-IQ" sz="2800" dirty="0">
              <a:solidFill>
                <a:prstClr val="black"/>
              </a:solidFill>
              <a:latin typeface="Franklin Gothic Book"/>
            </a:endParaRPr>
          </a:p>
          <a:p>
            <a:pPr marL="0" indent="0" algn="ctr">
              <a:buNone/>
            </a:pPr>
            <a:r>
              <a:rPr lang="ar-IQ" sz="2800" b="1" dirty="0" smtClean="0">
                <a:cs typeface="Akhbar MT" pitchFamily="2" charset="-78"/>
              </a:rPr>
              <a:t>يثقل </a:t>
            </a:r>
            <a:r>
              <a:rPr lang="ar-IQ" sz="2800" b="1" dirty="0">
                <a:cs typeface="Akhbar MT" pitchFamily="2" charset="-78"/>
              </a:rPr>
              <a:t>وزنه </a:t>
            </a:r>
            <a:r>
              <a:rPr lang="ar-IQ" sz="2800" b="1" dirty="0" smtClean="0">
                <a:cs typeface="Akhbar MT" pitchFamily="2" charset="-78"/>
              </a:rPr>
              <a:t>(</a:t>
            </a:r>
            <a:r>
              <a:rPr lang="ar-IQ" sz="1800" b="1" dirty="0" smtClean="0">
                <a:cs typeface="Akhbar MT" pitchFamily="2" charset="-78"/>
              </a:rPr>
              <a:t>صلى </a:t>
            </a:r>
            <a:r>
              <a:rPr lang="ar-IQ" sz="1800" b="1" dirty="0">
                <a:cs typeface="Akhbar MT" pitchFamily="2" charset="-78"/>
              </a:rPr>
              <a:t>الله عليه </a:t>
            </a:r>
            <a:r>
              <a:rPr lang="ar-IQ" sz="1800" b="1" dirty="0" smtClean="0">
                <a:cs typeface="Akhbar MT" pitchFamily="2" charset="-78"/>
              </a:rPr>
              <a:t>وسلم</a:t>
            </a:r>
            <a:r>
              <a:rPr lang="ar-IQ" sz="2800" b="1" dirty="0" smtClean="0">
                <a:cs typeface="Akhbar MT" pitchFamily="2" charset="-78"/>
              </a:rPr>
              <a:t>) </a:t>
            </a:r>
            <a:r>
              <a:rPr lang="ar-IQ" sz="2800" b="1" dirty="0">
                <a:cs typeface="Akhbar MT" pitchFamily="2" charset="-78"/>
              </a:rPr>
              <a:t>جدّاً حتى إن البعير الذي يكون </a:t>
            </a:r>
            <a:r>
              <a:rPr lang="ar-IQ" sz="2800" b="1" dirty="0" smtClean="0">
                <a:cs typeface="Akhbar MT" pitchFamily="2" charset="-78"/>
              </a:rPr>
              <a:t>عليه يبرك، </a:t>
            </a:r>
            <a:r>
              <a:rPr lang="ar-IQ" sz="2800" b="1" dirty="0">
                <a:cs typeface="Akhbar MT" pitchFamily="2" charset="-78"/>
              </a:rPr>
              <a:t>وحتى خشي زيد بن ثابت على فخذه أن ترضَّ وقد كانت فخذه </a:t>
            </a:r>
            <a:r>
              <a:rPr lang="ar-IQ" sz="2800" b="1" dirty="0" smtClean="0">
                <a:cs typeface="Akhbar MT" pitchFamily="2" charset="-78"/>
              </a:rPr>
              <a:t>(</a:t>
            </a:r>
            <a:r>
              <a:rPr lang="ar-IQ" sz="1800" b="1" dirty="0" smtClean="0">
                <a:cs typeface="Akhbar MT" pitchFamily="2" charset="-78"/>
              </a:rPr>
              <a:t>رضي </a:t>
            </a:r>
            <a:r>
              <a:rPr lang="ar-IQ" sz="1800" b="1" dirty="0">
                <a:cs typeface="Akhbar MT" pitchFamily="2" charset="-78"/>
              </a:rPr>
              <a:t>الله </a:t>
            </a:r>
            <a:r>
              <a:rPr lang="ar-IQ" sz="1800" b="1" dirty="0" smtClean="0">
                <a:cs typeface="Akhbar MT" pitchFamily="2" charset="-78"/>
              </a:rPr>
              <a:t>عنه</a:t>
            </a:r>
            <a:r>
              <a:rPr lang="ar-IQ" sz="2800" b="1" dirty="0" smtClean="0">
                <a:cs typeface="Akhbar MT" pitchFamily="2" charset="-78"/>
              </a:rPr>
              <a:t>) </a:t>
            </a:r>
            <a:r>
              <a:rPr lang="ar-IQ" sz="2800" b="1" dirty="0">
                <a:cs typeface="Akhbar MT" pitchFamily="2" charset="-78"/>
              </a:rPr>
              <a:t>تحت فخذ النبي </a:t>
            </a:r>
            <a:r>
              <a:rPr lang="ar-IQ" sz="2800" b="1" dirty="0" smtClean="0">
                <a:cs typeface="Akhbar MT" pitchFamily="2" charset="-78"/>
              </a:rPr>
              <a:t>    (</a:t>
            </a:r>
            <a:r>
              <a:rPr lang="ar-IQ" sz="1800" b="1" dirty="0" smtClean="0">
                <a:cs typeface="Akhbar MT" pitchFamily="2" charset="-78"/>
              </a:rPr>
              <a:t>صلى </a:t>
            </a:r>
            <a:r>
              <a:rPr lang="ar-IQ" sz="1800" b="1" dirty="0">
                <a:cs typeface="Akhbar MT" pitchFamily="2" charset="-78"/>
              </a:rPr>
              <a:t>الله عليه </a:t>
            </a:r>
            <a:r>
              <a:rPr lang="ar-IQ" sz="1800" b="1" dirty="0" smtClean="0">
                <a:cs typeface="Akhbar MT" pitchFamily="2" charset="-78"/>
              </a:rPr>
              <a:t>وسلم</a:t>
            </a:r>
            <a:r>
              <a:rPr lang="ar-IQ" sz="2800" b="1" dirty="0" smtClean="0">
                <a:cs typeface="Akhbar MT" pitchFamily="2" charset="-78"/>
              </a:rPr>
              <a:t>) .</a:t>
            </a:r>
            <a:endParaRPr lang="ar-IQ" sz="28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9582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203</Words>
  <Application>Microsoft Office PowerPoint</Application>
  <PresentationFormat>عرض على الشاشة (3:4)‏</PresentationFormat>
  <Paragraphs>26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ألوان متوسطة</vt:lpstr>
      <vt:lpstr>الظواهر التي تصاحب نزول الوحي</vt:lpstr>
      <vt:lpstr>الظاهـــــرة الأولــــى</vt:lpstr>
      <vt:lpstr>الظاهــــــرة الثانيــــــــــة</vt:lpstr>
      <vt:lpstr>الظاهــــــــرة الثـالثـــــــة</vt:lpstr>
      <vt:lpstr>الظاهــــرة الرابــعــــــــــة</vt:lpstr>
      <vt:lpstr>الظاهـــــــــرة الخـــــامســــــــة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الظواهر التي تصاحب نزول الوحي</dc:title>
  <dc:creator>DR.Ahmed Saker 2O14</dc:creator>
  <cp:lastModifiedBy>DR.Ahmed Saker 2O14</cp:lastModifiedBy>
  <cp:revision>4</cp:revision>
  <dcterms:created xsi:type="dcterms:W3CDTF">2020-01-08T21:35:03Z</dcterms:created>
  <dcterms:modified xsi:type="dcterms:W3CDTF">2020-01-08T22:13:21Z</dcterms:modified>
</cp:coreProperties>
</file>