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3784DE-3BB9-4C01-B869-E61FDE206426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74EF16-CD76-4762-A28D-E8B3EFB2647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6600" b="1" dirty="0" smtClean="0">
                <a:latin typeface="Aharoni" pitchFamily="2" charset="-79"/>
                <a:cs typeface="Akhbar MT" pitchFamily="2" charset="-78"/>
              </a:rPr>
              <a:t>العصمـــة</a:t>
            </a:r>
            <a:endParaRPr lang="ar-IQ" sz="6600" b="1" dirty="0">
              <a:latin typeface="Aharoni" pitchFamily="2" charset="-79"/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ar-IQ" sz="3200" b="1" dirty="0" smtClean="0">
                <a:cs typeface="Akhbar MT" pitchFamily="2" charset="-78"/>
              </a:rPr>
              <a:t>تعريفها لغة واصطلاحاً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ar-IQ" sz="3200" b="1" dirty="0" smtClean="0">
                <a:cs typeface="Akhbar MT" pitchFamily="2" charset="-78"/>
              </a:rPr>
              <a:t>أنواعهــــــــــا</a:t>
            </a:r>
            <a:endParaRPr lang="ar-IQ" sz="3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52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sz="2800" dirty="0" smtClean="0">
                <a:cs typeface="Akhbar MT" pitchFamily="2" charset="-78"/>
              </a:rPr>
              <a:t>العصمة لغـة: الحفظ .</a:t>
            </a:r>
          </a:p>
          <a:p>
            <a:pPr marL="0" indent="0" algn="ctr">
              <a:buNone/>
            </a:pPr>
            <a:endParaRPr lang="ar-IQ" sz="28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dirty="0" smtClean="0">
                <a:cs typeface="Akhbar MT" pitchFamily="2" charset="-78"/>
              </a:rPr>
              <a:t>العصمة اصطلاحاً: هي لُطف من الله تعالى، يحمله على فعل الخير، ويزجره عن فعل الشر، مع بقاء الاختيار، تحقيقاً للابتلاء.</a:t>
            </a:r>
          </a:p>
          <a:p>
            <a:pPr marL="0" indent="0" algn="ctr">
              <a:buNone/>
            </a:pPr>
            <a:endParaRPr lang="ar-IQ" sz="28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dirty="0" smtClean="0">
                <a:cs typeface="Akhbar MT" pitchFamily="2" charset="-78"/>
              </a:rPr>
              <a:t>وجاء تعريف آخر: هي أن لا يخلق الله فيهم ذنبـاً، والذنب إما أن يكون من الكبائر أو من الصغائر.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تعريف العصمة لغة واصطلاحاً</a:t>
            </a:r>
            <a:endParaRPr lang="ar-IQ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998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1988840"/>
            <a:ext cx="7761185" cy="41373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r-IQ" sz="28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dirty="0">
                <a:cs typeface="Akhbar MT" pitchFamily="2" charset="-78"/>
              </a:rPr>
              <a:t>1</a:t>
            </a:r>
            <a:r>
              <a:rPr lang="ar-IQ" sz="2800" dirty="0" smtClean="0">
                <a:cs typeface="Akhbar MT" pitchFamily="2" charset="-78"/>
              </a:rPr>
              <a:t>- العصمة من الكبــائر.</a:t>
            </a:r>
          </a:p>
          <a:p>
            <a:pPr marL="0" indent="0" algn="ctr">
              <a:buNone/>
            </a:pPr>
            <a:r>
              <a:rPr lang="ar-IQ" sz="2800" dirty="0" smtClean="0">
                <a:cs typeface="Akhbar MT" pitchFamily="2" charset="-78"/>
              </a:rPr>
              <a:t>2- العصمة من الصغائر.</a:t>
            </a:r>
          </a:p>
          <a:p>
            <a:pPr marL="0" indent="0">
              <a:buNone/>
            </a:pPr>
            <a:endParaRPr lang="ar-IQ" sz="2800" dirty="0">
              <a:cs typeface="Akhbar MT" pitchFamily="2" charset="-78"/>
            </a:endParaRPr>
          </a:p>
          <a:p>
            <a:pPr marL="0" indent="0">
              <a:buNone/>
            </a:pPr>
            <a:r>
              <a:rPr lang="ar-IQ" sz="2800" dirty="0" smtClean="0">
                <a:cs typeface="Akhbar MT" pitchFamily="2" charset="-78"/>
              </a:rPr>
              <a:t>الكبـــائـــر: هي ما ترتب عليها حد أو توعد عليها بالنار أو اللعنة أو الغضب.</a:t>
            </a:r>
          </a:p>
          <a:p>
            <a:pPr marL="0" indent="0">
              <a:buNone/>
            </a:pPr>
            <a:r>
              <a:rPr lang="ar-IQ" sz="2800" dirty="0" smtClean="0">
                <a:cs typeface="Akhbar MT" pitchFamily="2" charset="-78"/>
              </a:rPr>
              <a:t>الصغائـــر: هي ما ليس فيها حد في الدنيا، ولا وعيد في الآخرة.</a:t>
            </a:r>
            <a:endParaRPr lang="ar-IQ" sz="2800" dirty="0">
              <a:cs typeface="Akhbar MT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6000" b="1" dirty="0" smtClean="0">
                <a:cs typeface="Akhbar MT" pitchFamily="2" charset="-78"/>
              </a:rPr>
              <a:t>أنــواع العصمــة</a:t>
            </a:r>
            <a:endParaRPr lang="ar-IQ" sz="6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673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sz="2800" b="1" dirty="0" smtClean="0">
                <a:cs typeface="Akhbar MT" pitchFamily="2" charset="-78"/>
              </a:rPr>
              <a:t>العصمة من الكبائر وهي:</a:t>
            </a:r>
          </a:p>
          <a:p>
            <a:pPr>
              <a:buFont typeface="Wingdings" pitchFamily="2" charset="2"/>
              <a:buChar char="v"/>
            </a:pPr>
            <a:r>
              <a:rPr lang="ar-IQ" sz="2800" dirty="0" smtClean="0">
                <a:cs typeface="Akhbar MT" pitchFamily="2" charset="-78"/>
              </a:rPr>
              <a:t>العصمة من الكفر</a:t>
            </a:r>
          </a:p>
          <a:p>
            <a:pPr>
              <a:buFont typeface="Wingdings" pitchFamily="2" charset="2"/>
              <a:buChar char="v"/>
            </a:pPr>
            <a:r>
              <a:rPr lang="ar-IQ" sz="2800" dirty="0" smtClean="0">
                <a:cs typeface="Akhbar MT" pitchFamily="2" charset="-78"/>
              </a:rPr>
              <a:t>العصمة من الكذب  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>
              <a:buFont typeface="Wingdings" pitchFamily="2" charset="2"/>
              <a:buChar char="v"/>
            </a:pPr>
            <a:r>
              <a:rPr lang="ar-IQ" sz="2800" dirty="0" smtClean="0">
                <a:cs typeface="Akhbar MT" pitchFamily="2" charset="-78"/>
              </a:rPr>
              <a:t>العصمة من الكبائر الأخرى</a:t>
            </a:r>
          </a:p>
          <a:p>
            <a:pPr marL="0" indent="0">
              <a:buNone/>
            </a:pPr>
            <a:endParaRPr lang="ar-IQ" dirty="0" smtClean="0"/>
          </a:p>
          <a:p>
            <a:pPr>
              <a:buFont typeface="Wingdings" pitchFamily="2" charset="2"/>
              <a:buChar char="v"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النوع الأول</a:t>
            </a:r>
            <a:endParaRPr lang="ar-IQ" dirty="0"/>
          </a:p>
        </p:txBody>
      </p:sp>
      <p:sp>
        <p:nvSpPr>
          <p:cNvPr id="4" name="قوس كبير مزدوج 3"/>
          <p:cNvSpPr/>
          <p:nvPr/>
        </p:nvSpPr>
        <p:spPr>
          <a:xfrm>
            <a:off x="4444216" y="2780928"/>
            <a:ext cx="1679313" cy="360040"/>
          </a:xfrm>
          <a:prstGeom prst="bracePair">
            <a:avLst>
              <a:gd name="adj" fmla="val 146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cs typeface="Akhbar MT" pitchFamily="2" charset="-78"/>
              </a:rPr>
              <a:t>قبل وبعد النبوة</a:t>
            </a:r>
            <a:endParaRPr lang="ar-IQ" sz="2400" dirty="0">
              <a:cs typeface="Akhbar MT" pitchFamily="2" charset="-78"/>
            </a:endParaRPr>
          </a:p>
        </p:txBody>
      </p:sp>
      <p:sp>
        <p:nvSpPr>
          <p:cNvPr id="5" name="قوس كبير مزدوج 4"/>
          <p:cNvSpPr/>
          <p:nvPr/>
        </p:nvSpPr>
        <p:spPr>
          <a:xfrm>
            <a:off x="4439280" y="3284984"/>
            <a:ext cx="1679313" cy="45082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cs typeface="Akhbar MT" pitchFamily="2" charset="-78"/>
              </a:rPr>
              <a:t>سهواً أو عمداً</a:t>
            </a:r>
          </a:p>
          <a:p>
            <a:pPr algn="ctr"/>
            <a:r>
              <a:rPr lang="ar-IQ" b="1" dirty="0" smtClean="0">
                <a:cs typeface="Akhbar MT" pitchFamily="2" charset="-78"/>
              </a:rPr>
              <a:t>قبل وبعد النبوة</a:t>
            </a:r>
            <a:endParaRPr lang="ar-IQ" b="1" dirty="0">
              <a:cs typeface="Akhbar MT" pitchFamily="2" charset="-78"/>
            </a:endParaRPr>
          </a:p>
        </p:txBody>
      </p:sp>
      <p:sp>
        <p:nvSpPr>
          <p:cNvPr id="6" name="مخطط انسيابي: تحضير 5"/>
          <p:cNvSpPr/>
          <p:nvPr/>
        </p:nvSpPr>
        <p:spPr>
          <a:xfrm>
            <a:off x="4097814" y="4482723"/>
            <a:ext cx="1060704" cy="61264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قبل النبوة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" name="مخطط انسيابي: تحضير 6"/>
          <p:cNvSpPr/>
          <p:nvPr/>
        </p:nvSpPr>
        <p:spPr>
          <a:xfrm>
            <a:off x="4073049" y="5361784"/>
            <a:ext cx="1060704" cy="61264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بعد النبوة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قوس كبير أيمن 7"/>
          <p:cNvSpPr/>
          <p:nvPr/>
        </p:nvSpPr>
        <p:spPr>
          <a:xfrm>
            <a:off x="5158518" y="475370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قوس متوسط مزدوج 8"/>
          <p:cNvSpPr/>
          <p:nvPr/>
        </p:nvSpPr>
        <p:spPr>
          <a:xfrm>
            <a:off x="1522125" y="4482723"/>
            <a:ext cx="2575689" cy="6126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معصومون منها كعهر </a:t>
            </a:r>
            <a:r>
              <a:rPr lang="ar-IQ" dirty="0" smtClean="0"/>
              <a:t>الامهات، وفجور الآبــاء</a:t>
            </a:r>
            <a:endParaRPr lang="ar-IQ" dirty="0"/>
          </a:p>
        </p:txBody>
      </p:sp>
      <p:sp>
        <p:nvSpPr>
          <p:cNvPr id="10" name="قوس متوسط مزدوج 9"/>
          <p:cNvSpPr/>
          <p:nvPr/>
        </p:nvSpPr>
        <p:spPr>
          <a:xfrm>
            <a:off x="1522125" y="5361784"/>
            <a:ext cx="2550924" cy="6126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معصومون منها عمداً وسهواً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175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/>
          <a:lstStyle/>
          <a:p>
            <a:pPr marL="0" indent="0" algn="ctr">
              <a:buNone/>
            </a:pPr>
            <a:r>
              <a:rPr lang="ar-IQ" b="1" dirty="0" smtClean="0">
                <a:cs typeface="Akhbar MT" pitchFamily="2" charset="-78"/>
              </a:rPr>
              <a:t>العصمة من الصغائر وهي نوعان:</a:t>
            </a:r>
          </a:p>
          <a:p>
            <a:pPr marL="0" indent="0">
              <a:buNone/>
            </a:pPr>
            <a:endParaRPr lang="ar-IQ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800" b="1" dirty="0" smtClean="0">
                <a:cs typeface="Akhbar MT" pitchFamily="2" charset="-78"/>
              </a:rPr>
              <a:t>صغائر الخسة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ar-IQ" sz="2800" b="1" dirty="0" smtClean="0">
                <a:cs typeface="Akhbar MT" pitchFamily="2" charset="-78"/>
              </a:rPr>
              <a:t>صغائر أخرى</a:t>
            </a:r>
            <a:endParaRPr lang="ar-IQ" sz="2800" b="1" dirty="0">
              <a:cs typeface="Akhbar MT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النوع الثاني</a:t>
            </a:r>
            <a:endParaRPr lang="ar-IQ" dirty="0"/>
          </a:p>
        </p:txBody>
      </p:sp>
      <p:sp>
        <p:nvSpPr>
          <p:cNvPr id="4" name="مخطط انسيابي: تحضير 3"/>
          <p:cNvSpPr/>
          <p:nvPr/>
        </p:nvSpPr>
        <p:spPr>
          <a:xfrm>
            <a:off x="5491283" y="2752915"/>
            <a:ext cx="981704" cy="504056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cs typeface="Akhbar MT" pitchFamily="2" charset="-78"/>
              </a:rPr>
              <a:t>قبل النبوة</a:t>
            </a:r>
            <a:endParaRPr lang="ar-IQ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5" name="مخطط انسيابي: تحضير 4"/>
          <p:cNvSpPr/>
          <p:nvPr/>
        </p:nvSpPr>
        <p:spPr>
          <a:xfrm>
            <a:off x="5491283" y="3496463"/>
            <a:ext cx="981703" cy="54943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cs typeface="Akhbar MT" pitchFamily="2" charset="-78"/>
              </a:rPr>
              <a:t>بعد النبوة</a:t>
            </a:r>
            <a:endParaRPr lang="ar-IQ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6" name="قوس كبير أيمن 5"/>
          <p:cNvSpPr/>
          <p:nvPr/>
        </p:nvSpPr>
        <p:spPr>
          <a:xfrm>
            <a:off x="6477441" y="3002411"/>
            <a:ext cx="77724" cy="7687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قوس كبير مزدوج 6"/>
          <p:cNvSpPr/>
          <p:nvPr/>
        </p:nvSpPr>
        <p:spPr>
          <a:xfrm>
            <a:off x="3203847" y="2938929"/>
            <a:ext cx="2346631" cy="928914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cs typeface="Akhbar MT" pitchFamily="2" charset="-78"/>
              </a:rPr>
              <a:t>معصومون منها </a:t>
            </a:r>
          </a:p>
          <a:p>
            <a:pPr algn="ctr"/>
            <a:r>
              <a:rPr lang="ar-IQ" sz="2000" dirty="0" smtClean="0">
                <a:cs typeface="Akhbar MT" pitchFamily="2" charset="-78"/>
              </a:rPr>
              <a:t>كسرقة حبَّـة أو لقمة</a:t>
            </a:r>
          </a:p>
          <a:p>
            <a:pPr algn="ctr"/>
            <a:r>
              <a:rPr lang="ar-IQ" sz="2000" dirty="0" smtClean="0">
                <a:cs typeface="Akhbar MT" pitchFamily="2" charset="-78"/>
              </a:rPr>
              <a:t>أو التطفيف بثمرة</a:t>
            </a:r>
            <a:endParaRPr lang="ar-IQ" sz="2000" dirty="0">
              <a:cs typeface="Akhbar MT" pitchFamily="2" charset="-78"/>
            </a:endParaRPr>
          </a:p>
        </p:txBody>
      </p:sp>
      <p:sp>
        <p:nvSpPr>
          <p:cNvPr id="8" name="قوس كبير أيمن 7"/>
          <p:cNvSpPr/>
          <p:nvPr/>
        </p:nvSpPr>
        <p:spPr>
          <a:xfrm>
            <a:off x="6516216" y="47720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خطط انسيابي: تحضير 8"/>
          <p:cNvSpPr/>
          <p:nvPr/>
        </p:nvSpPr>
        <p:spPr>
          <a:xfrm>
            <a:off x="5566446" y="4512926"/>
            <a:ext cx="965737" cy="51814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cs typeface="Akhbar MT" pitchFamily="2" charset="-78"/>
              </a:rPr>
              <a:t>قبل النبوة</a:t>
            </a:r>
            <a:endParaRPr lang="ar-IQ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10" name="مخطط انسيابي: تحضير 9"/>
          <p:cNvSpPr/>
          <p:nvPr/>
        </p:nvSpPr>
        <p:spPr>
          <a:xfrm>
            <a:off x="5568670" y="5437802"/>
            <a:ext cx="961288" cy="497196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cs typeface="Akhbar MT" pitchFamily="2" charset="-78"/>
              </a:rPr>
              <a:t>بعد النبوة</a:t>
            </a:r>
            <a:endParaRPr lang="ar-IQ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11" name="قوس كبير مزدوج 10"/>
          <p:cNvSpPr/>
          <p:nvPr/>
        </p:nvSpPr>
        <p:spPr>
          <a:xfrm>
            <a:off x="3203848" y="4512926"/>
            <a:ext cx="2362598" cy="51814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cs typeface="Akhbar MT" pitchFamily="2" charset="-78"/>
              </a:rPr>
              <a:t>غير معصومين منها</a:t>
            </a:r>
            <a:r>
              <a:rPr lang="ar-IQ" dirty="0" smtClean="0">
                <a:cs typeface="Akhbar MT" pitchFamily="2" charset="-78"/>
              </a:rPr>
              <a:t>، عمداً وسهواً</a:t>
            </a:r>
            <a:endParaRPr lang="ar-IQ" dirty="0">
              <a:cs typeface="Akhbar MT" pitchFamily="2" charset="-78"/>
            </a:endParaRPr>
          </a:p>
        </p:txBody>
      </p:sp>
      <p:sp>
        <p:nvSpPr>
          <p:cNvPr id="12" name="قوس كبير مزدوج 11"/>
          <p:cNvSpPr/>
          <p:nvPr/>
        </p:nvSpPr>
        <p:spPr>
          <a:xfrm>
            <a:off x="3203848" y="5437802"/>
            <a:ext cx="2362598" cy="49719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cs typeface="Akhbar MT" pitchFamily="2" charset="-78"/>
              </a:rPr>
              <a:t>معصومون منها عمداً</a:t>
            </a:r>
            <a:r>
              <a:rPr lang="ar-IQ" dirty="0" smtClean="0">
                <a:cs typeface="Akhbar MT" pitchFamily="2" charset="-78"/>
              </a:rPr>
              <a:t>، وتجوز سهواً</a:t>
            </a:r>
            <a:endParaRPr lang="ar-IQ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896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112</TotalTime>
  <Words>187</Words>
  <Application>Microsoft Office PowerPoint</Application>
  <PresentationFormat>عرض على الشاشة (3:4)‏</PresentationFormat>
  <Paragraphs>48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غلاف فني</vt:lpstr>
      <vt:lpstr>العصمـــة</vt:lpstr>
      <vt:lpstr>تعريف العصمة لغة واصطلاحاً</vt:lpstr>
      <vt:lpstr>أنــواع العصمــة</vt:lpstr>
      <vt:lpstr>النوع الأول</vt:lpstr>
      <vt:lpstr>النوع الثاني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العصمـــة</dc:title>
  <dc:creator>DR.Ahmed Saker 2O14</dc:creator>
  <cp:lastModifiedBy>DR.Ahmed Saker 2O14</cp:lastModifiedBy>
  <cp:revision>12</cp:revision>
  <dcterms:created xsi:type="dcterms:W3CDTF">2020-01-11T18:11:59Z</dcterms:created>
  <dcterms:modified xsi:type="dcterms:W3CDTF">2020-01-12T12:37:51Z</dcterms:modified>
</cp:coreProperties>
</file>