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E97DF7-04A3-4561-9413-618F21152794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006A2A-1856-46FB-8595-4143B011616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088232"/>
          </a:xfrm>
        </p:spPr>
        <p:txBody>
          <a:bodyPr>
            <a:normAutofit/>
          </a:bodyPr>
          <a:lstStyle/>
          <a:p>
            <a:pPr algn="ctr"/>
            <a:r>
              <a:rPr lang="ar-IQ" sz="7200" i="1" dirty="0">
                <a:solidFill>
                  <a:srgbClr val="464646"/>
                </a:solidFill>
                <a:effectLst/>
                <a:latin typeface="Constantia"/>
                <a:cs typeface="Akhbar MT" pitchFamily="2" charset="-78"/>
              </a:rPr>
              <a:t>الـــوحــي</a:t>
            </a:r>
            <a:endParaRPr lang="ar-IQ" sz="6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ctr">
              <a:buClr>
                <a:srgbClr val="2DA2BF"/>
              </a:buClr>
            </a:pPr>
            <a:r>
              <a:rPr lang="ar-IQ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cs typeface="Akhbar MT" pitchFamily="2" charset="-78"/>
              </a:rPr>
              <a:t>تعريفـــه لغــةً واصطلاحــاً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045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algn="ctr">
              <a:buClr>
                <a:srgbClr val="2DA2BF"/>
              </a:buClr>
              <a:buNone/>
            </a:pPr>
            <a:endParaRPr lang="ar-IQ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109728" lvl="0" indent="0" algn="ctr">
              <a:buClr>
                <a:srgbClr val="2DA2BF"/>
              </a:buClr>
              <a:buNone/>
            </a:pPr>
            <a:r>
              <a:rPr lang="ar-IQ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أطلقت </a:t>
            </a:r>
            <a:r>
              <a:rPr lang="ar-IQ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كلمة الوحي في أصل اللغة على معانٍ عِـدة أشهرها: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ar-IQ" b="1" dirty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ar-IQ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1- الإشارة: قال تعالى: (فَأَوْحَى إِلَيْهِمْ أَنْ سَبِّحُوا بُكْرَةً وَعَشِيًّا).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ar-IQ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2- الرسالة: يقال: أوحى الرجل، إذا بعث برسول ثقة إلى عبد من عبيده ثقة.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ar-IQ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3- الإلهام: قال تعالى: (وَأَوْحَى رَبُّكَ إِلَى النَّحْلِ)وقوله تعالى: (وَأَوْحَيْنَا إِلَى أُمِّ مُوسَى أَنْ أَرْضِعِيهِ).</a:t>
            </a:r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الوحــــي فــي اللغـــة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592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endParaRPr lang="ar-IQ" b="1" dirty="0" smtClean="0">
              <a:solidFill>
                <a:prstClr val="black"/>
              </a:solidFill>
              <a:latin typeface="Franklin Gothic Book"/>
              <a:cs typeface="Akhbar MT" pitchFamily="2" charset="-78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ar-IQ" b="1" dirty="0" smtClean="0">
                <a:solidFill>
                  <a:prstClr val="black"/>
                </a:solidFill>
                <a:latin typeface="Franklin Gothic Book"/>
                <a:cs typeface="Akhbar MT" pitchFamily="2" charset="-78"/>
              </a:rPr>
              <a:t>4- </a:t>
            </a:r>
            <a:r>
              <a:rPr lang="ar-IQ" b="1" dirty="0">
                <a:solidFill>
                  <a:prstClr val="black"/>
                </a:solidFill>
                <a:latin typeface="Franklin Gothic Book"/>
                <a:cs typeface="Akhbar MT" pitchFamily="2" charset="-78"/>
              </a:rPr>
              <a:t>الكلام الخفي: هو ان تكلمه بكلام تخفيه عن غيره قال تعالى: (يُوحِي بَعْضُهُمْ إِلَى بَعْضٍ زُخْرُفَ الْقَوْلِ غُرُورًا) معناه: يسر بعضهم إلى بعض، فهذا أصل الحرف ثم قصر الوحي للإلهام.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ar-IQ" b="1" dirty="0">
                <a:solidFill>
                  <a:prstClr val="black"/>
                </a:solidFill>
                <a:latin typeface="Franklin Gothic Book"/>
                <a:cs typeface="Akhbar MT" pitchFamily="2" charset="-78"/>
              </a:rPr>
              <a:t>5- الأمــر: قال تعالى</a:t>
            </a:r>
            <a:r>
              <a:rPr lang="ar-IQ" b="1" dirty="0" smtClean="0">
                <a:solidFill>
                  <a:prstClr val="black"/>
                </a:solidFill>
                <a:latin typeface="Franklin Gothic Book"/>
                <a:cs typeface="Akhbar MT" pitchFamily="2" charset="-78"/>
              </a:rPr>
              <a:t>:(أَوْحَيْتُ </a:t>
            </a:r>
            <a:r>
              <a:rPr lang="ar-IQ" b="1" dirty="0">
                <a:solidFill>
                  <a:prstClr val="black"/>
                </a:solidFill>
                <a:latin typeface="Franklin Gothic Book"/>
                <a:cs typeface="Akhbar MT" pitchFamily="2" charset="-78"/>
              </a:rPr>
              <a:t>إِلَى الْحَوَارِيِّينَ).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ar-IQ" b="1" dirty="0">
                <a:solidFill>
                  <a:prstClr val="black"/>
                </a:solidFill>
                <a:latin typeface="Franklin Gothic Book"/>
                <a:cs typeface="Akhbar MT" pitchFamily="2" charset="-78"/>
              </a:rPr>
              <a:t>6- الكتابة والمكتوب والكتاب.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ar-IQ" b="1" dirty="0">
              <a:solidFill>
                <a:prstClr val="black"/>
              </a:solidFill>
              <a:latin typeface="Franklin Gothic Book"/>
              <a:cs typeface="Akhbar MT" pitchFamily="2" charset="-78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cs typeface="Akhbar MT" pitchFamily="2" charset="-78"/>
              </a:rPr>
              <a:t>وبهذا يكون تعريف الوحي لغة: الإعلام الخفي.</a:t>
            </a:r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534949"/>
                </a:solidFill>
              </a:rPr>
              <a:t>الوحــــي فــي اللغـــة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184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2DA2BF"/>
              </a:buClr>
              <a:buNone/>
            </a:pPr>
            <a:endParaRPr lang="ar-IQ" sz="2800" dirty="0" smtClean="0">
              <a:solidFill>
                <a:prstClr val="black"/>
              </a:solidFill>
              <a:latin typeface="Franklin Gothic Book"/>
            </a:endParaRPr>
          </a:p>
          <a:p>
            <a:pPr marL="0" lvl="0" indent="0">
              <a:buClr>
                <a:srgbClr val="2DA2BF"/>
              </a:buClr>
              <a:buNone/>
            </a:pPr>
            <a:endParaRPr lang="ar-IQ" sz="2800" dirty="0">
              <a:solidFill>
                <a:prstClr val="black"/>
              </a:solidFill>
              <a:latin typeface="Franklin Gothic Book"/>
            </a:endParaRPr>
          </a:p>
          <a:p>
            <a:pPr marL="0" lvl="0" indent="0" algn="ctr">
              <a:buClr>
                <a:srgbClr val="2DA2BF"/>
              </a:buClr>
              <a:buNone/>
            </a:pPr>
            <a:r>
              <a:rPr lang="ar-IQ" sz="28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هو إعلام الله تعالى من اصطفاه من عباده بما يريد أن يبلغه إليهم من شرع أو كتاب، بطرقة سرية خفية غير معتادة للبشر، بواسطة أو غير واسطة.</a:t>
            </a:r>
            <a:endParaRPr lang="ar-IQ" sz="2800" b="1" dirty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00000"/>
                </a:solidFill>
                <a:latin typeface="Traditional Arabic"/>
                <a:cs typeface="Traditional Arabic"/>
              </a:rPr>
              <a:t>الوحي بالمعنى الاصطلاحي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319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pPr marL="109728" indent="0" algn="justLow">
              <a:buNone/>
            </a:pPr>
            <a:endParaRPr lang="ar-IQ" dirty="0">
              <a:cs typeface="Akhbar MT" pitchFamily="2" charset="-78"/>
            </a:endParaRPr>
          </a:p>
          <a:p>
            <a:r>
              <a:rPr lang="ar-IQ" b="1" dirty="0" smtClean="0">
                <a:cs typeface="Akhbar MT" pitchFamily="2" charset="-78"/>
              </a:rPr>
              <a:t>الوعي والحفظ .</a:t>
            </a:r>
            <a:endParaRPr lang="ar-IQ" b="1" dirty="0">
              <a:cs typeface="Akhbar MT" pitchFamily="2" charset="-78"/>
            </a:endParaRPr>
          </a:p>
          <a:p>
            <a:r>
              <a:rPr lang="ar-IQ" b="1" dirty="0">
                <a:cs typeface="Akhbar MT" pitchFamily="2" charset="-78"/>
              </a:rPr>
              <a:t>الحكاية </a:t>
            </a:r>
            <a:r>
              <a:rPr lang="ar-IQ" b="1" dirty="0" smtClean="0">
                <a:cs typeface="Akhbar MT" pitchFamily="2" charset="-78"/>
              </a:rPr>
              <a:t>والتبليغ.</a:t>
            </a:r>
            <a:endParaRPr lang="ar-IQ" b="1" dirty="0">
              <a:cs typeface="Akhbar MT" pitchFamily="2" charset="-78"/>
            </a:endParaRPr>
          </a:p>
          <a:p>
            <a:r>
              <a:rPr lang="ar-IQ" b="1" dirty="0" smtClean="0">
                <a:cs typeface="Akhbar MT" pitchFamily="2" charset="-78"/>
              </a:rPr>
              <a:t>البيان والتفسير.</a:t>
            </a:r>
            <a:endParaRPr lang="ar-IQ" b="1" dirty="0">
              <a:cs typeface="Akhbar MT" pitchFamily="2" charset="-78"/>
            </a:endParaRPr>
          </a:p>
          <a:p>
            <a:r>
              <a:rPr lang="ar-IQ" b="1">
                <a:cs typeface="Akhbar MT" pitchFamily="2" charset="-78"/>
              </a:rPr>
              <a:t>التطبيق </a:t>
            </a:r>
            <a:r>
              <a:rPr lang="ar-IQ" b="1" smtClean="0">
                <a:cs typeface="Akhbar MT" pitchFamily="2" charset="-78"/>
              </a:rPr>
              <a:t>والتنفيذ.</a:t>
            </a:r>
            <a:endParaRPr lang="ar-IQ" b="1" dirty="0">
              <a:cs typeface="Akhbar MT" pitchFamily="2" charset="-78"/>
            </a:endParaRPr>
          </a:p>
          <a:p>
            <a:pPr algn="ctr"/>
            <a:endParaRPr lang="ar-IQ" dirty="0">
              <a:cs typeface="Akhbar MT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algn="ctr"/>
            <a:r>
              <a:rPr lang="ar-IQ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Constantia"/>
                <a:cs typeface="Akhbar MT" pitchFamily="2" charset="-78"/>
              </a:rPr>
              <a:t>عمل النبي (صلى الله عليه وسلم) </a:t>
            </a:r>
            <a:br>
              <a:rPr lang="ar-IQ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Constantia"/>
                <a:cs typeface="Akhbar MT" pitchFamily="2" charset="-78"/>
              </a:rPr>
            </a:br>
            <a:r>
              <a:rPr lang="ar-IQ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Constantia"/>
                <a:cs typeface="Akhbar MT" pitchFamily="2" charset="-78"/>
              </a:rPr>
              <a:t>بعد نزول الوحي</a:t>
            </a:r>
            <a:endParaRPr lang="ar-IQ" sz="4800" dirty="0">
              <a:solidFill>
                <a:schemeClr val="tx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4549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شبكة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189</Words>
  <Application>Microsoft Office PowerPoint</Application>
  <PresentationFormat>عرض على الشاشة (3:4)‏</PresentationFormat>
  <Paragraphs>26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ملتقى</vt:lpstr>
      <vt:lpstr>الـــوحــي</vt:lpstr>
      <vt:lpstr>الوحــــي فــي اللغـــة</vt:lpstr>
      <vt:lpstr>الوحــــي فــي اللغـــة</vt:lpstr>
      <vt:lpstr>الوحي بالمعنى الاصطلاحي</vt:lpstr>
      <vt:lpstr>عمل النبي (صلى الله عليه وسلم)  بعد نزول الوحي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الـــوحــي</dc:title>
  <dc:creator>DR.Ahmed Saker 2O14</dc:creator>
  <cp:lastModifiedBy>DR.Ahmed Saker 2O14</cp:lastModifiedBy>
  <cp:revision>3</cp:revision>
  <dcterms:created xsi:type="dcterms:W3CDTF">2020-01-08T21:14:15Z</dcterms:created>
  <dcterms:modified xsi:type="dcterms:W3CDTF">2020-01-11T13:41:11Z</dcterms:modified>
</cp:coreProperties>
</file>