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A64355-34A6-4C6A-B414-14FA3F975AF9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FDF15A-AE55-46B0-BA73-20808C4F14CB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082551"/>
          </a:xfrm>
        </p:spPr>
        <p:txBody>
          <a:bodyPr>
            <a:normAutofit fontScale="90000"/>
          </a:bodyPr>
          <a:lstStyle/>
          <a:p>
            <a:pPr algn="ctr"/>
            <a:r>
              <a:rPr lang="ar-IQ" sz="6600" spc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cs typeface="Akhbar MT" pitchFamily="2" charset="-78"/>
              </a:rPr>
              <a:t>القـــرآن الكريـــم</a:t>
            </a:r>
            <a:endParaRPr lang="ar-IQ" sz="6600" dirty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4419600" cy="1066800"/>
          </a:xfrm>
        </p:spPr>
        <p:txBody>
          <a:bodyPr>
            <a:noAutofit/>
          </a:bodyPr>
          <a:lstStyle/>
          <a:p>
            <a:pPr marL="571500" indent="-571500" algn="justLow">
              <a:buClrTx/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ea typeface="+mj-ea"/>
                <a:cs typeface="Akhbar MT" pitchFamily="2" charset="-78"/>
              </a:rPr>
              <a:t>تعريفه لغــة </a:t>
            </a:r>
            <a:r>
              <a:rPr lang="ar-IQ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ea typeface="+mj-ea"/>
                <a:cs typeface="Akhbar MT" pitchFamily="2" charset="-78"/>
              </a:rPr>
              <a:t>واصطلاحــاً</a:t>
            </a:r>
          </a:p>
          <a:p>
            <a:pPr marL="571500" indent="-571500" algn="justLow">
              <a:buClrTx/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ea typeface="+mj-ea"/>
                <a:cs typeface="Akhbar MT" pitchFamily="2" charset="-78"/>
              </a:rPr>
              <a:t>أوجه الإعجاز فــي القرآن </a:t>
            </a:r>
            <a:endParaRPr lang="ar-IQ" sz="3200" dirty="0">
              <a:solidFill>
                <a:schemeClr val="bg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502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>
                <a:solidFill>
                  <a:schemeClr val="tx1"/>
                </a:solidFill>
                <a:cs typeface="Akhbar MT" pitchFamily="2" charset="-78"/>
              </a:rPr>
              <a:t>تعريف القرآن لغة </a:t>
            </a:r>
            <a:r>
              <a:rPr lang="ar-IQ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واصطلاحاً</a:t>
            </a:r>
            <a:endParaRPr lang="ar-IQ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chemeClr val="tx1"/>
              </a:solidFill>
              <a:latin typeface="Franklin Gothic Book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القرآن لغـة</a:t>
            </a:r>
            <a:r>
              <a:rPr lang="ar-IQ" sz="2700" b="1" dirty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: مصدر قرأ، كالغفران مصدر غفر.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800" b="1" dirty="0">
              <a:solidFill>
                <a:schemeClr val="tx1"/>
              </a:solidFill>
              <a:latin typeface="Franklin Gothic Book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 smtClean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القرآن اصطلاحاً</a:t>
            </a:r>
            <a:r>
              <a:rPr lang="ar-IQ" sz="2800" b="1" dirty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: هو كلام الله تعالى </a:t>
            </a:r>
            <a:r>
              <a:rPr lang="ar-IQ" sz="2800" b="1" dirty="0" smtClean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اللفظ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العربي المنزل على سيدنا محمد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صلى </a:t>
            </a:r>
            <a:r>
              <a:rPr lang="ar-IQ" sz="1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الله عليه </a:t>
            </a:r>
            <a:r>
              <a:rPr lang="ar-IQ" sz="1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وسلم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المكتوب في المصحف، المنقول إلينا بالتواتر بلا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شبهة، المتعبد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بتلاوته المتحدي بأقصر سورة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منه،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المبدوء بسورة الفاتحة والمختوم بسورة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الناس.</a:t>
            </a:r>
            <a:endParaRPr lang="ar-IQ" sz="2800" b="1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751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>
                <a:solidFill>
                  <a:schemeClr val="tx1"/>
                </a:solidFill>
                <a:cs typeface="Akhbar MT" pitchFamily="2" charset="-78"/>
              </a:rPr>
              <a:t>أوجــه الاعجاز فــي القـرآن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</a:pPr>
            <a:endParaRPr lang="ar-IQ" sz="2700" b="1" dirty="0" smtClean="0">
              <a:solidFill>
                <a:schemeClr val="tx1"/>
              </a:solidFill>
              <a:latin typeface="Franklin Gothic Book"/>
              <a:cs typeface="Akhbar MT" pitchFamily="2" charset="-78"/>
            </a:endParaRPr>
          </a:p>
          <a:p>
            <a:pPr marL="0" lvl="0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ar-IQ" sz="2700" b="1" dirty="0">
              <a:solidFill>
                <a:schemeClr val="tx1"/>
              </a:solidFill>
              <a:latin typeface="Franklin Gothic Book"/>
              <a:cs typeface="Akhbar MT" pitchFamily="2" charset="-78"/>
            </a:endParaRPr>
          </a:p>
          <a:p>
            <a:pPr marL="514350" lvl="0" indent="-514350"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ar-IQ" sz="2700" b="1" dirty="0" smtClean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التحدي</a:t>
            </a:r>
            <a:r>
              <a:rPr lang="ar-IQ" sz="2700" b="1" dirty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، وهو طلب المنازلة والمعارضة.</a:t>
            </a:r>
          </a:p>
          <a:p>
            <a:pPr marL="514350" lvl="0" indent="-514350"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ar-IQ" sz="2700" b="1" dirty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وجود المقتضي الذي يدفع </a:t>
            </a:r>
            <a:r>
              <a:rPr lang="ar-IQ" sz="2700" b="1" dirty="0" err="1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المتحدَّى</a:t>
            </a:r>
            <a:r>
              <a:rPr lang="ar-IQ" sz="2700" b="1" dirty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 إلى المنازلة.</a:t>
            </a:r>
          </a:p>
          <a:p>
            <a:pPr marL="514350" lvl="0" indent="-514350"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ar-IQ" sz="2700" b="1" dirty="0">
                <a:solidFill>
                  <a:schemeClr val="tx1"/>
                </a:solidFill>
                <a:latin typeface="Franklin Gothic Book"/>
                <a:cs typeface="Akhbar MT" pitchFamily="2" charset="-78"/>
              </a:rPr>
              <a:t>عدم وجود مانع في المباراة.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739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>
                <a:solidFill>
                  <a:schemeClr val="tx1"/>
                </a:solidFill>
              </a:rPr>
              <a:t>الوجــه الأول: التحــــدي</a:t>
            </a:r>
            <a:endParaRPr lang="ar-IQ" sz="44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IQ" sz="2800" b="1" dirty="0" smtClean="0">
              <a:solidFill>
                <a:schemeClr val="tx1"/>
              </a:solidFill>
              <a:latin typeface="Traditional Arabic"/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القرآن الكريم صورة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نظمه العجيب والأسلوب الغريب المخالف لأساليب كلام العرب ومناهج نظمها ونثرها</a:t>
            </a:r>
            <a:r>
              <a:rPr lang="ar-IQ" sz="2800" b="1" dirty="0">
                <a:solidFill>
                  <a:schemeClr val="tx1"/>
                </a:solidFill>
                <a:cs typeface="Akhbar MT" pitchFamily="2" charset="-78"/>
              </a:rPr>
              <a:t> </a:t>
            </a:r>
          </a:p>
          <a:p>
            <a:pPr marL="0" indent="0" algn="ctr">
              <a:buNone/>
            </a:pP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 لم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يوجد قبله ولا بعده نظير له، ولا استطاع أحد مماثلة شيء منه، بل حارت فيه عقولهم،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ولم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يهتدوا إلى مثله في جنس كلامهم من نثر أو نظم أو سجع أو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شعر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فهو نوع متميز كل التمييز في كل شيء وحتى في تسمية جملته قرآناً وفي تسمية أجزائه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سوراًً </a:t>
            </a:r>
            <a:r>
              <a:rPr lang="ar-IQ" sz="2800" b="1" dirty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وآياته تنتهي </a:t>
            </a: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بفواصل.</a:t>
            </a:r>
          </a:p>
          <a:p>
            <a:pPr marL="0" indent="0" algn="ctr">
              <a:buNone/>
            </a:pPr>
            <a:r>
              <a:rPr lang="ar-IQ" sz="2800" b="1" dirty="0" smtClean="0">
                <a:solidFill>
                  <a:schemeClr val="tx1"/>
                </a:solidFill>
                <a:latin typeface="Traditional Arabic"/>
                <a:cs typeface="Akhbar MT" pitchFamily="2" charset="-78"/>
              </a:rPr>
              <a:t>فـ </a:t>
            </a: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فـكان الإعجاز </a:t>
            </a:r>
            <a:r>
              <a:rPr lang="ar-IQ" sz="2800" b="1" dirty="0">
                <a:solidFill>
                  <a:schemeClr val="tx1"/>
                </a:solidFill>
                <a:cs typeface="Akhbar MT" pitchFamily="2" charset="-78"/>
              </a:rPr>
              <a:t>بكل </a:t>
            </a: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من : </a:t>
            </a:r>
            <a:r>
              <a:rPr lang="ar-IQ" sz="2800" b="1" dirty="0">
                <a:solidFill>
                  <a:schemeClr val="tx1"/>
                </a:solidFill>
                <a:cs typeface="Akhbar MT" pitchFamily="2" charset="-78"/>
              </a:rPr>
              <a:t>الإيجاز </a:t>
            </a: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والبلاغة والأسلوب الغريب، كل </a:t>
            </a:r>
            <a:r>
              <a:rPr lang="ar-IQ" sz="2800" b="1" dirty="0">
                <a:solidFill>
                  <a:schemeClr val="tx1"/>
                </a:solidFill>
                <a:cs typeface="Akhbar MT" pitchFamily="2" charset="-78"/>
              </a:rPr>
              <a:t>منهما </a:t>
            </a: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وقع بــه التحدي </a:t>
            </a:r>
            <a:r>
              <a:rPr lang="ar-IQ" sz="2800" b="1" dirty="0">
                <a:solidFill>
                  <a:schemeClr val="tx1"/>
                </a:solidFill>
                <a:cs typeface="Akhbar MT" pitchFamily="2" charset="-78"/>
              </a:rPr>
              <a:t>والتعجيز.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064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/>
              <a:t>الوجــه الثاني: المنازلة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النبي (</a:t>
            </a:r>
            <a:r>
              <a:rPr lang="ar-IQ" sz="1800" b="1" dirty="0" smtClean="0">
                <a:solidFill>
                  <a:schemeClr val="tx1"/>
                </a:solidFill>
                <a:cs typeface="Akhbar MT" pitchFamily="2" charset="-78"/>
              </a:rPr>
              <a:t>صلى الله عليه وسلم</a:t>
            </a: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) أدعى أنه رسول الله، وجاءهم بكتاب الله ( القرآن الكريم)، يسفِّـه عبادتهم، ويسخر من عقولهم، فحرصوا على رده بأن يأتوا بمثلـه أو ببعضه؛ ليدحضوا حجتــه، فلا يقال أنـه من الله.</a:t>
            </a:r>
            <a:endParaRPr lang="ar-IQ" sz="2800" b="1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358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الوجــه الثـالــث: عدم وجـود مــانع من المبـــاراة</a:t>
            </a:r>
            <a:endParaRPr lang="ar-IQ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المانع الذي يمنع العرب من المعارضة غير موجود، وذلك متضح في جوانب عدة هي:</a:t>
            </a:r>
          </a:p>
          <a:p>
            <a:pPr marL="514350" indent="-514350">
              <a:buFont typeface="+mj-cs"/>
              <a:buAutoNum type="arabic2Minus"/>
            </a:pPr>
            <a:r>
              <a:rPr lang="ar-IQ" sz="2800" b="1" smtClean="0">
                <a:solidFill>
                  <a:schemeClr val="tx1"/>
                </a:solidFill>
                <a:cs typeface="Akhbar MT" pitchFamily="2" charset="-78"/>
              </a:rPr>
              <a:t>جانب اللغة.</a:t>
            </a:r>
            <a:endParaRPr lang="ar-IQ" sz="2800" b="1" dirty="0" smtClean="0">
              <a:solidFill>
                <a:schemeClr val="tx1"/>
              </a:solidFill>
              <a:cs typeface="Akhbar MT" pitchFamily="2" charset="-78"/>
            </a:endParaRPr>
          </a:p>
          <a:p>
            <a:pPr marL="514350" indent="-514350">
              <a:buFont typeface="+mj-cs"/>
              <a:buAutoNum type="arabic2Minus"/>
            </a:pP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جانب المعنى.</a:t>
            </a:r>
          </a:p>
          <a:p>
            <a:pPr marL="514350" indent="-514350">
              <a:buFont typeface="+mj-cs"/>
              <a:buAutoNum type="arabic2Minus"/>
            </a:pPr>
            <a:r>
              <a:rPr lang="ar-IQ" sz="2800" b="1" dirty="0" smtClean="0">
                <a:solidFill>
                  <a:schemeClr val="tx1"/>
                </a:solidFill>
                <a:cs typeface="Akhbar MT" pitchFamily="2" charset="-78"/>
              </a:rPr>
              <a:t>جانب الزمن.</a:t>
            </a:r>
            <a:endParaRPr lang="ar-IQ" sz="2800" b="1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4254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ماء">
  <a:themeElements>
    <a:clrScheme name="مخصص 3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5C4CB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53</TotalTime>
  <Words>265</Words>
  <Application>Microsoft Office PowerPoint</Application>
  <PresentationFormat>عرض على الشاشة (3:4)‏</PresentationFormat>
  <Paragraphs>29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غماء</vt:lpstr>
      <vt:lpstr>القـــرآن الكريـــم</vt:lpstr>
      <vt:lpstr>تعريف القرآن لغة واصطلاحاً</vt:lpstr>
      <vt:lpstr>أوجــه الاعجاز فــي القـرآن </vt:lpstr>
      <vt:lpstr>الوجــه الأول: التحــــدي</vt:lpstr>
      <vt:lpstr>الوجــه الثاني: المنازلة</vt:lpstr>
      <vt:lpstr>الوجــه الثـالــث: عدم وجـود مــانع من المبـــاراة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القـــرآن الكريـــم</dc:title>
  <dc:creator>DR.Ahmed Saker 2O14</dc:creator>
  <cp:lastModifiedBy>DR.Ahmed Saker 2O14</cp:lastModifiedBy>
  <cp:revision>7</cp:revision>
  <dcterms:created xsi:type="dcterms:W3CDTF">2020-01-11T12:02:34Z</dcterms:created>
  <dcterms:modified xsi:type="dcterms:W3CDTF">2020-01-11T13:53:07Z</dcterms:modified>
</cp:coreProperties>
</file>