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6EADCB4-7F13-43DA-9DA8-0E68884EB196}" type="slidenum">
              <a:rPr lang="ar-IQ" smtClean="0"/>
              <a:t>‹#›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47A0DA-F50E-4D1C-A0DF-8D043D7A20ED}" type="datetimeFigureOut">
              <a:rPr lang="ar-IQ" smtClean="0"/>
              <a:t>16/05/1441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543800" cy="1440161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المـعجــــــزة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6461760" cy="2065784"/>
          </a:xfrm>
        </p:spPr>
        <p:txBody>
          <a:bodyPr>
            <a:normAutofit/>
          </a:bodyPr>
          <a:lstStyle/>
          <a:p>
            <a:pPr marL="571500" indent="-571500" algn="ctr">
              <a:buFont typeface="Arial" pitchFamily="34" charset="0"/>
              <a:buChar char="•"/>
            </a:pPr>
            <a:r>
              <a:rPr lang="ar-IQ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تعريفها لغة واصطلاحاً</a:t>
            </a:r>
          </a:p>
          <a:p>
            <a:pPr marL="571500" indent="-571500" algn="ctr">
              <a:buFont typeface="Arial" pitchFamily="34" charset="0"/>
              <a:buChar char="•"/>
            </a:pPr>
            <a:r>
              <a:rPr lang="ar-IQ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شــروطهــــــــــــــــــا</a:t>
            </a:r>
            <a:endParaRPr lang="ar-IQ" sz="4000" b="1" dirty="0">
              <a:solidFill>
                <a:schemeClr val="tx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724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100" b="1" spc="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/>
              </a:rPr>
              <a:t>المعجزة لغة واصطلاحاً</a:t>
            </a:r>
            <a:endParaRPr lang="ar-IQ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457200" indent="-457200">
              <a:spcBef>
                <a:spcPts val="400"/>
              </a:spcBef>
              <a:buClr>
                <a:schemeClr val="accent1">
                  <a:lumMod val="75000"/>
                </a:schemeClr>
              </a:buClr>
              <a:buSzPct val="77000"/>
              <a:buFont typeface="Wingdings" pitchFamily="2" charset="2"/>
              <a:buChar char="v"/>
            </a:pP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المعجزة </a:t>
            </a:r>
            <a:r>
              <a:rPr lang="ar-IQ" sz="2700" b="1" dirty="0">
                <a:solidFill>
                  <a:prstClr val="black"/>
                </a:solidFill>
                <a:latin typeface="Franklin Gothic Book"/>
                <a:cs typeface="Akhbar MT" pitchFamily="2" charset="-78"/>
              </a:rPr>
              <a:t>لغة: مأخوذة من العجز ضد القوة</a:t>
            </a:r>
            <a:r>
              <a:rPr lang="ar-IQ" sz="2700" b="1" dirty="0" smtClean="0">
                <a:solidFill>
                  <a:prstClr val="black"/>
                </a:solidFill>
                <a:latin typeface="Franklin Gothic Book"/>
                <a:cs typeface="Akhbar MT" pitchFamily="2" charset="-78"/>
              </a:rPr>
              <a:t>.</a:t>
            </a:r>
          </a:p>
          <a:p>
            <a:pPr marL="457200" indent="-457200">
              <a:spcBef>
                <a:spcPts val="400"/>
              </a:spcBef>
              <a:buClr>
                <a:srgbClr val="2DA2BF"/>
              </a:buClr>
              <a:buSzPct val="68000"/>
              <a:buFont typeface="Wingdings" pitchFamily="2" charset="2"/>
              <a:buChar char="v"/>
            </a:pPr>
            <a:endParaRPr lang="ar-IQ" sz="2700" b="1" dirty="0">
              <a:solidFill>
                <a:prstClr val="black"/>
              </a:solidFill>
              <a:latin typeface="Franklin Gothic Book"/>
              <a:cs typeface="Akhbar MT" pitchFamily="2" charset="-78"/>
            </a:endParaRPr>
          </a:p>
          <a:p>
            <a:pPr marL="457200" indent="-457200">
              <a:spcBef>
                <a:spcPts val="400"/>
              </a:spcBef>
              <a:buClr>
                <a:schemeClr val="accent1">
                  <a:lumMod val="75000"/>
                </a:schemeClr>
              </a:buClr>
              <a:buSzPct val="68000"/>
              <a:buFont typeface="Wingdings" pitchFamily="2" charset="2"/>
              <a:buChar char="v"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المعجزة اصطلاحاً: هي أمر خارق للعادة، قصد به إظهار صدق من ادعى أنه رسول من الله سبحانه.</a:t>
            </a:r>
          </a:p>
          <a:p>
            <a:pPr marL="11430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9975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5400" b="1" spc="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/>
                <a:cs typeface="Akhbar MT" pitchFamily="2" charset="-78"/>
              </a:rPr>
              <a:t>شروط المعجزة</a:t>
            </a:r>
            <a:endParaRPr lang="ar-IQ" sz="60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algn="justLow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/>
              <a:cs typeface="Akhbar MT" pitchFamily="2" charset="-78"/>
            </a:endParaRPr>
          </a:p>
          <a:p>
            <a:pPr marL="109728" lvl="0" indent="0" algn="justLow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1-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أن تكون المعجزة من الله تعالى دون غيره، لأنها تصديق منه لرسول فلا يصدقه بفعل غيره، سواء كان هذا الأمر (المعجزة) الذي يظهره الله قولا 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ً مثل </a:t>
            </a:r>
            <a:r>
              <a:rPr lang="ar-IQ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القرآن، أم فعلا 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ً كفلق </a:t>
            </a:r>
            <a:r>
              <a:rPr lang="ar-IQ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البحر لسيدنا 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موسى( </a:t>
            </a:r>
            <a:r>
              <a:rPr lang="ar-IQ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عليه السلام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)، </a:t>
            </a:r>
            <a:r>
              <a:rPr lang="ar-IQ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أم 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تركا ًكعدم </a:t>
            </a:r>
            <a:r>
              <a:rPr lang="ar-IQ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إحراق النار لسيدنا إبراهيم 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(</a:t>
            </a:r>
            <a:r>
              <a:rPr lang="ar-IQ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عليه السلام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).</a:t>
            </a:r>
          </a:p>
          <a:p>
            <a:pPr marL="109728" lvl="0" indent="0" algn="justLow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/>
              <a:cs typeface="Akhbar MT" pitchFamily="2" charset="-78"/>
            </a:endParaRPr>
          </a:p>
          <a:p>
            <a:pPr marL="109728" lvl="0" indent="0" algn="justLow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2-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أن تكون خارقة للعادة لأنها لو لم تكن كذلك لأمكن للكاذب ادعاء الرسالة، وخرج بهذا السحر والشعوذة والمخترعات الغربية.</a:t>
            </a:r>
          </a:p>
          <a:p>
            <a:pPr marL="11430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514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5400" b="1" spc="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/>
                <a:cs typeface="Akhbar MT" pitchFamily="2" charset="-78"/>
              </a:rPr>
              <a:t>شروط المعجزة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/>
              <a:cs typeface="Akhbar MT" pitchFamily="2" charset="-78"/>
            </a:endParaRP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3 </a:t>
            </a:r>
            <a:r>
              <a:rPr lang="ar-IQ" sz="27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-</a:t>
            </a:r>
            <a:r>
              <a:rPr lang="ar-IQ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 أن تظهر على يد من يدعي النبوة ليعلم أنه تصديق 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له.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/>
              <a:cs typeface="Akhbar MT" pitchFamily="2" charset="-78"/>
            </a:endParaRP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4 -</a:t>
            </a:r>
            <a:r>
              <a:rPr lang="ar-IQ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 أن تكون مقرونة بدعوى النبوة ومصاحبة لها حقيقة أو حكما كما إذا تأخرت بزمن </a:t>
            </a:r>
            <a:r>
              <a:rPr lang="ar-IQ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يسير.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/>
              <a:cs typeface="Akhbar MT" pitchFamily="2" charset="-78"/>
            </a:endParaRP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5 - </a:t>
            </a:r>
            <a:r>
              <a:rPr lang="ar-IQ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Akhbar MT" pitchFamily="2" charset="-78"/>
              </a:rPr>
              <a:t>أن تكون المعجزة موافقة للمطلوب، فإن جاءت مخالفة للمطلوب سميت إهانة كما حصل لمسيلمة الكذاب، فإنه تفل في عين لتبرأ فعميت السليمة.</a:t>
            </a:r>
          </a:p>
          <a:p>
            <a:pPr marL="11430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9935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5400" b="1" spc="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/>
                <a:cs typeface="Akhbar MT" pitchFamily="2" charset="-78"/>
              </a:rPr>
              <a:t>شروط المعجزة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6 -</a:t>
            </a:r>
            <a:r>
              <a:rPr lang="ar-IQ" sz="2800" b="1" dirty="0">
                <a:latin typeface="Traditional Arabic"/>
                <a:cs typeface="Akhbar MT" pitchFamily="2" charset="-78"/>
              </a:rPr>
              <a:t> أن لا تكون مكذبة </a:t>
            </a:r>
            <a:r>
              <a:rPr lang="ar-IQ" sz="2800" b="1" dirty="0" smtClean="0">
                <a:latin typeface="Traditional Arabic"/>
                <a:cs typeface="Akhbar MT" pitchFamily="2" charset="-78"/>
              </a:rPr>
              <a:t>للمدعي، </a:t>
            </a:r>
            <a:r>
              <a:rPr lang="ar-IQ" sz="2800" b="1" dirty="0">
                <a:latin typeface="Traditional Arabic"/>
                <a:cs typeface="Akhbar MT" pitchFamily="2" charset="-78"/>
              </a:rPr>
              <a:t>فلو قال الإنسان: معجزتي نطق هذا الجماد فنطق الجماد مكذبا له فإن تكذيبه يعتبر دليلا على كذب المدعي</a:t>
            </a:r>
            <a:r>
              <a:rPr lang="ar-IQ" sz="2800" b="1" dirty="0" smtClean="0">
                <a:latin typeface="Traditional Arabic"/>
                <a:cs typeface="Akhbar MT" pitchFamily="2" charset="-78"/>
              </a:rPr>
              <a:t>.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800" b="1" dirty="0">
              <a:latin typeface="Traditional Arabic"/>
              <a:cs typeface="Akhbar MT" pitchFamily="2" charset="-78"/>
            </a:endParaRP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7 -</a:t>
            </a:r>
            <a:r>
              <a:rPr lang="ar-IQ" sz="2800" b="1" dirty="0">
                <a:latin typeface="Traditional Arabic"/>
                <a:cs typeface="Akhbar MT" pitchFamily="2" charset="-78"/>
              </a:rPr>
              <a:t> أن تتعذر معارضة الأمر الخارق للعادة والإتيان بمثله لأن المعارضة لو أمكنت واستطاع أحد أن يأتي بمثل الأمر الخارق للعادة الذي جاء به النبي لأمكن لأي كاذب أن يدعي النبوة</a:t>
            </a:r>
            <a:r>
              <a:rPr lang="ar-IQ" sz="2800" b="1" dirty="0" smtClean="0">
                <a:latin typeface="Traditional Arabic"/>
                <a:cs typeface="Akhbar MT" pitchFamily="2" charset="-78"/>
              </a:rPr>
              <a:t>.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800" b="1" dirty="0">
              <a:latin typeface="Traditional Arabic"/>
              <a:cs typeface="Akhbar MT" pitchFamily="2" charset="-78"/>
            </a:endParaRP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8 -</a:t>
            </a:r>
            <a:r>
              <a:rPr lang="ar-IQ" sz="2800" b="1" dirty="0">
                <a:latin typeface="Traditional Arabic"/>
                <a:cs typeface="Akhbar MT" pitchFamily="2" charset="-78"/>
              </a:rPr>
              <a:t> </a:t>
            </a:r>
            <a:r>
              <a:rPr lang="ar-IQ" sz="2800" b="1" dirty="0" smtClean="0">
                <a:latin typeface="Traditional Arabic"/>
                <a:cs typeface="Akhbar MT" pitchFamily="2" charset="-78"/>
              </a:rPr>
              <a:t>أن </a:t>
            </a:r>
            <a:r>
              <a:rPr lang="ar-IQ" sz="2800" b="1" dirty="0">
                <a:latin typeface="Traditional Arabic"/>
                <a:cs typeface="Akhbar MT" pitchFamily="2" charset="-78"/>
              </a:rPr>
              <a:t>لا تحصل المعجزة </a:t>
            </a:r>
            <a:r>
              <a:rPr lang="ar-IQ" sz="2800" b="1" dirty="0" smtClean="0">
                <a:latin typeface="Traditional Arabic"/>
                <a:cs typeface="Akhbar MT" pitchFamily="2" charset="-78"/>
              </a:rPr>
              <a:t>في زمن </a:t>
            </a:r>
            <a:r>
              <a:rPr lang="ar-IQ" sz="2800" b="1" dirty="0">
                <a:latin typeface="Traditional Arabic"/>
                <a:cs typeface="Akhbar MT" pitchFamily="2" charset="-78"/>
              </a:rPr>
              <a:t>نقض </a:t>
            </a:r>
            <a:r>
              <a:rPr lang="ar-IQ" sz="2800" b="1" dirty="0" smtClean="0">
                <a:latin typeface="Traditional Arabic"/>
                <a:cs typeface="Akhbar MT" pitchFamily="2" charset="-78"/>
              </a:rPr>
              <a:t>العادات؛ </a:t>
            </a:r>
            <a:r>
              <a:rPr lang="ar-IQ" sz="2800" b="1" dirty="0">
                <a:latin typeface="Traditional Arabic"/>
                <a:cs typeface="Akhbar MT" pitchFamily="2" charset="-78"/>
              </a:rPr>
              <a:t>وذلك كزمن طلوع الشمس من مغربها وتكلم الدابة، وظهور المسيح الدجال، فإن الخوارق فيه ليست معجزة.</a:t>
            </a:r>
          </a:p>
        </p:txBody>
      </p:sp>
    </p:spTree>
    <p:extLst>
      <p:ext uri="{BB962C8B-B14F-4D97-AF65-F5344CB8AC3E}">
        <p14:creationId xmlns:p14="http://schemas.microsoft.com/office/powerpoint/2010/main" val="4657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100" b="1" spc="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/>
              </a:rPr>
              <a:t>امور لا تدخل في المعجزة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1- الكرامة: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أمر خارق للعادة يظهر على يد عبد صالح غير مدع للنبوة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2- والمعونة: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أمر خارق للعادة يظهر على يد بعض العوام تخليصا من شدة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solidFill>
                <a:srgbClr val="FF0000"/>
              </a:solidFill>
              <a:latin typeface="Traditional Arabic"/>
              <a:cs typeface="Akhbar MT" pitchFamily="2" charset="-78"/>
            </a:endParaRP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3- والإهانة: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أمر خارق للعادة يظهر على يد كاذب مدع للنبوة خلاف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مطلوبة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كما حصل لمسيلمة الكذاب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solidFill>
                <a:srgbClr val="FF0000"/>
              </a:solidFill>
              <a:latin typeface="Traditional Arabic"/>
              <a:cs typeface="Akhbar MT" pitchFamily="2" charset="-78"/>
            </a:endParaRP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4- </a:t>
            </a:r>
            <a:r>
              <a:rPr lang="ar-IQ" sz="2700" b="1" dirty="0" smtClean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والاستدراج</a:t>
            </a:r>
            <a:r>
              <a:rPr lang="ar-IQ" sz="2700" b="1" dirty="0">
                <a:solidFill>
                  <a:schemeClr val="accent1">
                    <a:lumMod val="75000"/>
                  </a:schemeClr>
                </a:solidFill>
                <a:latin typeface="Traditional Arabic"/>
                <a:cs typeface="Akhbar MT" pitchFamily="2" charset="-78"/>
              </a:rPr>
              <a:t>: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أمر خارق للعادة يظهر على يد فاسق مدع للإلهية، كما يظهر على يد المسيح الدجال.</a:t>
            </a:r>
            <a:endParaRPr lang="ar-IQ" sz="2700" b="1" dirty="0">
              <a:solidFill>
                <a:srgbClr val="FF0000"/>
              </a:solidFill>
              <a:latin typeface="Traditional Arabic"/>
              <a:cs typeface="Akhbar MT" pitchFamily="2" charset="-78"/>
            </a:endParaRPr>
          </a:p>
          <a:p>
            <a:pPr marL="11430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0191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مخصص 2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E66C7D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</TotalTime>
  <Words>345</Words>
  <Application>Microsoft Office PowerPoint</Application>
  <PresentationFormat>عرض على الشاشة (3:4)‏</PresentationFormat>
  <Paragraphs>34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تجاور</vt:lpstr>
      <vt:lpstr>المـعجــــــزة</vt:lpstr>
      <vt:lpstr>المعجزة لغة واصطلاحاً</vt:lpstr>
      <vt:lpstr>شروط المعجزة</vt:lpstr>
      <vt:lpstr>شروط المعجزة</vt:lpstr>
      <vt:lpstr>شروط المعجزة</vt:lpstr>
      <vt:lpstr>امور لا تدخل في المعجزة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المـعجــــــزة</dc:title>
  <dc:creator>DR.Ahmed Saker 2O14</dc:creator>
  <cp:lastModifiedBy>DR.Ahmed Saker 2O14</cp:lastModifiedBy>
  <cp:revision>3</cp:revision>
  <dcterms:created xsi:type="dcterms:W3CDTF">2020-01-08T22:19:23Z</dcterms:created>
  <dcterms:modified xsi:type="dcterms:W3CDTF">2020-01-11T13:46:35Z</dcterms:modified>
</cp:coreProperties>
</file>