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9CCC2A-6416-446D-9B38-CC0DB1D8BD8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A88B663-6A04-4510-8DB0-1F13359CA75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63688" y="2060848"/>
            <a:ext cx="5723468" cy="1828090"/>
          </a:xfrm>
        </p:spPr>
        <p:txBody>
          <a:bodyPr>
            <a:normAutofit/>
          </a:bodyPr>
          <a:lstStyle/>
          <a:p>
            <a:r>
              <a:rPr lang="ar-IQ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أنــــواع الـــوحــــي</a:t>
            </a:r>
            <a:endParaRPr lang="ar-IQ" sz="8000" dirty="0">
              <a:solidFill>
                <a:schemeClr val="accent5">
                  <a:lumMod val="60000"/>
                  <a:lumOff val="40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27200" y="4077072"/>
            <a:ext cx="5712179" cy="1183550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747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أنــــواع الوحـــي</a:t>
            </a:r>
            <a:endParaRPr lang="ar-IQ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2119257"/>
            <a:ext cx="7272808" cy="3603812"/>
          </a:xfrm>
        </p:spPr>
        <p:txBody>
          <a:bodyPr/>
          <a:lstStyle/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800" b="1" dirty="0" smtClean="0">
              <a:solidFill>
                <a:prstClr val="black"/>
              </a:solidFill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 smtClean="0">
                <a:solidFill>
                  <a:prstClr val="black"/>
                </a:solidFill>
                <a:cs typeface="Akhbar MT" pitchFamily="2" charset="-78"/>
              </a:rPr>
              <a:t>لتلقي </a:t>
            </a:r>
            <a:r>
              <a:rPr lang="ar-IQ" sz="2800" b="1" dirty="0">
                <a:solidFill>
                  <a:prstClr val="black"/>
                </a:solidFill>
                <a:cs typeface="Akhbar MT" pitchFamily="2" charset="-78"/>
              </a:rPr>
              <a:t>الوحي من الله تعالى طرق بينها الله تعالى بقوله: (وَمَا كَانَ لِبَشَرٍ أَنْ يُكَلِّمَهُ اللَّهُ إِلَّا وَحْيًا أَوْ مِنْ وَرَاءِ حِجَابٍ أَوْ يُرْسِلَ رَسُولًا فَيُوحِيَ بِإِذْنِهِ مَا يَشَاءُ إِنَّهُ عَلِيٌّ حَكِيمٌ)</a:t>
            </a: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800" b="1" dirty="0">
              <a:solidFill>
                <a:prstClr val="black"/>
              </a:solidFill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>
                <a:solidFill>
                  <a:prstClr val="black"/>
                </a:solidFill>
                <a:cs typeface="Akhbar MT" pitchFamily="2" charset="-78"/>
              </a:rPr>
              <a:t>فأخبر الله تعالى أن تكليمه ووحيه لاحد من البشر يكون على ثلاثة أوجــه: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57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الوجـه الاول: وحيــاً</a:t>
            </a:r>
            <a:endParaRPr lang="ar-IQ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2119257"/>
            <a:ext cx="6984776" cy="3603812"/>
          </a:xfrm>
        </p:spPr>
        <p:txBody>
          <a:bodyPr/>
          <a:lstStyle/>
          <a:p>
            <a:pPr marL="0" lvl="0" indent="0">
              <a:buClrTx/>
              <a:buSzTx/>
              <a:buNone/>
            </a:pPr>
            <a:r>
              <a:rPr lang="ar-IQ" sz="2800" b="1" dirty="0">
                <a:solidFill>
                  <a:prstClr val="black"/>
                </a:solidFill>
                <a:cs typeface="Akhbar MT" pitchFamily="2" charset="-78"/>
              </a:rPr>
              <a:t>ويكون على شكلين:</a:t>
            </a:r>
          </a:p>
          <a:p>
            <a:pPr marL="0" lvl="0" indent="0">
              <a:buClrTx/>
              <a:buSzTx/>
              <a:buNone/>
            </a:pPr>
            <a:r>
              <a:rPr lang="ar-IQ" sz="2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Akhbar MT" pitchFamily="2" charset="-78"/>
              </a:rPr>
              <a:t>1-</a:t>
            </a:r>
            <a:r>
              <a:rPr lang="ar-IQ" sz="2800" b="1" dirty="0">
                <a:solidFill>
                  <a:prstClr val="black"/>
                </a:solidFill>
                <a:cs typeface="Akhbar MT" pitchFamily="2" charset="-78"/>
              </a:rPr>
              <a:t> الإلهام والقذف في القلب: </a:t>
            </a:r>
            <a:r>
              <a:rPr lang="ar-IQ" sz="2800" dirty="0">
                <a:solidFill>
                  <a:prstClr val="black"/>
                </a:solidFill>
                <a:cs typeface="Akhbar MT" pitchFamily="2" charset="-78"/>
              </a:rPr>
              <a:t>كما أوحى لأم موسى، وعنه (</a:t>
            </a:r>
            <a:r>
              <a:rPr lang="ar-IQ" sz="1800" dirty="0">
                <a:solidFill>
                  <a:prstClr val="black"/>
                </a:solidFill>
                <a:cs typeface="Akhbar MT" pitchFamily="2" charset="-78"/>
              </a:rPr>
              <a:t>صلى الله عليه وسلم</a:t>
            </a:r>
            <a:r>
              <a:rPr lang="ar-IQ" sz="2800" dirty="0">
                <a:solidFill>
                  <a:prstClr val="black"/>
                </a:solidFill>
                <a:cs typeface="Akhbar MT" pitchFamily="2" charset="-78"/>
              </a:rPr>
              <a:t>) أنه قال: «إن روح القدس نفث في روعي لن تموت نفس حتى تستكمل رزقها فاتقوا الله وأجملوا في الطلب»</a:t>
            </a:r>
          </a:p>
          <a:p>
            <a:pPr marL="0" lvl="0" indent="0">
              <a:buClrTx/>
              <a:buSzTx/>
              <a:buNone/>
            </a:pPr>
            <a:r>
              <a:rPr lang="ar-IQ" sz="2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Akhbar MT" pitchFamily="2" charset="-78"/>
              </a:rPr>
              <a:t>2-</a:t>
            </a:r>
            <a:r>
              <a:rPr lang="ar-IQ" sz="2800" b="1" dirty="0">
                <a:solidFill>
                  <a:prstClr val="black"/>
                </a:solidFill>
                <a:cs typeface="Akhbar MT" pitchFamily="2" charset="-78"/>
              </a:rPr>
              <a:t> الرؤيـا في المنام: </a:t>
            </a:r>
            <a:r>
              <a:rPr lang="ar-IQ" sz="2800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كرؤيا إبراهيم عليه السلام بذبح ولده إسماعيل وكرؤى النبي (</a:t>
            </a:r>
            <a:r>
              <a:rPr lang="ar-IQ" sz="1800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800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 في بداية البعثة.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837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1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الوجـه الثــاني: من وراء حجـــاب</a:t>
            </a:r>
            <a:endParaRPr lang="ar-IQ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2119257"/>
            <a:ext cx="7128792" cy="3603812"/>
          </a:xfrm>
        </p:spPr>
        <p:txBody>
          <a:bodyPr/>
          <a:lstStyle/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التكليم من وراء حجاب بلا </a:t>
            </a:r>
            <a:r>
              <a:rPr lang="ar-IQ" sz="2700" b="1" dirty="0" err="1">
                <a:solidFill>
                  <a:srgbClr val="000000"/>
                </a:solidFill>
                <a:latin typeface="Traditional Arabic"/>
                <a:cs typeface="Traditional Arabic"/>
              </a:rPr>
              <a:t>واسطة،كما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 ثبت ذلك لبعض الرسل والأنبياء.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lvl="0">
              <a:spcBef>
                <a:spcPts val="400"/>
              </a:spcBef>
              <a:buClr>
                <a:schemeClr val="accent1">
                  <a:lumMod val="75000"/>
                </a:schemeClr>
              </a:buClr>
              <a:buSzPct val="68000"/>
              <a:buFont typeface="Wingdings" pitchFamily="2" charset="2"/>
              <a:buChar char="v"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تكليم الله تعالى لموسى قال تعالى: (كَلَّمَ اللَّهُ مُوسَى تَكْلِيمًا)،وقال: (وَلَمَّا جَاءَ مُوسَى لِمِيقَاتِنَا وَكَلَّمَهُ رَبُّهُ). </a:t>
            </a:r>
          </a:p>
          <a:p>
            <a:pPr lvl="0">
              <a:spcBef>
                <a:spcPts val="400"/>
              </a:spcBef>
              <a:buClr>
                <a:schemeClr val="accent1">
                  <a:lumMod val="75000"/>
                </a:schemeClr>
              </a:buClr>
              <a:buSzPct val="68000"/>
              <a:buFont typeface="Wingdings" pitchFamily="2" charset="2"/>
              <a:buChar char="v"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تكليم الله لآدم، قال تعالى: (فَتَلَقَّى آدَمُ مِنْ رَبِّهِ كَلِمَاتٍ). </a:t>
            </a:r>
          </a:p>
          <a:p>
            <a:pPr lvl="0">
              <a:spcBef>
                <a:spcPts val="400"/>
              </a:spcBef>
              <a:buClr>
                <a:schemeClr val="accent1">
                  <a:lumMod val="75000"/>
                </a:schemeClr>
              </a:buClr>
              <a:buSzPct val="68000"/>
              <a:buFont typeface="Wingdings" pitchFamily="2" charset="2"/>
              <a:buChar char="v"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تكليم الله تعالى لنبينا محمد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صلى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الله عليه 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وسلم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)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ليلة الإسراء على ما هو ثابت في السنة.</a:t>
            </a:r>
            <a:endParaRPr lang="ar-IQ" sz="27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2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1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الوجـــه الثــالــث: يرسل رسولاً</a:t>
            </a:r>
            <a:endParaRPr lang="ar-IQ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2119257"/>
            <a:ext cx="7200800" cy="3603812"/>
          </a:xfrm>
        </p:spPr>
        <p:txBody>
          <a:bodyPr/>
          <a:lstStyle/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الوحي بواسطة الملك </a:t>
            </a:r>
            <a:endParaRPr lang="ar-IQ" sz="27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ودليله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قوله تعالى: (أَوْ يُرْسِلَ رَسُولًا فَيُوحِيَ بِإِذْنِهِ مَا يَشَاءُ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).</a:t>
            </a:r>
            <a:endParaRPr lang="ar-IQ" sz="2700" b="1" dirty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كنزول جبريل (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عليه السلام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) بالوحي من الله على الأنبياء والرسل.</a:t>
            </a: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والقرآن كله نزل بهذه الطريقة تكلم الله به، وسمعه جبريل عليه السلام من الله عز وجل، وبلغه جبريل لمحمد (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صلى الله عليه وسلم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) (قُلْ نَزَّلَهُ رُوحُ الْقُدُسِ مِنْ رَبِّكَ بِالْحَقِّ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).</a:t>
            </a:r>
            <a:endParaRPr lang="ar-IQ" sz="2700" b="1" dirty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4999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aditional Arabic"/>
                <a:cs typeface="Akhbar MT" pitchFamily="2" charset="-78"/>
              </a:rPr>
              <a:t>ولجبريل (عليه السلام) في </a:t>
            </a:r>
            <a:r>
              <a:rPr lang="ar-IQ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aditional Arabic"/>
                <a:cs typeface="Akhbar MT" pitchFamily="2" charset="-78"/>
              </a:rPr>
              <a:t>تبليغه</a:t>
            </a:r>
            <a:br>
              <a:rPr lang="ar-IQ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aditional Arabic"/>
                <a:cs typeface="Akhbar MT" pitchFamily="2" charset="-78"/>
              </a:rPr>
            </a:br>
            <a:r>
              <a:rPr lang="ar-IQ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aditional Arabic"/>
                <a:cs typeface="Akhbar MT" pitchFamily="2" charset="-78"/>
              </a:rPr>
              <a:t> </a:t>
            </a:r>
            <a:r>
              <a:rPr lang="ar-IQ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aditional Arabic"/>
                <a:cs typeface="Akhbar MT" pitchFamily="2" charset="-78"/>
              </a:rPr>
              <a:t>ثلاثة أحوال:</a:t>
            </a:r>
            <a:endParaRPr lang="ar-IQ" sz="6600" dirty="0">
              <a:solidFill>
                <a:schemeClr val="accent5">
                  <a:lumMod val="60000"/>
                  <a:lumOff val="40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2119257"/>
            <a:ext cx="7272808" cy="3603812"/>
          </a:xfrm>
        </p:spPr>
        <p:txBody>
          <a:bodyPr/>
          <a:lstStyle/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latin typeface="Traditional Arabic"/>
              <a:cs typeface="Traditional Arabic"/>
            </a:endParaRP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1</a:t>
            </a:r>
            <a:r>
              <a:rPr lang="ar-IQ" sz="27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-</a:t>
            </a:r>
            <a:r>
              <a:rPr lang="ar-IQ" sz="2700" b="1" dirty="0" smtClean="0">
                <a:latin typeface="Traditional Arabic"/>
                <a:cs typeface="Akhbar MT" pitchFamily="2" charset="-78"/>
              </a:rPr>
              <a:t> </a:t>
            </a:r>
            <a:r>
              <a:rPr lang="ar-IQ" sz="2700" b="1" dirty="0">
                <a:latin typeface="Traditional Arabic"/>
                <a:cs typeface="Akhbar MT" pitchFamily="2" charset="-78"/>
              </a:rPr>
              <a:t>أن يراه الرسول (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صلى الله عليه وسلم 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 على صورته التي خلق عليها ولم يحصل هذا إلا مرتين.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2 - </a:t>
            </a:r>
            <a:r>
              <a:rPr lang="ar-IQ" sz="2700" b="1" dirty="0">
                <a:latin typeface="Traditional Arabic"/>
                <a:cs typeface="Akhbar MT" pitchFamily="2" charset="-78"/>
              </a:rPr>
              <a:t>أن يأتيه الوحي في مثل صلصلة الجرس فيذهب عنه وقد وعى الرسول (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 ما قال.</a:t>
            </a:r>
          </a:p>
          <a:p>
            <a:pPr marL="0" lvl="0" indent="0" algn="justLow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3-</a:t>
            </a:r>
            <a:r>
              <a:rPr lang="ar-IQ" sz="2700" b="1" dirty="0" smtClean="0">
                <a:latin typeface="Traditional Arabic"/>
                <a:cs typeface="Akhbar MT" pitchFamily="2" charset="-78"/>
              </a:rPr>
              <a:t> </a:t>
            </a:r>
            <a:r>
              <a:rPr lang="ar-IQ" sz="2700" b="1" dirty="0">
                <a:latin typeface="Traditional Arabic"/>
                <a:cs typeface="Akhbar MT" pitchFamily="2" charset="-78"/>
              </a:rPr>
              <a:t>أن يتمثل له جبريل في صورة رجل ويخاطبه بالوحي كما جاء في حديث جبريل في سؤاله النبي (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 عن مراتب الدين.</a:t>
            </a:r>
            <a:endParaRPr lang="ar-IQ" sz="2700" dirty="0">
              <a:cs typeface="Akhbar MT" pitchFamily="2" charset="-78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5037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</TotalTime>
  <Words>349</Words>
  <Application>Microsoft Office PowerPoint</Application>
  <PresentationFormat>عرض على الشاشة (3:4)‏</PresentationFormat>
  <Paragraphs>27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دبوس تثبيت</vt:lpstr>
      <vt:lpstr>أنــــواع الـــوحــــي</vt:lpstr>
      <vt:lpstr>أنــــواع الوحـــي</vt:lpstr>
      <vt:lpstr>الوجـه الاول: وحيــاً</vt:lpstr>
      <vt:lpstr>الوجـه الثــاني: من وراء حجـــاب</vt:lpstr>
      <vt:lpstr>الوجـــه الثــالــث: يرسل رسولاً</vt:lpstr>
      <vt:lpstr>ولجبريل (عليه السلام) في تبليغه  ثلاثة أحوال: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أنــــواع الـــوحــــي</dc:title>
  <dc:creator>DR.Ahmed Saker 2O14</dc:creator>
  <cp:lastModifiedBy>DR.Ahmed Saker 2O14</cp:lastModifiedBy>
  <cp:revision>3</cp:revision>
  <dcterms:created xsi:type="dcterms:W3CDTF">2020-01-08T21:21:48Z</dcterms:created>
  <dcterms:modified xsi:type="dcterms:W3CDTF">2020-01-11T13:58:42Z</dcterms:modified>
</cp:coreProperties>
</file>