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وان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شكل بيضاوي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عنصر نائب للتاريخ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18B3-EF8A-4A73-97E1-A5F3D39D069A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908BB2-938B-40BB-8E06-04142965BB6A}" type="slidenum">
              <a:rPr lang="ar-IQ" smtClean="0"/>
              <a:t>‹#›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18B3-EF8A-4A73-97E1-A5F3D39D069A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8BB2-938B-40BB-8E06-04142965BB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18B3-EF8A-4A73-97E1-A5F3D39D069A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8BB2-938B-40BB-8E06-04142965BB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محتوى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D3A18B3-EF8A-4A73-97E1-A5F3D39D069A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5908BB2-938B-40BB-8E06-04142965BB6A}" type="slidenum">
              <a:rPr lang="ar-IQ" smtClean="0"/>
              <a:t>‹#›</a:t>
            </a:fld>
            <a:endParaRPr lang="ar-IQ"/>
          </a:p>
        </p:txBody>
      </p:sp>
      <p:sp>
        <p:nvSpPr>
          <p:cNvPr id="16" name="عنصر نائب للتذييل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18B3-EF8A-4A73-97E1-A5F3D39D069A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8BB2-938B-40BB-8E06-04142965BB6A}" type="slidenum">
              <a:rPr lang="ar-IQ" smtClean="0"/>
              <a:t>‹#›</a:t>
            </a:fld>
            <a:endParaRPr lang="ar-IQ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7" name="رابط مستقيم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18B3-EF8A-4A73-97E1-A5F3D39D069A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8BB2-938B-40BB-8E06-04142965BB6A}" type="slidenum">
              <a:rPr lang="ar-IQ" smtClean="0"/>
              <a:t>‹#›</a:t>
            </a:fld>
            <a:endParaRPr lang="ar-IQ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8BB2-938B-40BB-8E06-04142965BB6A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18B3-EF8A-4A73-97E1-A5F3D39D069A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2" name="عنصر نائب للمحتوى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4" name="عنصر نائب للمحتوى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10" name="رابط مستقيم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18B3-EF8A-4A73-97E1-A5F3D39D069A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8BB2-938B-40BB-8E06-04142965BB6A}" type="slidenum">
              <a:rPr lang="ar-IQ" smtClean="0"/>
              <a:t>‹#›</a:t>
            </a:fld>
            <a:endParaRPr lang="ar-IQ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18B3-EF8A-4A73-97E1-A5F3D39D069A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8BB2-938B-40BB-8E06-04142965BB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صر نائب للمحتوى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1" name="عنوان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D3A18B3-EF8A-4A73-97E1-A5F3D39D069A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5908BB2-938B-40BB-8E06-04142965BB6A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18B3-EF8A-4A73-97E1-A5F3D39D069A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908BB2-938B-40BB-8E06-04142965BB6A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D3A18B3-EF8A-4A73-97E1-A5F3D39D069A}" type="datetimeFigureOut">
              <a:rPr lang="ar-IQ" smtClean="0"/>
              <a:t>16/05/1441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5908BB2-938B-40BB-8E06-04142965BB6A}" type="slidenum">
              <a:rPr lang="ar-IQ" smtClean="0"/>
              <a:t>‹#›</a:t>
            </a:fld>
            <a:endParaRPr lang="ar-IQ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1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r" rtl="1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sz="4400" b="1" spc="0" dirty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khbar MT" pitchFamily="2" charset="-78"/>
              </a:rPr>
              <a:t>(صلى الله عليه وسلم)</a:t>
            </a:r>
            <a:endParaRPr lang="ar-IQ" sz="5400" dirty="0">
              <a:solidFill>
                <a:schemeClr val="tx1"/>
              </a:solidFill>
              <a:cs typeface="Akhbar MT" pitchFamily="2" charset="-78"/>
            </a:endParaRPr>
          </a:p>
          <a:p>
            <a:endParaRPr lang="ar-IQ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sz="6600" b="1" spc="0" dirty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khbar MT" pitchFamily="2" charset="-78"/>
              </a:rPr>
              <a:t>معجزات النبي </a:t>
            </a:r>
            <a:endParaRPr lang="ar-IQ" sz="8000" dirty="0">
              <a:solidFill>
                <a:schemeClr val="tx1"/>
              </a:solidFill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2837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ar-IQ" sz="2800" b="1" dirty="0" smtClean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IQ" sz="2800" b="1" dirty="0" smtClean="0">
                <a:cs typeface="Akhbar MT" pitchFamily="2" charset="-78"/>
              </a:rPr>
              <a:t>قبل البدء بالكلام عن </a:t>
            </a:r>
            <a:r>
              <a:rPr lang="ar-IQ" sz="2800" b="1" dirty="0" err="1" smtClean="0">
                <a:cs typeface="Akhbar MT" pitchFamily="2" charset="-78"/>
              </a:rPr>
              <a:t>معجزاتـهِِ</a:t>
            </a:r>
            <a:r>
              <a:rPr lang="ar-IQ" sz="2800" b="1" dirty="0" smtClean="0">
                <a:cs typeface="Akhbar MT" pitchFamily="2" charset="-78"/>
              </a:rPr>
              <a:t> (</a:t>
            </a:r>
            <a:r>
              <a:rPr lang="ar-IQ" sz="1800" b="1" dirty="0" smtClean="0">
                <a:cs typeface="Akhbar MT" pitchFamily="2" charset="-78"/>
              </a:rPr>
              <a:t>صلى الله عليه وسلم</a:t>
            </a:r>
            <a:r>
              <a:rPr lang="ar-IQ" sz="2800" b="1" dirty="0" smtClean="0">
                <a:cs typeface="Akhbar MT" pitchFamily="2" charset="-78"/>
              </a:rPr>
              <a:t>)، لابد من ذكر الداعي لإظهار المعجزة؛ وهو ان إثبات النبوة لا يكون إلا باجتماع أمرين:</a:t>
            </a:r>
          </a:p>
          <a:p>
            <a:pPr marL="0" indent="0" algn="ctr">
              <a:buNone/>
            </a:pPr>
            <a:endParaRPr lang="ar-IQ" sz="2800" b="1" dirty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IQ" sz="280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Akhbar MT" pitchFamily="2" charset="-78"/>
              </a:rPr>
              <a:t>الأول:</a:t>
            </a:r>
            <a:r>
              <a:rPr lang="ar-IQ" sz="2800" b="1" dirty="0">
                <a:cs typeface="Akhbar MT" pitchFamily="2" charset="-78"/>
              </a:rPr>
              <a:t> ا</a:t>
            </a:r>
            <a:r>
              <a:rPr lang="ar-IQ" sz="2800" b="1" dirty="0" smtClean="0">
                <a:cs typeface="Akhbar MT" pitchFamily="2" charset="-78"/>
              </a:rPr>
              <a:t>دعاء </a:t>
            </a:r>
            <a:r>
              <a:rPr lang="ar-IQ" sz="2800" b="1" dirty="0">
                <a:cs typeface="Akhbar MT" pitchFamily="2" charset="-78"/>
              </a:rPr>
              <a:t>النبوة.</a:t>
            </a:r>
          </a:p>
          <a:p>
            <a:pPr marL="0" indent="0" algn="ctr">
              <a:buNone/>
            </a:pPr>
            <a:r>
              <a:rPr lang="ar-IQ" sz="280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Akhbar MT" pitchFamily="2" charset="-78"/>
              </a:rPr>
              <a:t>الثاني:</a:t>
            </a:r>
            <a:r>
              <a:rPr lang="ar-IQ" sz="2800" b="1" dirty="0">
                <a:cs typeface="Akhbar MT" pitchFamily="2" charset="-78"/>
              </a:rPr>
              <a:t> </a:t>
            </a:r>
            <a:r>
              <a:rPr lang="ar-IQ" sz="2800" b="1" dirty="0" smtClean="0">
                <a:cs typeface="Akhbar MT" pitchFamily="2" charset="-78"/>
              </a:rPr>
              <a:t>إظهار </a:t>
            </a:r>
            <a:r>
              <a:rPr lang="ar-IQ" sz="2800" b="1" dirty="0">
                <a:cs typeface="Akhbar MT" pitchFamily="2" charset="-78"/>
              </a:rPr>
              <a:t>المعجزة.</a:t>
            </a: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4800" b="1" spc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khbar MT" pitchFamily="2" charset="-78"/>
              </a:rPr>
              <a:t>مستلزمــــــات النبــــوة</a:t>
            </a:r>
            <a:endParaRPr lang="ar-IQ" sz="4800" dirty="0">
              <a:solidFill>
                <a:schemeClr val="accent2">
                  <a:lumMod val="60000"/>
                  <a:lumOff val="40000"/>
                </a:schemeClr>
              </a:solidFill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9378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ar-IQ" sz="2700" b="1" dirty="0" smtClean="0">
              <a:latin typeface="Traditional Arabic"/>
              <a:cs typeface="Akhbar MT" pitchFamily="2" charset="-78"/>
            </a:endParaRPr>
          </a:p>
          <a:p>
            <a:pPr marL="0" lvl="0" indent="0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2700" b="1" dirty="0" err="1" smtClean="0">
                <a:latin typeface="Traditional Arabic"/>
                <a:cs typeface="Akhbar MT" pitchFamily="2" charset="-78"/>
              </a:rPr>
              <a:t>معجزاته</a:t>
            </a:r>
            <a:r>
              <a:rPr lang="ar-IQ" sz="2700" b="1" dirty="0" smtClean="0">
                <a:latin typeface="Traditional Arabic"/>
                <a:cs typeface="Akhbar MT" pitchFamily="2" charset="-78"/>
              </a:rPr>
              <a:t> (</a:t>
            </a:r>
            <a:r>
              <a:rPr lang="ar-IQ" sz="1800" b="1" dirty="0" smtClean="0">
                <a:latin typeface="Traditional Arabic"/>
                <a:cs typeface="Akhbar MT" pitchFamily="2" charset="-78"/>
              </a:rPr>
              <a:t>صلى </a:t>
            </a:r>
            <a:r>
              <a:rPr lang="ar-IQ" sz="1800" b="1" dirty="0">
                <a:latin typeface="Traditional Arabic"/>
                <a:cs typeface="Akhbar MT" pitchFamily="2" charset="-78"/>
              </a:rPr>
              <a:t>الله عليه وسلم</a:t>
            </a:r>
            <a:r>
              <a:rPr lang="ar-IQ" sz="2700" b="1" dirty="0">
                <a:latin typeface="Traditional Arabic"/>
                <a:cs typeface="Akhbar MT" pitchFamily="2" charset="-78"/>
              </a:rPr>
              <a:t>) التي أيده الله بها كثيرة منها ما هو متواتر كالقرآن، ومنها ما ليس متواتراً كتسبيح الحصى في كفه (</a:t>
            </a:r>
            <a:r>
              <a:rPr lang="ar-IQ" sz="1800" b="1" dirty="0">
                <a:latin typeface="Traditional Arabic"/>
                <a:cs typeface="Akhbar MT" pitchFamily="2" charset="-78"/>
              </a:rPr>
              <a:t>صلى الله عليه وسلم</a:t>
            </a:r>
            <a:r>
              <a:rPr lang="ar-IQ" sz="2700" b="1" dirty="0">
                <a:latin typeface="Traditional Arabic"/>
                <a:cs typeface="Akhbar MT" pitchFamily="2" charset="-78"/>
              </a:rPr>
              <a:t>). </a:t>
            </a:r>
          </a:p>
          <a:p>
            <a:pPr marL="0" lvl="0" indent="0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ar-IQ" sz="2700" b="1" dirty="0">
              <a:latin typeface="Traditional Arabic"/>
              <a:cs typeface="Akhbar MT" pitchFamily="2" charset="-78"/>
            </a:endParaRPr>
          </a:p>
          <a:p>
            <a:pPr marL="0" lvl="0" indent="0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2700" b="1" dirty="0">
                <a:latin typeface="Traditional Arabic"/>
                <a:cs typeface="Akhbar MT" pitchFamily="2" charset="-78"/>
              </a:rPr>
              <a:t>وتنقسم </a:t>
            </a:r>
            <a:r>
              <a:rPr lang="ar-IQ" sz="2700" b="1" dirty="0" err="1" smtClean="0">
                <a:latin typeface="Traditional Arabic"/>
                <a:cs typeface="Akhbar MT" pitchFamily="2" charset="-78"/>
              </a:rPr>
              <a:t>معجزاته</a:t>
            </a:r>
            <a:r>
              <a:rPr lang="ar-IQ" sz="2700" b="1" dirty="0" smtClean="0">
                <a:latin typeface="Traditional Arabic"/>
                <a:cs typeface="Akhbar MT" pitchFamily="2" charset="-78"/>
              </a:rPr>
              <a:t> (</a:t>
            </a:r>
            <a:r>
              <a:rPr lang="ar-IQ" sz="1800" b="1" dirty="0" smtClean="0">
                <a:latin typeface="Traditional Arabic"/>
                <a:cs typeface="Akhbar MT" pitchFamily="2" charset="-78"/>
              </a:rPr>
              <a:t>صلى </a:t>
            </a:r>
            <a:r>
              <a:rPr lang="ar-IQ" sz="1800" b="1" dirty="0">
                <a:latin typeface="Traditional Arabic"/>
                <a:cs typeface="Akhbar MT" pitchFamily="2" charset="-78"/>
              </a:rPr>
              <a:t>الله عليه وسلم</a:t>
            </a:r>
            <a:r>
              <a:rPr lang="ar-IQ" sz="2700" b="1" dirty="0">
                <a:latin typeface="Traditional Arabic"/>
                <a:cs typeface="Akhbar MT" pitchFamily="2" charset="-78"/>
              </a:rPr>
              <a:t>) إلى قسمين:</a:t>
            </a:r>
          </a:p>
          <a:p>
            <a:pPr marL="0" lvl="0" indent="0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ar-IQ" sz="2700" b="1" dirty="0">
              <a:latin typeface="Traditional Arabic"/>
              <a:cs typeface="Akhbar MT" pitchFamily="2" charset="-78"/>
            </a:endParaRPr>
          </a:p>
          <a:p>
            <a:pPr marL="0" lvl="0" indent="0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raditional Arabic"/>
                <a:cs typeface="Akhbar MT" pitchFamily="2" charset="-78"/>
              </a:rPr>
              <a:t>1–</a:t>
            </a:r>
            <a:r>
              <a:rPr lang="ar-IQ" sz="2700" b="1" dirty="0" smtClean="0">
                <a:latin typeface="Traditional Arabic"/>
                <a:cs typeface="Akhbar MT" pitchFamily="2" charset="-78"/>
              </a:rPr>
              <a:t> </a:t>
            </a:r>
            <a:r>
              <a:rPr lang="ar-IQ" sz="2700" b="1" dirty="0">
                <a:latin typeface="Traditional Arabic"/>
                <a:cs typeface="Akhbar MT" pitchFamily="2" charset="-78"/>
              </a:rPr>
              <a:t>معنوية</a:t>
            </a:r>
          </a:p>
          <a:p>
            <a:pPr marL="0" lvl="0" indent="0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raditional Arabic"/>
                <a:cs typeface="Akhbar MT" pitchFamily="2" charset="-78"/>
              </a:rPr>
              <a:t>2–</a:t>
            </a:r>
            <a:r>
              <a:rPr lang="ar-IQ" sz="2700" b="1" dirty="0" smtClean="0">
                <a:latin typeface="Traditional Arabic"/>
                <a:cs typeface="Akhbar MT" pitchFamily="2" charset="-78"/>
              </a:rPr>
              <a:t> </a:t>
            </a:r>
            <a:r>
              <a:rPr lang="ar-IQ" sz="2700" b="1" dirty="0">
                <a:latin typeface="Traditional Arabic"/>
                <a:cs typeface="Akhbar MT" pitchFamily="2" charset="-78"/>
              </a:rPr>
              <a:t>وحسية </a:t>
            </a:r>
            <a:endParaRPr lang="ar-IQ" sz="2700" dirty="0">
              <a:latin typeface="Franklin Gothic Book"/>
              <a:cs typeface="Akhbar MT" pitchFamily="2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4100" b="1" spc="0" dirty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khbar MT" pitchFamily="2" charset="-78"/>
              </a:rPr>
              <a:t>معجزات النبي (صلى الله عليه وسلم)</a:t>
            </a:r>
            <a:endParaRPr lang="ar-IQ" dirty="0">
              <a:solidFill>
                <a:schemeClr val="accent2">
                  <a:lumMod val="60000"/>
                  <a:lumOff val="40000"/>
                </a:schemeClr>
              </a:solidFill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16620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ar-IQ" sz="2700" b="1" dirty="0" smtClean="0">
              <a:latin typeface="Traditional Arabic"/>
              <a:cs typeface="Traditional Arabic"/>
            </a:endParaRPr>
          </a:p>
          <a:p>
            <a:pPr marL="0" lvl="0" indent="0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ar-IQ" sz="2700" b="1" dirty="0" smtClean="0">
              <a:latin typeface="Traditional Arabic"/>
              <a:cs typeface="Traditional Arabic"/>
            </a:endParaRPr>
          </a:p>
          <a:p>
            <a:pPr marL="0" lvl="0" indent="0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3200" b="1" dirty="0" smtClean="0">
                <a:latin typeface="Traditional Arabic"/>
                <a:cs typeface="Traditional Arabic"/>
              </a:rPr>
              <a:t>القرآن </a:t>
            </a:r>
            <a:r>
              <a:rPr lang="ar-IQ" sz="3200" b="1" dirty="0">
                <a:latin typeface="Traditional Arabic"/>
                <a:cs typeface="Traditional Arabic"/>
              </a:rPr>
              <a:t>الكريم</a:t>
            </a:r>
          </a:p>
          <a:p>
            <a:pPr marL="0" lvl="0" indent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ar-IQ" sz="2700" b="1" dirty="0">
              <a:latin typeface="Traditional Arabic"/>
              <a:cs typeface="Traditional Arabic"/>
            </a:endParaRPr>
          </a:p>
          <a:p>
            <a:pPr marL="0" lvl="0" indent="0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2700" b="1" dirty="0">
                <a:latin typeface="Traditional Arabic"/>
                <a:cs typeface="Traditional Arabic"/>
              </a:rPr>
              <a:t>القرآن هو المعجزة الأساسية التي اعتمد عليها النبي (</a:t>
            </a:r>
            <a:r>
              <a:rPr lang="ar-IQ" sz="1800" b="1" dirty="0">
                <a:latin typeface="Traditional Arabic"/>
                <a:cs typeface="Traditional Arabic"/>
              </a:rPr>
              <a:t>صلى الله عليه وسلم </a:t>
            </a:r>
            <a:r>
              <a:rPr lang="ar-IQ" sz="2700" b="1" dirty="0">
                <a:latin typeface="Traditional Arabic"/>
                <a:cs typeface="Traditional Arabic"/>
              </a:rPr>
              <a:t>)في إثبات رسالته وإعجازه قومه، وهو معجزة عقلية معنوية باقية إلى يوم القيامة.</a:t>
            </a:r>
          </a:p>
          <a:p>
            <a:pPr marL="0" indent="0">
              <a:buNone/>
            </a:pP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4800" b="1" spc="0" dirty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khbar MT" pitchFamily="2" charset="-78"/>
              </a:rPr>
              <a:t>أ</a:t>
            </a:r>
            <a:r>
              <a:rPr lang="ar-IQ" sz="4800" b="1" spc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khbar MT" pitchFamily="2" charset="-78"/>
              </a:rPr>
              <a:t>مثلة </a:t>
            </a:r>
            <a:r>
              <a:rPr lang="ar-IQ" sz="4800" b="1" spc="0" dirty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khbar MT" pitchFamily="2" charset="-78"/>
              </a:rPr>
              <a:t>المعجزات المعنوية (الأبدية)</a:t>
            </a:r>
            <a:endParaRPr lang="ar-IQ" sz="4800" dirty="0">
              <a:solidFill>
                <a:schemeClr val="accent2">
                  <a:lumMod val="60000"/>
                  <a:lumOff val="40000"/>
                </a:schemeClr>
              </a:solidFill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5479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ar-IQ" sz="2700" b="1" dirty="0">
              <a:solidFill>
                <a:prstClr val="black"/>
              </a:solidFill>
              <a:latin typeface="Traditional Arabic"/>
              <a:cs typeface="Traditional Arabic"/>
            </a:endParaRPr>
          </a:p>
          <a:p>
            <a:pPr marL="0" lvl="0" indent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27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raditional Arabic"/>
                <a:cs typeface="Akhbar MT" pitchFamily="2" charset="-78"/>
              </a:rPr>
              <a:t>1–</a:t>
            </a:r>
            <a:r>
              <a:rPr lang="ar-IQ" sz="2700" b="1" dirty="0">
                <a:latin typeface="Traditional Arabic"/>
                <a:cs typeface="Akhbar MT" pitchFamily="2" charset="-78"/>
              </a:rPr>
              <a:t> </a:t>
            </a:r>
            <a:r>
              <a:rPr lang="ar-IQ" sz="2700" b="1" dirty="0" smtClean="0">
                <a:latin typeface="Traditional Arabic"/>
                <a:cs typeface="Akhbar MT" pitchFamily="2" charset="-78"/>
              </a:rPr>
              <a:t>إخباره (</a:t>
            </a:r>
            <a:r>
              <a:rPr lang="ar-IQ" sz="1800" b="1" dirty="0">
                <a:latin typeface="Traditional Arabic"/>
                <a:cs typeface="Akhbar MT" pitchFamily="2" charset="-78"/>
              </a:rPr>
              <a:t>صلى الله عليه وسلم</a:t>
            </a:r>
            <a:r>
              <a:rPr lang="ar-IQ" sz="2700" b="1" dirty="0">
                <a:latin typeface="Traditional Arabic"/>
                <a:cs typeface="Akhbar MT" pitchFamily="2" charset="-78"/>
              </a:rPr>
              <a:t>) بالحوادث قبل وقوعها.</a:t>
            </a:r>
          </a:p>
          <a:p>
            <a:pPr marL="0" lvl="0" indent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raditional Arabic"/>
                <a:cs typeface="Akhbar MT" pitchFamily="2" charset="-78"/>
              </a:rPr>
              <a:t>2- </a:t>
            </a:r>
            <a:r>
              <a:rPr lang="ar-IQ" sz="2700" b="1" dirty="0" smtClean="0">
                <a:latin typeface="Traditional Arabic"/>
                <a:cs typeface="Akhbar MT" pitchFamily="2" charset="-78"/>
              </a:rPr>
              <a:t>ابراء </a:t>
            </a:r>
            <a:r>
              <a:rPr lang="ar-IQ" sz="2700" b="1" dirty="0">
                <a:latin typeface="Traditional Arabic"/>
                <a:cs typeface="Akhbar MT" pitchFamily="2" charset="-78"/>
              </a:rPr>
              <a:t>المريض بلمسه (</a:t>
            </a:r>
            <a:r>
              <a:rPr lang="ar-IQ" sz="1800" b="1" dirty="0">
                <a:latin typeface="Traditional Arabic"/>
                <a:cs typeface="Akhbar MT" pitchFamily="2" charset="-78"/>
              </a:rPr>
              <a:t>صلى الله عليه وسلم</a:t>
            </a:r>
            <a:r>
              <a:rPr lang="ar-IQ" sz="2700" b="1" dirty="0">
                <a:latin typeface="Traditional Arabic"/>
                <a:cs typeface="Akhbar MT" pitchFamily="2" charset="-78"/>
              </a:rPr>
              <a:t>).</a:t>
            </a:r>
          </a:p>
          <a:p>
            <a:pPr marL="0" lvl="0" indent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2700" b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raditional Arabic"/>
                <a:cs typeface="Akhbar MT" pitchFamily="2" charset="-78"/>
              </a:rPr>
              <a:t>3- </a:t>
            </a:r>
            <a:r>
              <a:rPr lang="ar-IQ" sz="2700" b="1" smtClean="0">
                <a:latin typeface="Traditional Arabic"/>
                <a:cs typeface="Akhbar MT" pitchFamily="2" charset="-78"/>
              </a:rPr>
              <a:t>نبع </a:t>
            </a:r>
            <a:r>
              <a:rPr lang="ar-IQ" sz="2700" b="1" dirty="0">
                <a:latin typeface="Traditional Arabic"/>
                <a:cs typeface="Akhbar MT" pitchFamily="2" charset="-78"/>
              </a:rPr>
              <a:t>الماء من بين أصابعه (</a:t>
            </a:r>
            <a:r>
              <a:rPr lang="ar-IQ" sz="1800" b="1" dirty="0">
                <a:latin typeface="Traditional Arabic"/>
                <a:cs typeface="Akhbar MT" pitchFamily="2" charset="-78"/>
              </a:rPr>
              <a:t>صلى الله عليه وسلم</a:t>
            </a:r>
            <a:r>
              <a:rPr lang="ar-IQ" sz="2700" b="1" dirty="0">
                <a:latin typeface="Traditional Arabic"/>
                <a:cs typeface="Akhbar MT" pitchFamily="2" charset="-78"/>
              </a:rPr>
              <a:t>).</a:t>
            </a:r>
          </a:p>
          <a:p>
            <a:pPr marL="0" lvl="0" indent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27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raditional Arabic"/>
                <a:cs typeface="Akhbar MT" pitchFamily="2" charset="-78"/>
              </a:rPr>
              <a:t>4-</a:t>
            </a:r>
            <a:r>
              <a:rPr lang="ar-IQ" sz="2700" b="1" dirty="0">
                <a:latin typeface="Traditional Arabic"/>
                <a:cs typeface="Akhbar MT" pitchFamily="2" charset="-78"/>
              </a:rPr>
              <a:t> تكثير الطعام ببركة دعائه (</a:t>
            </a:r>
            <a:r>
              <a:rPr lang="ar-IQ" sz="1800" b="1" dirty="0">
                <a:latin typeface="Traditional Arabic"/>
                <a:cs typeface="Akhbar MT" pitchFamily="2" charset="-78"/>
              </a:rPr>
              <a:t>صلى الله عليه وسلم</a:t>
            </a:r>
            <a:r>
              <a:rPr lang="ar-IQ" sz="2700" b="1" dirty="0">
                <a:latin typeface="Traditional Arabic"/>
                <a:cs typeface="Akhbar MT" pitchFamily="2" charset="-78"/>
              </a:rPr>
              <a:t>).</a:t>
            </a:r>
          </a:p>
          <a:p>
            <a:pPr marL="0" lvl="0" indent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27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raditional Arabic"/>
                <a:cs typeface="Akhbar MT" pitchFamily="2" charset="-78"/>
              </a:rPr>
              <a:t>5-</a:t>
            </a:r>
            <a:r>
              <a:rPr lang="ar-IQ" sz="2700" b="1" dirty="0">
                <a:latin typeface="Traditional Arabic"/>
                <a:cs typeface="Akhbar MT" pitchFamily="2" charset="-78"/>
              </a:rPr>
              <a:t> انشقاق القمر الثابت بالقرآن الكريم.</a:t>
            </a:r>
          </a:p>
          <a:p>
            <a:pPr marL="0" indent="0">
              <a:buNone/>
            </a:pP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4800" b="1" spc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khbar MT" pitchFamily="2" charset="-78"/>
              </a:rPr>
              <a:t>أمثلة </a:t>
            </a:r>
            <a:r>
              <a:rPr lang="ar-IQ" sz="4800" b="1" spc="0" dirty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khbar MT" pitchFamily="2" charset="-78"/>
              </a:rPr>
              <a:t>المعجزات الحسية(الوقتية)</a:t>
            </a:r>
            <a:endParaRPr lang="ar-IQ" sz="4800" dirty="0">
              <a:solidFill>
                <a:schemeClr val="accent2">
                  <a:lumMod val="60000"/>
                  <a:lumOff val="40000"/>
                </a:schemeClr>
              </a:solidFill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00467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رق">
  <a:themeElements>
    <a:clrScheme name="ورق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ورق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ور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29</TotalTime>
  <Words>199</Words>
  <Application>Microsoft Office PowerPoint</Application>
  <PresentationFormat>عرض على الشاشة (3:4)‏</PresentationFormat>
  <Paragraphs>29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ورق</vt:lpstr>
      <vt:lpstr>معجزات النبي </vt:lpstr>
      <vt:lpstr>مستلزمــــــات النبــــوة</vt:lpstr>
      <vt:lpstr>معجزات النبي (صلى الله عليه وسلم)</vt:lpstr>
      <vt:lpstr>أمثلة المعجزات المعنوية (الأبدية)</vt:lpstr>
      <vt:lpstr>أمثلة المعجزات الحسية(الوقتية)</vt:lpstr>
    </vt:vector>
  </TitlesOfParts>
  <Company>SACC - ANAS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معجزات النبي  (صلى الله عليه وسلم)</dc:title>
  <dc:creator>DR.Ahmed Saker 2O14</dc:creator>
  <cp:lastModifiedBy>DR.Ahmed Saker 2O14</cp:lastModifiedBy>
  <cp:revision>6</cp:revision>
  <dcterms:created xsi:type="dcterms:W3CDTF">2020-01-08T22:38:38Z</dcterms:created>
  <dcterms:modified xsi:type="dcterms:W3CDTF">2020-01-11T14:01:34Z</dcterms:modified>
</cp:coreProperties>
</file>