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900" r:id="rId1"/>
  </p:sldMasterIdLst>
  <p:notesMasterIdLst>
    <p:notesMasterId r:id="rId21"/>
  </p:notesMasterIdLst>
  <p:sldIdLst>
    <p:sldId id="276" r:id="rId2"/>
    <p:sldId id="275" r:id="rId3"/>
    <p:sldId id="258" r:id="rId4"/>
    <p:sldId id="259" r:id="rId5"/>
    <p:sldId id="260" r:id="rId6"/>
    <p:sldId id="261" r:id="rId7"/>
    <p:sldId id="262" r:id="rId8"/>
    <p:sldId id="263" r:id="rId9"/>
    <p:sldId id="264" r:id="rId10"/>
    <p:sldId id="266" r:id="rId11"/>
    <p:sldId id="267" r:id="rId12"/>
    <p:sldId id="268" r:id="rId13"/>
    <p:sldId id="265" r:id="rId14"/>
    <p:sldId id="269" r:id="rId15"/>
    <p:sldId id="270" r:id="rId16"/>
    <p:sldId id="271" r:id="rId17"/>
    <p:sldId id="272" r:id="rId18"/>
    <p:sldId id="273" r:id="rId19"/>
    <p:sldId id="274" r:id="rId2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94624" autoAdjust="0"/>
  </p:normalViewPr>
  <p:slideViewPr>
    <p:cSldViewPr>
      <p:cViewPr varScale="1">
        <p:scale>
          <a:sx n="70" d="100"/>
          <a:sy n="70" d="100"/>
        </p:scale>
        <p:origin x="-1080" y="-96"/>
      </p:cViewPr>
      <p:guideLst>
        <p:guide orient="horz" pos="2160"/>
        <p:guide pos="2880"/>
      </p:guideLst>
    </p:cSldViewPr>
  </p:slideViewPr>
  <p:outlineViewPr>
    <p:cViewPr>
      <p:scale>
        <a:sx n="33" d="100"/>
        <a:sy n="33" d="100"/>
      </p:scale>
      <p:origin x="0" y="8352"/>
    </p:cViewPr>
  </p:outlineViewPr>
  <p:notesTextViewPr>
    <p:cViewPr>
      <p:scale>
        <a:sx n="1" d="1"/>
        <a:sy n="1" d="1"/>
      </p:scale>
      <p:origin x="0" y="0"/>
    </p:cViewPr>
  </p:notesTextViewPr>
  <p:sorterViewPr>
    <p:cViewPr>
      <p:scale>
        <a:sx n="100" d="100"/>
        <a:sy n="100" d="100"/>
      </p:scale>
      <p:origin x="0" y="183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35333B6B-4773-40EA-B647-D562C23CC046}" type="datetimeFigureOut">
              <a:rPr lang="ar-IQ" smtClean="0"/>
              <a:t>04/01/1442</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D3D6D9A9-6C6E-4808-95D7-8225A5B6671E}" type="slidenum">
              <a:rPr lang="ar-IQ" smtClean="0"/>
              <a:t>‹#›</a:t>
            </a:fld>
            <a:endParaRPr lang="ar-IQ"/>
          </a:p>
        </p:txBody>
      </p:sp>
    </p:spTree>
    <p:extLst>
      <p:ext uri="{BB962C8B-B14F-4D97-AF65-F5344CB8AC3E}">
        <p14:creationId xmlns:p14="http://schemas.microsoft.com/office/powerpoint/2010/main" val="305674864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8433B326-AD2A-458D-8D65-323C9EE84EA7}" type="datetimeFigureOut">
              <a:rPr lang="ar-IQ" smtClean="0"/>
              <a:t>04/01/1442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C737843-B7D1-42A1-880B-531A807D4957}" type="slidenum">
              <a:rPr lang="ar-IQ" smtClean="0"/>
              <a:t>‹#›</a:t>
            </a:fld>
            <a:endParaRPr lang="ar-IQ"/>
          </a:p>
        </p:txBody>
      </p:sp>
    </p:spTree>
    <p:extLst>
      <p:ext uri="{BB962C8B-B14F-4D97-AF65-F5344CB8AC3E}">
        <p14:creationId xmlns:p14="http://schemas.microsoft.com/office/powerpoint/2010/main" val="2683166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8433B326-AD2A-458D-8D65-323C9EE84EA7}" type="datetimeFigureOut">
              <a:rPr lang="ar-IQ" smtClean="0"/>
              <a:t>04/01/1442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C737843-B7D1-42A1-880B-531A807D4957}" type="slidenum">
              <a:rPr lang="ar-IQ" smtClean="0"/>
              <a:t>‹#›</a:t>
            </a:fld>
            <a:endParaRPr lang="ar-IQ"/>
          </a:p>
        </p:txBody>
      </p:sp>
    </p:spTree>
    <p:extLst>
      <p:ext uri="{BB962C8B-B14F-4D97-AF65-F5344CB8AC3E}">
        <p14:creationId xmlns:p14="http://schemas.microsoft.com/office/powerpoint/2010/main" val="17374273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8433B326-AD2A-458D-8D65-323C9EE84EA7}" type="datetimeFigureOut">
              <a:rPr lang="ar-IQ" smtClean="0"/>
              <a:t>04/01/1442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C737843-B7D1-42A1-880B-531A807D4957}" type="slidenum">
              <a:rPr lang="ar-IQ" smtClean="0"/>
              <a:t>‹#›</a:t>
            </a:fld>
            <a:endParaRPr lang="ar-IQ"/>
          </a:p>
        </p:txBody>
      </p:sp>
    </p:spTree>
    <p:extLst>
      <p:ext uri="{BB962C8B-B14F-4D97-AF65-F5344CB8AC3E}">
        <p14:creationId xmlns:p14="http://schemas.microsoft.com/office/powerpoint/2010/main" val="2767364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8433B326-AD2A-458D-8D65-323C9EE84EA7}" type="datetimeFigureOut">
              <a:rPr lang="ar-IQ" smtClean="0"/>
              <a:t>04/01/1442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C737843-B7D1-42A1-880B-531A807D4957}" type="slidenum">
              <a:rPr lang="ar-IQ" smtClean="0"/>
              <a:t>‹#›</a:t>
            </a:fld>
            <a:endParaRPr lang="ar-IQ"/>
          </a:p>
        </p:txBody>
      </p:sp>
    </p:spTree>
    <p:extLst>
      <p:ext uri="{BB962C8B-B14F-4D97-AF65-F5344CB8AC3E}">
        <p14:creationId xmlns:p14="http://schemas.microsoft.com/office/powerpoint/2010/main" val="139787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33B326-AD2A-458D-8D65-323C9EE84EA7}" type="datetimeFigureOut">
              <a:rPr lang="ar-IQ" smtClean="0"/>
              <a:t>04/01/1442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C737843-B7D1-42A1-880B-531A807D4957}" type="slidenum">
              <a:rPr lang="ar-IQ" smtClean="0"/>
              <a:t>‹#›</a:t>
            </a:fld>
            <a:endParaRPr lang="ar-IQ"/>
          </a:p>
        </p:txBody>
      </p:sp>
    </p:spTree>
    <p:extLst>
      <p:ext uri="{BB962C8B-B14F-4D97-AF65-F5344CB8AC3E}">
        <p14:creationId xmlns:p14="http://schemas.microsoft.com/office/powerpoint/2010/main" val="2434222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8433B326-AD2A-458D-8D65-323C9EE84EA7}" type="datetimeFigureOut">
              <a:rPr lang="ar-IQ" smtClean="0"/>
              <a:t>04/01/1442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C737843-B7D1-42A1-880B-531A807D4957}" type="slidenum">
              <a:rPr lang="ar-IQ" smtClean="0"/>
              <a:t>‹#›</a:t>
            </a:fld>
            <a:endParaRPr lang="ar-IQ"/>
          </a:p>
        </p:txBody>
      </p:sp>
    </p:spTree>
    <p:extLst>
      <p:ext uri="{BB962C8B-B14F-4D97-AF65-F5344CB8AC3E}">
        <p14:creationId xmlns:p14="http://schemas.microsoft.com/office/powerpoint/2010/main" val="2877915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8433B326-AD2A-458D-8D65-323C9EE84EA7}" type="datetimeFigureOut">
              <a:rPr lang="ar-IQ" smtClean="0"/>
              <a:t>04/01/1442</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EC737843-B7D1-42A1-880B-531A807D4957}" type="slidenum">
              <a:rPr lang="ar-IQ" smtClean="0"/>
              <a:t>‹#›</a:t>
            </a:fld>
            <a:endParaRPr lang="ar-IQ"/>
          </a:p>
        </p:txBody>
      </p:sp>
    </p:spTree>
    <p:extLst>
      <p:ext uri="{BB962C8B-B14F-4D97-AF65-F5344CB8AC3E}">
        <p14:creationId xmlns:p14="http://schemas.microsoft.com/office/powerpoint/2010/main" val="301331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8433B326-AD2A-458D-8D65-323C9EE84EA7}" type="datetimeFigureOut">
              <a:rPr lang="ar-IQ" smtClean="0"/>
              <a:t>04/01/1442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EC737843-B7D1-42A1-880B-531A807D4957}" type="slidenum">
              <a:rPr lang="ar-IQ" smtClean="0"/>
              <a:t>‹#›</a:t>
            </a:fld>
            <a:endParaRPr lang="ar-IQ"/>
          </a:p>
        </p:txBody>
      </p:sp>
    </p:spTree>
    <p:extLst>
      <p:ext uri="{BB962C8B-B14F-4D97-AF65-F5344CB8AC3E}">
        <p14:creationId xmlns:p14="http://schemas.microsoft.com/office/powerpoint/2010/main" val="3905976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33B326-AD2A-458D-8D65-323C9EE84EA7}" type="datetimeFigureOut">
              <a:rPr lang="ar-IQ" smtClean="0"/>
              <a:t>04/01/1442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EC737843-B7D1-42A1-880B-531A807D4957}" type="slidenum">
              <a:rPr lang="ar-IQ" smtClean="0"/>
              <a:t>‹#›</a:t>
            </a:fld>
            <a:endParaRPr lang="ar-IQ"/>
          </a:p>
        </p:txBody>
      </p:sp>
    </p:spTree>
    <p:extLst>
      <p:ext uri="{BB962C8B-B14F-4D97-AF65-F5344CB8AC3E}">
        <p14:creationId xmlns:p14="http://schemas.microsoft.com/office/powerpoint/2010/main" val="1970186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33B326-AD2A-458D-8D65-323C9EE84EA7}" type="datetimeFigureOut">
              <a:rPr lang="ar-IQ" smtClean="0"/>
              <a:t>04/01/1442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C737843-B7D1-42A1-880B-531A807D4957}" type="slidenum">
              <a:rPr lang="ar-IQ" smtClean="0"/>
              <a:t>‹#›</a:t>
            </a:fld>
            <a:endParaRPr lang="ar-IQ"/>
          </a:p>
        </p:txBody>
      </p:sp>
    </p:spTree>
    <p:extLst>
      <p:ext uri="{BB962C8B-B14F-4D97-AF65-F5344CB8AC3E}">
        <p14:creationId xmlns:p14="http://schemas.microsoft.com/office/powerpoint/2010/main" val="2326105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33B326-AD2A-458D-8D65-323C9EE84EA7}" type="datetimeFigureOut">
              <a:rPr lang="ar-IQ" smtClean="0"/>
              <a:t>04/01/1442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C737843-B7D1-42A1-880B-531A807D4957}" type="slidenum">
              <a:rPr lang="ar-IQ" smtClean="0"/>
              <a:t>‹#›</a:t>
            </a:fld>
            <a:endParaRPr lang="ar-IQ"/>
          </a:p>
        </p:txBody>
      </p:sp>
    </p:spTree>
    <p:extLst>
      <p:ext uri="{BB962C8B-B14F-4D97-AF65-F5344CB8AC3E}">
        <p14:creationId xmlns:p14="http://schemas.microsoft.com/office/powerpoint/2010/main" val="1043038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433B326-AD2A-458D-8D65-323C9EE84EA7}" type="datetimeFigureOut">
              <a:rPr lang="ar-IQ" smtClean="0"/>
              <a:t>04/01/1442</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C737843-B7D1-42A1-880B-531A807D4957}" type="slidenum">
              <a:rPr lang="ar-IQ" smtClean="0"/>
              <a:t>‹#›</a:t>
            </a:fld>
            <a:endParaRPr lang="ar-IQ"/>
          </a:p>
        </p:txBody>
      </p:sp>
    </p:spTree>
    <p:extLst>
      <p:ext uri="{BB962C8B-B14F-4D97-AF65-F5344CB8AC3E}">
        <p14:creationId xmlns:p14="http://schemas.microsoft.com/office/powerpoint/2010/main" val="1667385800"/>
      </p:ext>
    </p:extLst>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06690"/>
          </a:xfrm>
        </p:spPr>
        <p:txBody>
          <a:bodyPr/>
          <a:lstStyle/>
          <a:p>
            <a:r>
              <a:rPr lang="ar-IQ" dirty="0" smtClean="0">
                <a:solidFill>
                  <a:schemeClr val="accent6">
                    <a:lumMod val="75000"/>
                  </a:schemeClr>
                </a:solidFill>
              </a:rPr>
              <a:t>محاضرة الفكر الاسلامي </a:t>
            </a:r>
            <a:br>
              <a:rPr lang="ar-IQ" dirty="0" smtClean="0">
                <a:solidFill>
                  <a:schemeClr val="accent6">
                    <a:lumMod val="75000"/>
                  </a:schemeClr>
                </a:solidFill>
              </a:rPr>
            </a:br>
            <a:r>
              <a:rPr lang="ar-IQ" dirty="0" smtClean="0">
                <a:solidFill>
                  <a:schemeClr val="accent6">
                    <a:lumMod val="75000"/>
                  </a:schemeClr>
                </a:solidFill>
              </a:rPr>
              <a:t>إتجاه العقيدة والفلسفة</a:t>
            </a:r>
            <a:br>
              <a:rPr lang="ar-IQ" dirty="0" smtClean="0">
                <a:solidFill>
                  <a:schemeClr val="accent6">
                    <a:lumMod val="75000"/>
                  </a:schemeClr>
                </a:solidFill>
              </a:rPr>
            </a:br>
            <a:r>
              <a:rPr lang="ar-IQ" dirty="0" smtClean="0">
                <a:solidFill>
                  <a:schemeClr val="accent6">
                    <a:lumMod val="75000"/>
                  </a:schemeClr>
                </a:solidFill>
              </a:rPr>
              <a:t/>
            </a:r>
            <a:br>
              <a:rPr lang="ar-IQ" dirty="0" smtClean="0">
                <a:solidFill>
                  <a:schemeClr val="accent6">
                    <a:lumMod val="75000"/>
                  </a:schemeClr>
                </a:solidFill>
              </a:rPr>
            </a:br>
            <a:r>
              <a:rPr lang="ar-IQ" dirty="0" smtClean="0">
                <a:solidFill>
                  <a:schemeClr val="accent6">
                    <a:lumMod val="75000"/>
                  </a:schemeClr>
                </a:solidFill>
              </a:rPr>
              <a:t>اعداد </a:t>
            </a:r>
            <a:r>
              <a:rPr lang="ar-IQ" dirty="0" err="1" smtClean="0">
                <a:solidFill>
                  <a:schemeClr val="accent6">
                    <a:lumMod val="75000"/>
                  </a:schemeClr>
                </a:solidFill>
              </a:rPr>
              <a:t>ا.م.د</a:t>
            </a:r>
            <a:r>
              <a:rPr lang="ar-IQ" dirty="0" smtClean="0">
                <a:solidFill>
                  <a:schemeClr val="accent6">
                    <a:lumMod val="75000"/>
                  </a:schemeClr>
                </a:solidFill>
              </a:rPr>
              <a:t>. رقية شاكر منصور</a:t>
            </a:r>
            <a:endParaRPr lang="ar-IQ" dirty="0"/>
          </a:p>
        </p:txBody>
      </p:sp>
    </p:spTree>
    <p:extLst>
      <p:ext uri="{BB962C8B-B14F-4D97-AF65-F5344CB8AC3E}">
        <p14:creationId xmlns:p14="http://schemas.microsoft.com/office/powerpoint/2010/main" val="1168274089"/>
      </p:ext>
    </p:extLst>
  </p:cSld>
  <p:clrMapOvr>
    <a:masterClrMapping/>
  </p:clrMapOvr>
  <p:transition spd="slow">
    <p:cover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50706"/>
          </a:xfrm>
        </p:spPr>
        <p:txBody>
          <a:bodyPr>
            <a:normAutofit fontScale="90000"/>
          </a:bodyPr>
          <a:lstStyle/>
          <a:p>
            <a:r>
              <a:rPr lang="ar-IQ" dirty="0" smtClean="0"/>
              <a:t>4ـ من عبادته وقصده تتشعب وجوه المقاصد الصالحة .</a:t>
            </a:r>
            <a:br>
              <a:rPr lang="ar-IQ" dirty="0" smtClean="0"/>
            </a:br>
            <a:r>
              <a:rPr lang="ar-IQ" dirty="0"/>
              <a:t> </a:t>
            </a:r>
            <a:r>
              <a:rPr lang="ar-IQ" dirty="0" smtClean="0"/>
              <a:t>5ـ فمن تمسك بها فلا يزال إما في زيادة في العلم والايما ن وإما يسلم من الجهل والكفران .</a:t>
            </a:r>
            <a:br>
              <a:rPr lang="ar-IQ" dirty="0" smtClean="0"/>
            </a:br>
            <a:r>
              <a:rPr lang="ar-IQ" dirty="0" smtClean="0">
                <a:solidFill>
                  <a:schemeClr val="accent2"/>
                </a:solidFill>
              </a:rPr>
              <a:t>ج ـ قوة التأثير : </a:t>
            </a:r>
            <a:r>
              <a:rPr lang="ar-IQ" dirty="0" smtClean="0"/>
              <a:t/>
            </a:r>
            <a:br>
              <a:rPr lang="ar-IQ" dirty="0" smtClean="0"/>
            </a:br>
            <a:r>
              <a:rPr lang="ar-IQ" dirty="0" smtClean="0"/>
              <a:t>1ـ العقيدة تمتاز بسلطان قوي قاهر على نفوس معتنقيها .</a:t>
            </a:r>
            <a:br>
              <a:rPr lang="ar-IQ" dirty="0" smtClean="0"/>
            </a:br>
            <a:r>
              <a:rPr lang="ar-IQ" dirty="0" smtClean="0"/>
              <a:t>2ـ أما الفلسفة فليس لها ذلك السلطان والسبب أن الفلسفة تبحث بقدر الطاقة البشرية فلا يمكن أن تصل إلى درجة الكمال .</a:t>
            </a:r>
            <a:endParaRPr lang="ar-IQ" dirty="0"/>
          </a:p>
        </p:txBody>
      </p:sp>
    </p:spTree>
    <p:extLst>
      <p:ext uri="{BB962C8B-B14F-4D97-AF65-F5344CB8AC3E}">
        <p14:creationId xmlns:p14="http://schemas.microsoft.com/office/powerpoint/2010/main" val="1951787259"/>
      </p:ext>
    </p:extLst>
  </p:cSld>
  <p:clrMapOvr>
    <a:masterClrMapping/>
  </p:clrMapOvr>
  <p:transition spd="slow">
    <p:cover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78698"/>
          </a:xfrm>
        </p:spPr>
        <p:txBody>
          <a:bodyPr/>
          <a:lstStyle/>
          <a:p>
            <a:r>
              <a:rPr lang="ar-IQ" dirty="0" smtClean="0"/>
              <a:t>3ـ الفلسفة تعمل في جانب واحد من جوانب النفس بينما الدين يستحوذ على النفس بجملتها .</a:t>
            </a:r>
            <a:br>
              <a:rPr lang="ar-IQ" dirty="0" smtClean="0"/>
            </a:br>
            <a:endParaRPr lang="ar-IQ" dirty="0"/>
          </a:p>
        </p:txBody>
      </p:sp>
    </p:spTree>
    <p:extLst>
      <p:ext uri="{BB962C8B-B14F-4D97-AF65-F5344CB8AC3E}">
        <p14:creationId xmlns:p14="http://schemas.microsoft.com/office/powerpoint/2010/main" val="2415475449"/>
      </p:ext>
    </p:extLst>
  </p:cSld>
  <p:clrMapOvr>
    <a:masterClrMapping/>
  </p:clrMapOvr>
  <p:transition spd="slow">
    <p:cover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16633"/>
            <a:ext cx="7772400" cy="1152128"/>
          </a:xfrm>
        </p:spPr>
        <p:txBody>
          <a:bodyPr/>
          <a:lstStyle/>
          <a:p>
            <a:r>
              <a:rPr lang="ar-IQ" dirty="0" smtClean="0">
                <a:solidFill>
                  <a:schemeClr val="accent2"/>
                </a:solidFill>
              </a:rPr>
              <a:t>إتجاه العقيدة والفلسفة</a:t>
            </a:r>
            <a:endParaRPr lang="ar-IQ" dirty="0">
              <a:solidFill>
                <a:schemeClr val="accent2"/>
              </a:solidFill>
            </a:endParaRPr>
          </a:p>
        </p:txBody>
      </p:sp>
      <p:sp>
        <p:nvSpPr>
          <p:cNvPr id="3" name="Subtitle 2"/>
          <p:cNvSpPr>
            <a:spLocks noGrp="1"/>
          </p:cNvSpPr>
          <p:nvPr>
            <p:ph type="subTitle" idx="1"/>
          </p:nvPr>
        </p:nvSpPr>
        <p:spPr>
          <a:xfrm>
            <a:off x="683568" y="1052736"/>
            <a:ext cx="7848872" cy="5112568"/>
          </a:xfrm>
        </p:spPr>
        <p:txBody>
          <a:bodyPr>
            <a:normAutofit/>
          </a:bodyPr>
          <a:lstStyle/>
          <a:p>
            <a:r>
              <a:rPr lang="ar-IQ" dirty="0" smtClean="0">
                <a:solidFill>
                  <a:schemeClr val="tx1"/>
                </a:solidFill>
              </a:rPr>
              <a:t>كان القران الكريم واضحا كل الوضوح في تقديم الصورة النهائية للعقائد الاسلامية , تلك الصورة التي لايحتاج الانسان معها إلى تفصيلات أكثر في مسألة تحقيق خلافته على الارض . لان التفصيلات الجزئية لايبنى عليها عمل , ولا تقع في مجال قدرة الانسان العقلية التي خلقت لكي تواجه أحداث الحياة على الارض وفهم الوجود الذي حولها .</a:t>
            </a:r>
          </a:p>
          <a:p>
            <a:r>
              <a:rPr lang="ar-IQ" dirty="0" smtClean="0">
                <a:solidFill>
                  <a:schemeClr val="tx1"/>
                </a:solidFill>
              </a:rPr>
              <a:t>ولقد أحدث الاكتفاء بصورة العقائد القرانية في رجال الصدر الاول انسجاما رائعا في حياتهم . فلم يفكروا بجزيئاتها والحديث عن ماهيتها ,لانه لم تكن قد ظهرت أمور تدفعهم أو تجبرهم على الخوض في تلك الجزئيات .</a:t>
            </a:r>
            <a:endParaRPr lang="ar-IQ" dirty="0">
              <a:solidFill>
                <a:schemeClr val="tx1"/>
              </a:solidFill>
            </a:endParaRPr>
          </a:p>
        </p:txBody>
      </p:sp>
    </p:spTree>
    <p:extLst>
      <p:ext uri="{BB962C8B-B14F-4D97-AF65-F5344CB8AC3E}">
        <p14:creationId xmlns:p14="http://schemas.microsoft.com/office/powerpoint/2010/main" val="1155377476"/>
      </p:ext>
    </p:extLst>
  </p:cSld>
  <p:clrMapOvr>
    <a:masterClrMapping/>
  </p:clrMapOvr>
  <p:transition spd="slow">
    <p:cover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22714"/>
          </a:xfrm>
        </p:spPr>
        <p:txBody>
          <a:bodyPr>
            <a:normAutofit/>
          </a:bodyPr>
          <a:lstStyle/>
          <a:p>
            <a:r>
              <a:rPr lang="ar-IQ" dirty="0" smtClean="0"/>
              <a:t>ولذلك فانهم صرفوا جهودهم إلى المسائل العملية فأنتجوا فيها فكرا تشريعيا عمليا رائعا , وحققوا انتصارات إسلامية عظيمة في الميادين الداخلية والخارجية .</a:t>
            </a:r>
            <a:br>
              <a:rPr lang="ar-IQ" dirty="0" smtClean="0"/>
            </a:br>
            <a:r>
              <a:rPr lang="ar-IQ" dirty="0" smtClean="0"/>
              <a:t>غير ان ظهور الانحرافات السياسية وغيرها في الداخل والاحتكاك بطلائع الثقافات الاجنبية التي أٌريد لها ان تدخل بسرعة إلى المجتمع الاسلامي قد دفع الفكر الاسلامي دفعا إلى خوض الحديث عن جزئيات العقائد الاسلامية .</a:t>
            </a:r>
            <a:endParaRPr lang="ar-IQ" dirty="0"/>
          </a:p>
        </p:txBody>
      </p:sp>
    </p:spTree>
    <p:extLst>
      <p:ext uri="{BB962C8B-B14F-4D97-AF65-F5344CB8AC3E}">
        <p14:creationId xmlns:p14="http://schemas.microsoft.com/office/powerpoint/2010/main" val="1973671367"/>
      </p:ext>
    </p:extLst>
  </p:cSld>
  <p:clrMapOvr>
    <a:masterClrMapping/>
  </p:clrMapOvr>
  <p:transition spd="slow">
    <p:cover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22714"/>
          </a:xfrm>
        </p:spPr>
        <p:txBody>
          <a:bodyPr>
            <a:normAutofit fontScale="90000"/>
          </a:bodyPr>
          <a:lstStyle/>
          <a:p>
            <a:r>
              <a:rPr lang="ar-IQ" dirty="0" smtClean="0"/>
              <a:t>أما على الصعيد الداخلي ـ على سبيل المثال ـ فلقد كانت دعوة الامويين لنظرية الجبر سببا اساسا لظهور الاتجاه القدري الذي أنكر الجبر ونادى بحرية الارادة الانسانية . وأول من نادى بذلك التابعي الجليل معبد بن خالد الجهني , فنظرية الجبر التي دعى اليها بني امية هي ان أفعال العباد مقدرة أزلا وإنها تصدر عن إرادة الله دون تدخل من العبد , فنشأت نظرية القدرية في المجتمع الاسلامي رد فعل عنيف على مواقف الجبرية التي بناها ملوك بني امية , والقدرية يقولون بحرية الارادة الانسانية </a:t>
            </a:r>
            <a:endParaRPr lang="ar-IQ" dirty="0"/>
          </a:p>
        </p:txBody>
      </p:sp>
    </p:spTree>
    <p:extLst>
      <p:ext uri="{BB962C8B-B14F-4D97-AF65-F5344CB8AC3E}">
        <p14:creationId xmlns:p14="http://schemas.microsoft.com/office/powerpoint/2010/main" val="2397724998"/>
      </p:ext>
    </p:extLst>
  </p:cSld>
  <p:clrMapOvr>
    <a:masterClrMapping/>
  </p:clrMapOvr>
  <p:transition spd="slow">
    <p:cover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50706"/>
          </a:xfrm>
        </p:spPr>
        <p:txBody>
          <a:bodyPr>
            <a:normAutofit fontScale="90000"/>
          </a:bodyPr>
          <a:lstStyle/>
          <a:p>
            <a:r>
              <a:rPr lang="ar-IQ" dirty="0" smtClean="0"/>
              <a:t>وان الانسان خالق أفعاله حتى يكون للجزاء الاخروي معنى وتعليل .</a:t>
            </a:r>
            <a:br>
              <a:rPr lang="ar-IQ" dirty="0" smtClean="0"/>
            </a:br>
            <a:r>
              <a:rPr lang="ar-IQ" dirty="0" smtClean="0"/>
              <a:t>وعلى صعيد الثقافات الدخيلة ,فلقد كانت لفكرة الجسمية عند الرواقية اليونانية التي أثرت في مقاتل بن سليمان وهشام بن الحكم وغيرهما ,الأثر المباشر في ظهور تنزيه الله ونفي الصفات عند الجعد بن درهم ثم الجهم بن صفوان . </a:t>
            </a:r>
            <a:br>
              <a:rPr lang="ar-IQ" dirty="0" smtClean="0"/>
            </a:br>
            <a:r>
              <a:rPr lang="ar-IQ" dirty="0" smtClean="0"/>
              <a:t>ان منهج الجهم العقلي كان نتيجة حتمية لهجمات اليهود والنصارى من ناحية , والما نوية والمذاهب الفارسية من ناحية أخرى على الاسلام وعقائده .</a:t>
            </a:r>
            <a:endParaRPr lang="ar-IQ" dirty="0"/>
          </a:p>
        </p:txBody>
      </p:sp>
    </p:spTree>
    <p:extLst>
      <p:ext uri="{BB962C8B-B14F-4D97-AF65-F5344CB8AC3E}">
        <p14:creationId xmlns:p14="http://schemas.microsoft.com/office/powerpoint/2010/main" val="73143792"/>
      </p:ext>
    </p:extLst>
  </p:cSld>
  <p:clrMapOvr>
    <a:masterClrMapping/>
  </p:clrMapOvr>
  <p:transition spd="slow">
    <p:cover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34682"/>
          </a:xfrm>
        </p:spPr>
        <p:txBody>
          <a:bodyPr/>
          <a:lstStyle/>
          <a:p>
            <a:r>
              <a:rPr lang="ar-IQ" dirty="0" smtClean="0"/>
              <a:t>فرأى جهم متأثرا بأسلافه من مفكري الاسلام , أن الاعتماد على التأويل العقلي في إطار الضوابط اللغوية , هو الكفيل بالدفاع عن الاسلام في المأزق الفكرية الكبرى التي وضعه فيها المجسمة , المتأثرون بفلسفات يونانية معروفة في هذا الباب.</a:t>
            </a:r>
            <a:endParaRPr lang="ar-IQ" dirty="0"/>
          </a:p>
        </p:txBody>
      </p:sp>
    </p:spTree>
    <p:extLst>
      <p:ext uri="{BB962C8B-B14F-4D97-AF65-F5344CB8AC3E}">
        <p14:creationId xmlns:p14="http://schemas.microsoft.com/office/powerpoint/2010/main" val="685279828"/>
      </p:ext>
    </p:extLst>
  </p:cSld>
  <p:clrMapOvr>
    <a:masterClrMapping/>
  </p:clrMapOvr>
  <p:transition spd="slow">
    <p:cover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22714"/>
          </a:xfrm>
        </p:spPr>
        <p:txBody>
          <a:bodyPr>
            <a:normAutofit/>
          </a:bodyPr>
          <a:lstStyle/>
          <a:p>
            <a:r>
              <a:rPr lang="ar-IQ" dirty="0" smtClean="0"/>
              <a:t>وخطأ جهم في نفي الصفات الالهية يكمن في انه لم يفرق بين الاشتراك في الاسم والاشتراك في المعنى , والممنوع هو الثاني دون الاول بشرط كونه واردا في الشرع ف « العلم» مما ورد وصف الخالق به المخلوق , مع انه ليس بمشترك بينهما , لان علم الله تعالى حضوري وعلم المخلوق مكتسب .</a:t>
            </a:r>
            <a:endParaRPr lang="ar-IQ" dirty="0"/>
          </a:p>
        </p:txBody>
      </p:sp>
    </p:spTree>
    <p:extLst>
      <p:ext uri="{BB962C8B-B14F-4D97-AF65-F5344CB8AC3E}">
        <p14:creationId xmlns:p14="http://schemas.microsoft.com/office/powerpoint/2010/main" val="1796735497"/>
      </p:ext>
    </p:extLst>
  </p:cSld>
  <p:clrMapOvr>
    <a:masterClrMapping/>
  </p:clrMapOvr>
  <p:transition spd="slow">
    <p:cover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22714"/>
          </a:xfrm>
        </p:spPr>
        <p:txBody>
          <a:bodyPr>
            <a:normAutofit fontScale="90000"/>
          </a:bodyPr>
          <a:lstStyle/>
          <a:p>
            <a:r>
              <a:rPr lang="ar-IQ" dirty="0" smtClean="0"/>
              <a:t>ولم يكن جهم ينفرد بذلك المنهج العقلي ,بل ظهر الاتجاه عند غيره . وكان هذا الاتجاه في الحقيقة ردا على الاتجاهات الفكرية المتطرفة التي بدأت طلائعها تظهر في عهد الامام ابي حنيفة الذي يعد اول من صاغ نظرية الكلام في الاسلام قاصدا الرد على اولئك الذين كانوا يحملونه أحيانا على النقاش في مسألة الايمان والقضاء والقدر وغيره . وكذلك فعل الامام الشافعي , فقد أجبره عصره على الحديث في الكلام , في الذات والصفات والقدر والايمان , واستعمل عبقريته الفذة في توجيه تلك </a:t>
            </a:r>
            <a:endParaRPr lang="ar-IQ" dirty="0"/>
          </a:p>
        </p:txBody>
      </p:sp>
    </p:spTree>
    <p:extLst>
      <p:ext uri="{BB962C8B-B14F-4D97-AF65-F5344CB8AC3E}">
        <p14:creationId xmlns:p14="http://schemas.microsoft.com/office/powerpoint/2010/main" val="2752770482"/>
      </p:ext>
    </p:extLst>
  </p:cSld>
  <p:clrMapOvr>
    <a:masterClrMapping/>
  </p:clrMapOvr>
  <p:transition spd="slow">
    <p:cover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50706"/>
          </a:xfrm>
        </p:spPr>
        <p:txBody>
          <a:bodyPr>
            <a:normAutofit/>
          </a:bodyPr>
          <a:lstStyle/>
          <a:p>
            <a:r>
              <a:rPr lang="ar-IQ" dirty="0" smtClean="0"/>
              <a:t>الامور وفي صياغة علم أصول الفقه , لاسيما مبحث القياس . </a:t>
            </a:r>
            <a:br>
              <a:rPr lang="ar-IQ" dirty="0" smtClean="0"/>
            </a:br>
            <a:r>
              <a:rPr lang="ar-IQ" dirty="0" smtClean="0"/>
              <a:t>أما وقفة الامام أحمد في محنة خلق القران ,فلقد هيأت السبيل أمام بلورة الاتجاه العقلي الكلامي لدى متكلمين أهل الحديث , فألفوا كتبا في الرد على الجهمية والمعتزلة فيما ذهبوا إليه من أقوال وأراء , لا سيما في مسألة صفات الله وخلق أفعال العباد .</a:t>
            </a:r>
            <a:endParaRPr lang="ar-IQ" dirty="0"/>
          </a:p>
        </p:txBody>
      </p:sp>
    </p:spTree>
    <p:extLst>
      <p:ext uri="{BB962C8B-B14F-4D97-AF65-F5344CB8AC3E}">
        <p14:creationId xmlns:p14="http://schemas.microsoft.com/office/powerpoint/2010/main" val="1460271891"/>
      </p:ext>
    </p:extLst>
  </p:cSld>
  <p:clrMapOvr>
    <a:masterClrMapping/>
  </p:clrMapOvr>
  <p:transition spd="slow">
    <p:cover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71822"/>
          </a:xfrm>
        </p:spPr>
        <p:txBody>
          <a:bodyPr/>
          <a:lstStyle/>
          <a:p>
            <a:r>
              <a:rPr lang="ar-IQ" dirty="0" smtClean="0">
                <a:solidFill>
                  <a:schemeClr val="accent2"/>
                </a:solidFill>
              </a:rPr>
              <a:t>التعريف بالعقيدة </a:t>
            </a:r>
            <a:r>
              <a:rPr lang="ar-IQ" dirty="0" smtClean="0"/>
              <a:t/>
            </a:r>
            <a:br>
              <a:rPr lang="ar-IQ" dirty="0" smtClean="0"/>
            </a:br>
            <a:r>
              <a:rPr lang="ar-IQ" dirty="0" smtClean="0"/>
              <a:t>العقيدة لغة : مأخوذة من الفعل عقد أي ربط واوثق العقد بقوة كعقد الحبل .</a:t>
            </a:r>
            <a:br>
              <a:rPr lang="ar-IQ" dirty="0" smtClean="0"/>
            </a:br>
            <a:r>
              <a:rPr lang="ar-IQ" dirty="0" smtClean="0"/>
              <a:t>العقيدة اصطلاحا : ما يعقد الانسان عليه قلبه عقدا محكما لا شك فيه .</a:t>
            </a:r>
            <a:endParaRPr lang="ar-IQ" dirty="0"/>
          </a:p>
        </p:txBody>
      </p:sp>
    </p:spTree>
    <p:extLst>
      <p:ext uri="{BB962C8B-B14F-4D97-AF65-F5344CB8AC3E}">
        <p14:creationId xmlns:p14="http://schemas.microsoft.com/office/powerpoint/2010/main" val="2317701911"/>
      </p:ext>
    </p:extLst>
  </p:cSld>
  <p:clrMapOvr>
    <a:masterClrMapping/>
  </p:clrMapOvr>
  <p:transition spd="slow">
    <p:cover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78698"/>
          </a:xfrm>
        </p:spPr>
        <p:txBody>
          <a:bodyPr/>
          <a:lstStyle/>
          <a:p>
            <a:r>
              <a:rPr lang="ar-IQ" dirty="0" smtClean="0"/>
              <a:t>العقيدة الاسلامية : الايمان الجازم بالله وما يجب له في الوهيته وربوبيته واسمائه وصفاته والايمان بملائكته وكتبه ورسله واليوم الاخر وبالقدر خيره وشره .</a:t>
            </a:r>
            <a:br>
              <a:rPr lang="ar-IQ" dirty="0" smtClean="0"/>
            </a:br>
            <a:r>
              <a:rPr lang="ar-IQ" dirty="0" smtClean="0"/>
              <a:t>وعلم العقيدة له عدة تسميات منها علم التوحيد والصفات وعلم الكلام وعلم أصول الدين وعلم النظر والاستدلال وغيرها . </a:t>
            </a:r>
            <a:endParaRPr lang="ar-IQ" dirty="0"/>
          </a:p>
        </p:txBody>
      </p:sp>
    </p:spTree>
    <p:extLst>
      <p:ext uri="{BB962C8B-B14F-4D97-AF65-F5344CB8AC3E}">
        <p14:creationId xmlns:p14="http://schemas.microsoft.com/office/powerpoint/2010/main" val="3745670600"/>
      </p:ext>
    </p:extLst>
  </p:cSld>
  <p:clrMapOvr>
    <a:masterClrMapping/>
  </p:clrMapOvr>
  <p:transition spd="slow">
    <p:cover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4722"/>
          </a:xfrm>
        </p:spPr>
        <p:txBody>
          <a:bodyPr>
            <a:normAutofit/>
          </a:bodyPr>
          <a:lstStyle/>
          <a:p>
            <a:r>
              <a:rPr lang="ar-IQ" dirty="0" smtClean="0">
                <a:solidFill>
                  <a:schemeClr val="accent2"/>
                </a:solidFill>
              </a:rPr>
              <a:t>التعريف بالفلسفة </a:t>
            </a:r>
            <a:r>
              <a:rPr lang="ar-IQ" dirty="0" smtClean="0"/>
              <a:t/>
            </a:r>
            <a:br>
              <a:rPr lang="ar-IQ" dirty="0" smtClean="0"/>
            </a:br>
            <a:r>
              <a:rPr lang="ar-IQ" dirty="0" smtClean="0"/>
              <a:t>الفلسفة كلمة يونانية مركبة من جزأين (فيلو): بمعنى (حب ) وسوفيا بمعنى </a:t>
            </a:r>
            <a:r>
              <a:rPr lang="ar-IQ" dirty="0"/>
              <a:t>(</a:t>
            </a:r>
            <a:r>
              <a:rPr lang="ar-IQ" dirty="0" smtClean="0"/>
              <a:t>حكمة )أي انها تعني في الاصل اليوناني حب الحكمة ويعد الفيلسوف اليوناني فيثاغورس أول من أستخدم لفظ فلسفة وحدد معناها . </a:t>
            </a:r>
            <a:br>
              <a:rPr lang="ar-IQ" dirty="0" smtClean="0"/>
            </a:br>
            <a:r>
              <a:rPr lang="ar-IQ" dirty="0" smtClean="0"/>
              <a:t>وعرفها ابن رشد : بأنها النظر في الموجودات من جهة دلالتها على الصانع .</a:t>
            </a:r>
            <a:endParaRPr lang="ar-IQ" dirty="0"/>
          </a:p>
        </p:txBody>
      </p:sp>
    </p:spTree>
    <p:extLst>
      <p:ext uri="{BB962C8B-B14F-4D97-AF65-F5344CB8AC3E}">
        <p14:creationId xmlns:p14="http://schemas.microsoft.com/office/powerpoint/2010/main" val="686184516"/>
      </p:ext>
    </p:extLst>
  </p:cSld>
  <p:clrMapOvr>
    <a:masterClrMapping/>
  </p:clrMapOvr>
  <p:transition spd="slow">
    <p:cover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22714"/>
          </a:xfrm>
        </p:spPr>
        <p:txBody>
          <a:bodyPr>
            <a:normAutofit/>
          </a:bodyPr>
          <a:lstStyle/>
          <a:p>
            <a:r>
              <a:rPr lang="ar-IQ" dirty="0" smtClean="0"/>
              <a:t>وهذه التعريفات تجمع بينها ان الفلسفة هي البحث الجاد عن علة هذا الوجود وغايته ثم محاولة معرفة العلل وعلاقتها بالاشياء . </a:t>
            </a:r>
            <a:br>
              <a:rPr lang="ar-IQ" dirty="0" smtClean="0"/>
            </a:br>
            <a:r>
              <a:rPr lang="ar-IQ" dirty="0" smtClean="0"/>
              <a:t>اما الفلسفة الاسلامية : هي محاولة المفكرين الاسلامييين إيجاد مرتكزات عقلية صريحة للادلة القرانية على وجود الله وإيجاد الاساس المنطقي السليم للعقائد الاسلامية .</a:t>
            </a:r>
            <a:endParaRPr lang="ar-IQ" dirty="0"/>
          </a:p>
        </p:txBody>
      </p:sp>
    </p:spTree>
    <p:extLst>
      <p:ext uri="{BB962C8B-B14F-4D97-AF65-F5344CB8AC3E}">
        <p14:creationId xmlns:p14="http://schemas.microsoft.com/office/powerpoint/2010/main" val="2862748042"/>
      </p:ext>
    </p:extLst>
  </p:cSld>
  <p:clrMapOvr>
    <a:masterClrMapping/>
  </p:clrMapOvr>
  <p:transition spd="slow">
    <p:cover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62674"/>
          </a:xfrm>
        </p:spPr>
        <p:txBody>
          <a:bodyPr>
            <a:normAutofit fontScale="90000"/>
          </a:bodyPr>
          <a:lstStyle/>
          <a:p>
            <a:r>
              <a:rPr lang="ar-IQ" dirty="0" smtClean="0">
                <a:solidFill>
                  <a:schemeClr val="accent2"/>
                </a:solidFill>
              </a:rPr>
              <a:t>الاختلاف بين العقيدة والفلسفة </a:t>
            </a:r>
            <a:r>
              <a:rPr lang="ar-IQ" dirty="0" smtClean="0"/>
              <a:t/>
            </a:r>
            <a:br>
              <a:rPr lang="ar-IQ" dirty="0" smtClean="0"/>
            </a:br>
            <a:r>
              <a:rPr lang="ar-IQ" dirty="0" smtClean="0">
                <a:solidFill>
                  <a:schemeClr val="accent2"/>
                </a:solidFill>
              </a:rPr>
              <a:t>أـ المصادر والمنابع :</a:t>
            </a:r>
            <a:r>
              <a:rPr lang="ar-IQ" dirty="0" smtClean="0"/>
              <a:t/>
            </a:r>
            <a:br>
              <a:rPr lang="ar-IQ" dirty="0" smtClean="0"/>
            </a:br>
            <a:r>
              <a:rPr lang="ar-IQ" dirty="0" smtClean="0"/>
              <a:t>الفلسفة عمل إنساني يتحكم فيه كل ما في طبيعة الانسان من قيود وحيود , وتدرج بطيء في الوصول إلى المجهول , وقابلية للتغييير والتحول والتقلب بين الهوى والضلال , واقتراب أو ابتعاد عن درجة الكمال , من أمثلة ذلك : </a:t>
            </a:r>
            <a:br>
              <a:rPr lang="ar-IQ" dirty="0" smtClean="0"/>
            </a:br>
            <a:r>
              <a:rPr lang="ar-IQ" dirty="0" smtClean="0"/>
              <a:t>(أفلاطون ): أخذ أساطير عصره وضمنها أفكاره ومعتقداته فغلبت البيئة الوثنية على تفكيره بحكم العادة وتواتر المحسوسات فأدخل في عقيدته </a:t>
            </a:r>
            <a:endParaRPr lang="ar-IQ" dirty="0"/>
          </a:p>
        </p:txBody>
      </p:sp>
    </p:spTree>
    <p:extLst>
      <p:ext uri="{BB962C8B-B14F-4D97-AF65-F5344CB8AC3E}">
        <p14:creationId xmlns:p14="http://schemas.microsoft.com/office/powerpoint/2010/main" val="2926309384"/>
      </p:ext>
    </p:extLst>
  </p:cSld>
  <p:clrMapOvr>
    <a:masterClrMapping/>
  </p:clrMapOvr>
  <p:transition spd="slow">
    <p:cover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0114" y="260124"/>
            <a:ext cx="8229600" cy="6409236"/>
          </a:xfrm>
        </p:spPr>
        <p:txBody>
          <a:bodyPr/>
          <a:lstStyle/>
          <a:p>
            <a:r>
              <a:rPr lang="ar-IQ" dirty="0" smtClean="0"/>
              <a:t>«أرباب وأنصاف أرباب لامحل لها في ديانات التوحيد» وأفلاطون يؤمن بعقيدة تناسح الارواح .</a:t>
            </a:r>
            <a:br>
              <a:rPr lang="ar-IQ" dirty="0" smtClean="0"/>
            </a:br>
            <a:endParaRPr lang="ar-IQ" dirty="0"/>
          </a:p>
        </p:txBody>
      </p:sp>
    </p:spTree>
    <p:extLst>
      <p:ext uri="{BB962C8B-B14F-4D97-AF65-F5344CB8AC3E}">
        <p14:creationId xmlns:p14="http://schemas.microsoft.com/office/powerpoint/2010/main" val="3738580585"/>
      </p:ext>
    </p:extLst>
  </p:cSld>
  <p:clrMapOvr>
    <a:masterClrMapping/>
  </p:clrMapOvr>
  <p:transition spd="slow">
    <p:cover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66730"/>
          </a:xfrm>
        </p:spPr>
        <p:txBody>
          <a:bodyPr/>
          <a:lstStyle/>
          <a:p>
            <a:r>
              <a:rPr lang="ar-IQ" b="1" dirty="0" smtClean="0">
                <a:solidFill>
                  <a:srgbClr val="C00000"/>
                </a:solidFill>
              </a:rPr>
              <a:t>اما مصادر العقيدة الاسلامية فهي :</a:t>
            </a:r>
            <a:r>
              <a:rPr lang="ar-IQ" dirty="0" smtClean="0"/>
              <a:t/>
            </a:r>
            <a:br>
              <a:rPr lang="ar-IQ" dirty="0" smtClean="0"/>
            </a:br>
            <a:r>
              <a:rPr lang="ar-IQ" dirty="0" smtClean="0"/>
              <a:t>1ـ وحي من الله له كل ما للإلهيات من ثبات الحق الذي لا تبديل لكلماته , وصرامة الصدق الذي لا يأتيه الباطل من بين يديه ولامن خلفه .</a:t>
            </a:r>
            <a:br>
              <a:rPr lang="ar-IQ" dirty="0" smtClean="0"/>
            </a:br>
            <a:r>
              <a:rPr lang="ar-IQ" dirty="0" smtClean="0"/>
              <a:t>2ـ وهي منحة كريمة تصل إلى حامليها وسفرائها بلا كدح ولا نصب .</a:t>
            </a:r>
            <a:endParaRPr lang="ar-IQ" dirty="0"/>
          </a:p>
        </p:txBody>
      </p:sp>
    </p:spTree>
    <p:extLst>
      <p:ext uri="{BB962C8B-B14F-4D97-AF65-F5344CB8AC3E}">
        <p14:creationId xmlns:p14="http://schemas.microsoft.com/office/powerpoint/2010/main" val="2614264018"/>
      </p:ext>
    </p:extLst>
  </p:cSld>
  <p:clrMapOvr>
    <a:masterClrMapping/>
  </p:clrMapOvr>
  <p:transition spd="slow">
    <p:cover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22714"/>
          </a:xfrm>
        </p:spPr>
        <p:txBody>
          <a:bodyPr>
            <a:normAutofit fontScale="90000"/>
          </a:bodyPr>
          <a:lstStyle/>
          <a:p>
            <a:r>
              <a:rPr lang="ar-IQ" dirty="0" smtClean="0">
                <a:solidFill>
                  <a:schemeClr val="accent2"/>
                </a:solidFill>
              </a:rPr>
              <a:t>ب ـ المنهج والسبيل : </a:t>
            </a:r>
            <a:r>
              <a:rPr lang="ar-IQ" dirty="0" smtClean="0"/>
              <a:t/>
            </a:r>
            <a:br>
              <a:rPr lang="ar-IQ" dirty="0" smtClean="0"/>
            </a:br>
            <a:r>
              <a:rPr lang="ar-IQ" dirty="0" smtClean="0"/>
              <a:t>1ـ الفلاسفة يبدؤون بدراسة النفس الإنسانية ويجعلونها الاصل الذي يبنون عليه ويفرعون منه . </a:t>
            </a:r>
            <a:br>
              <a:rPr lang="ar-IQ" dirty="0" smtClean="0"/>
            </a:br>
            <a:r>
              <a:rPr lang="ar-IQ" dirty="0" smtClean="0"/>
              <a:t>2ـ جعلوا العلوم الحسية والبدهية ونحوها , هي الاصل الذي لا يحصل علم إلا بها .</a:t>
            </a:r>
            <a:br>
              <a:rPr lang="ar-IQ" dirty="0" smtClean="0"/>
            </a:br>
            <a:r>
              <a:rPr lang="ar-IQ" dirty="0" smtClean="0"/>
              <a:t>أما المنهج القراني :</a:t>
            </a:r>
            <a:br>
              <a:rPr lang="ar-IQ" dirty="0" smtClean="0"/>
            </a:br>
            <a:r>
              <a:rPr lang="ar-IQ" dirty="0" smtClean="0"/>
              <a:t>1ـ يجعل فاتحة دعوته الدعوة إلى عبادة الله وحده .</a:t>
            </a:r>
            <a:br>
              <a:rPr lang="ar-IQ" dirty="0" smtClean="0"/>
            </a:br>
            <a:r>
              <a:rPr lang="ar-IQ" dirty="0" smtClean="0"/>
              <a:t> 2ـ أصل العلم عندهم هو العلم بالله سبحانه لا الحس ولا البدهيات . </a:t>
            </a:r>
            <a:br>
              <a:rPr lang="ar-IQ" dirty="0" smtClean="0"/>
            </a:br>
            <a:r>
              <a:rPr lang="ar-IQ" dirty="0" smtClean="0"/>
              <a:t>3ـ من العلم به تتشعب أنواع العلوم .</a:t>
            </a:r>
            <a:endParaRPr lang="ar-IQ" dirty="0"/>
          </a:p>
        </p:txBody>
      </p:sp>
    </p:spTree>
    <p:extLst>
      <p:ext uri="{BB962C8B-B14F-4D97-AF65-F5344CB8AC3E}">
        <p14:creationId xmlns:p14="http://schemas.microsoft.com/office/powerpoint/2010/main" val="650773308"/>
      </p:ext>
    </p:extLst>
  </p:cSld>
  <p:clrMapOvr>
    <a:masterClrMapping/>
  </p:clrMapOvr>
  <p:transition spd="slow">
    <p:cover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1343</TotalTime>
  <Words>513</Words>
  <Application>Microsoft Office PowerPoint</Application>
  <PresentationFormat>عرض على الشاشة (3:4)‏</PresentationFormat>
  <Paragraphs>21</Paragraphs>
  <Slides>19</Slides>
  <Notes>0</Notes>
  <HiddenSlides>0</HiddenSlides>
  <MMClips>0</MMClips>
  <ScaleCrop>false</ScaleCrop>
  <HeadingPairs>
    <vt:vector size="4" baseType="variant">
      <vt:variant>
        <vt:lpstr>نسق</vt:lpstr>
      </vt:variant>
      <vt:variant>
        <vt:i4>1</vt:i4>
      </vt:variant>
      <vt:variant>
        <vt:lpstr>عناوين الشرائح</vt:lpstr>
      </vt:variant>
      <vt:variant>
        <vt:i4>19</vt:i4>
      </vt:variant>
    </vt:vector>
  </HeadingPairs>
  <TitlesOfParts>
    <vt:vector size="20" baseType="lpstr">
      <vt:lpstr>Office Theme</vt:lpstr>
      <vt:lpstr>محاضرة الفكر الاسلامي  إتجاه العقيدة والفلسفة  اعداد ا.م.د. رقية شاكر منصور</vt:lpstr>
      <vt:lpstr>التعريف بالعقيدة  العقيدة لغة : مأخوذة من الفعل عقد أي ربط واوثق العقد بقوة كعقد الحبل . العقيدة اصطلاحا : ما يعقد الانسان عليه قلبه عقدا محكما لا شك فيه .</vt:lpstr>
      <vt:lpstr>العقيدة الاسلامية : الايمان الجازم بالله وما يجب له في الوهيته وربوبيته واسمائه وصفاته والايمان بملائكته وكتبه ورسله واليوم الاخر وبالقدر خيره وشره . وعلم العقيدة له عدة تسميات منها علم التوحيد والصفات وعلم الكلام وعلم أصول الدين وعلم النظر والاستدلال وغيرها . </vt:lpstr>
      <vt:lpstr>التعريف بالفلسفة  الفلسفة كلمة يونانية مركبة من جزأين (فيلو): بمعنى (حب ) وسوفيا بمعنى (حكمة )أي انها تعني في الاصل اليوناني حب الحكمة ويعد الفيلسوف اليوناني فيثاغورس أول من أستخدم لفظ فلسفة وحدد معناها .  وعرفها ابن رشد : بأنها النظر في الموجودات من جهة دلالتها على الصانع .</vt:lpstr>
      <vt:lpstr>وهذه التعريفات تجمع بينها ان الفلسفة هي البحث الجاد عن علة هذا الوجود وغايته ثم محاولة معرفة العلل وعلاقتها بالاشياء .  اما الفلسفة الاسلامية : هي محاولة المفكرين الاسلامييين إيجاد مرتكزات عقلية صريحة للادلة القرانية على وجود الله وإيجاد الاساس المنطقي السليم للعقائد الاسلامية .</vt:lpstr>
      <vt:lpstr>الاختلاف بين العقيدة والفلسفة  أـ المصادر والمنابع : الفلسفة عمل إنساني يتحكم فيه كل ما في طبيعة الانسان من قيود وحيود , وتدرج بطيء في الوصول إلى المجهول , وقابلية للتغييير والتحول والتقلب بين الهوى والضلال , واقتراب أو ابتعاد عن درجة الكمال , من أمثلة ذلك :  (أفلاطون ): أخذ أساطير عصره وضمنها أفكاره ومعتقداته فغلبت البيئة الوثنية على تفكيره بحكم العادة وتواتر المحسوسات فأدخل في عقيدته </vt:lpstr>
      <vt:lpstr>«أرباب وأنصاف أرباب لامحل لها في ديانات التوحيد» وأفلاطون يؤمن بعقيدة تناسح الارواح . </vt:lpstr>
      <vt:lpstr>اما مصادر العقيدة الاسلامية فهي : 1ـ وحي من الله له كل ما للإلهيات من ثبات الحق الذي لا تبديل لكلماته , وصرامة الصدق الذي لا يأتيه الباطل من بين يديه ولامن خلفه . 2ـ وهي منحة كريمة تصل إلى حامليها وسفرائها بلا كدح ولا نصب .</vt:lpstr>
      <vt:lpstr>ب ـ المنهج والسبيل :  1ـ الفلاسفة يبدؤون بدراسة النفس الإنسانية ويجعلونها الاصل الذي يبنون عليه ويفرعون منه .  2ـ جعلوا العلوم الحسية والبدهية ونحوها , هي الاصل الذي لا يحصل علم إلا بها . أما المنهج القراني : 1ـ يجعل فاتحة دعوته الدعوة إلى عبادة الله وحده .  2ـ أصل العلم عندهم هو العلم بالله سبحانه لا الحس ولا البدهيات .  3ـ من العلم به تتشعب أنواع العلوم .</vt:lpstr>
      <vt:lpstr>4ـ من عبادته وقصده تتشعب وجوه المقاصد الصالحة .  5ـ فمن تمسك بها فلا يزال إما في زيادة في العلم والايما ن وإما يسلم من الجهل والكفران . ج ـ قوة التأثير :  1ـ العقيدة تمتاز بسلطان قوي قاهر على نفوس معتنقيها . 2ـ أما الفلسفة فليس لها ذلك السلطان والسبب أن الفلسفة تبحث بقدر الطاقة البشرية فلا يمكن أن تصل إلى درجة الكمال .</vt:lpstr>
      <vt:lpstr>3ـ الفلسفة تعمل في جانب واحد من جوانب النفس بينما الدين يستحوذ على النفس بجملتها . </vt:lpstr>
      <vt:lpstr>إتجاه العقيدة والفلسفة</vt:lpstr>
      <vt:lpstr>ولذلك فانهم صرفوا جهودهم إلى المسائل العملية فأنتجوا فيها فكرا تشريعيا عمليا رائعا , وحققوا انتصارات إسلامية عظيمة في الميادين الداخلية والخارجية . غير ان ظهور الانحرافات السياسية وغيرها في الداخل والاحتكاك بطلائع الثقافات الاجنبية التي أٌريد لها ان تدخل بسرعة إلى المجتمع الاسلامي قد دفع الفكر الاسلامي دفعا إلى خوض الحديث عن جزئيات العقائد الاسلامية .</vt:lpstr>
      <vt:lpstr>أما على الصعيد الداخلي ـ على سبيل المثال ـ فلقد كانت دعوة الامويين لنظرية الجبر سببا اساسا لظهور الاتجاه القدري الذي أنكر الجبر ونادى بحرية الارادة الانسانية . وأول من نادى بذلك التابعي الجليل معبد بن خالد الجهني , فنظرية الجبر التي دعى اليها بني امية هي ان أفعال العباد مقدرة أزلا وإنها تصدر عن إرادة الله دون تدخل من العبد , فنشأت نظرية القدرية في المجتمع الاسلامي رد فعل عنيف على مواقف الجبرية التي بناها ملوك بني امية , والقدرية يقولون بحرية الارادة الانسانية </vt:lpstr>
      <vt:lpstr>وان الانسان خالق أفعاله حتى يكون للجزاء الاخروي معنى وتعليل . وعلى صعيد الثقافات الدخيلة ,فلقد كانت لفكرة الجسمية عند الرواقية اليونانية التي أثرت في مقاتل بن سليمان وهشام بن الحكم وغيرهما ,الأثر المباشر في ظهور تنزيه الله ونفي الصفات عند الجعد بن درهم ثم الجهم بن صفوان .  ان منهج الجهم العقلي كان نتيجة حتمية لهجمات اليهود والنصارى من ناحية , والما نوية والمذاهب الفارسية من ناحية أخرى على الاسلام وعقائده .</vt:lpstr>
      <vt:lpstr>فرأى جهم متأثرا بأسلافه من مفكري الاسلام , أن الاعتماد على التأويل العقلي في إطار الضوابط اللغوية , هو الكفيل بالدفاع عن الاسلام في المأزق الفكرية الكبرى التي وضعه فيها المجسمة , المتأثرون بفلسفات يونانية معروفة في هذا الباب.</vt:lpstr>
      <vt:lpstr>وخطأ جهم في نفي الصفات الالهية يكمن في انه لم يفرق بين الاشتراك في الاسم والاشتراك في المعنى , والممنوع هو الثاني دون الاول بشرط كونه واردا في الشرع ف « العلم» مما ورد وصف الخالق به المخلوق , مع انه ليس بمشترك بينهما , لان علم الله تعالى حضوري وعلم المخلوق مكتسب .</vt:lpstr>
      <vt:lpstr>ولم يكن جهم ينفرد بذلك المنهج العقلي ,بل ظهر الاتجاه عند غيره . وكان هذا الاتجاه في الحقيقة ردا على الاتجاهات الفكرية المتطرفة التي بدأت طلائعها تظهر في عهد الامام ابي حنيفة الذي يعد اول من صاغ نظرية الكلام في الاسلام قاصدا الرد على اولئك الذين كانوا يحملونه أحيانا على النقاش في مسألة الايمان والقضاء والقدر وغيره . وكذلك فعل الامام الشافعي , فقد أجبره عصره على الحديث في الكلام , في الذات والصفات والقدر والايمان , واستعمل عبقريته الفذة في توجيه تلك </vt:lpstr>
      <vt:lpstr>الامور وفي صياغة علم أصول الفقه , لاسيما مبحث القياس .  أما وقفة الامام أحمد في محنة خلق القران ,فلقد هيأت السبيل أمام بلورة الاتجاه العقلي الكلامي لدى متكلمين أهل الحديث , فألفوا كتبا في الرد على الجهمية والمعتزلة فيما ذهبوا إليه من أقوال وأراء , لا سيما في مسألة صفات الله وخلق أفعال العباد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whatsapp</cp:lastModifiedBy>
  <cp:revision>23</cp:revision>
  <dcterms:created xsi:type="dcterms:W3CDTF">2020-01-02T15:27:06Z</dcterms:created>
  <dcterms:modified xsi:type="dcterms:W3CDTF">2020-08-22T17:12:38Z</dcterms:modified>
</cp:coreProperties>
</file>