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A6789-A9D7-484F-9E24-3F1518572BD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48790-9124-4CB6-9A46-F17045C8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3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934058" cy="3505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dirty="0" err="1"/>
              <a:t>سمي</a:t>
            </a:r>
            <a:r>
              <a:rPr lang="en-US" sz="6000" dirty="0"/>
              <a:t> </a:t>
            </a:r>
            <a:r>
              <a:rPr lang="en-US" sz="6000" dirty="0" err="1"/>
              <a:t>هذا</a:t>
            </a:r>
            <a:r>
              <a:rPr lang="en-US" sz="6000" dirty="0"/>
              <a:t> </a:t>
            </a:r>
            <a:r>
              <a:rPr lang="en-US" sz="6000" dirty="0" err="1"/>
              <a:t>العلم</a:t>
            </a:r>
            <a:r>
              <a:rPr lang="en-US" sz="6000" dirty="0"/>
              <a:t> </a:t>
            </a:r>
            <a:r>
              <a:rPr lang="en-US" sz="6000" dirty="0" err="1"/>
              <a:t>الباحث</a:t>
            </a:r>
            <a:r>
              <a:rPr lang="en-US" sz="6000" dirty="0"/>
              <a:t> </a:t>
            </a:r>
            <a:r>
              <a:rPr lang="en-US" sz="6000" dirty="0" err="1"/>
              <a:t>في</a:t>
            </a:r>
            <a:r>
              <a:rPr lang="en-US" sz="6000" dirty="0"/>
              <a:t> </a:t>
            </a:r>
            <a:r>
              <a:rPr lang="en-US" sz="6000" dirty="0" err="1"/>
              <a:t>العقائد</a:t>
            </a:r>
            <a:r>
              <a:rPr lang="en-US" sz="6000" dirty="0"/>
              <a:t> </a:t>
            </a:r>
            <a:r>
              <a:rPr lang="en-US" sz="6000" dirty="0" err="1"/>
              <a:t>الدينية</a:t>
            </a:r>
            <a:r>
              <a:rPr lang="en-US" sz="6000" dirty="0"/>
              <a:t> </a:t>
            </a:r>
            <a:r>
              <a:rPr lang="en-US" sz="6000" dirty="0" err="1"/>
              <a:t>باسماء</a:t>
            </a:r>
            <a:r>
              <a:rPr lang="en-US" sz="6000" dirty="0"/>
              <a:t> </a:t>
            </a:r>
            <a:r>
              <a:rPr lang="en-US" sz="6000" dirty="0" err="1"/>
              <a:t>مختلفة</a:t>
            </a:r>
            <a:r>
              <a:rPr lang="en-US" sz="6000" dirty="0"/>
              <a:t> </a:t>
            </a:r>
            <a:r>
              <a:rPr lang="en-US" sz="6000" dirty="0" err="1"/>
              <a:t>منها</a:t>
            </a:r>
            <a:r>
              <a:rPr lang="en-US" sz="6000" dirty="0"/>
              <a:t>:</a:t>
            </a:r>
          </a:p>
          <a:p>
            <a:r>
              <a:rPr lang="en-US" sz="6000" dirty="0"/>
              <a:t> </a:t>
            </a:r>
          </a:p>
          <a:p>
            <a:endParaRPr lang="ar-IQ" sz="4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F29198-95FC-460D-848B-9E74B7C4F9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283569" y="228600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رقية شاكر منصور/استاذ مساعد دكتور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عقيدة وفكر </a:t>
            </a:r>
            <a:r>
              <a:rPr lang="ar-IQ" sz="1600" b="1" dirty="0" smtClean="0">
                <a:solidFill>
                  <a:schemeClr val="tx1"/>
                </a:solidFill>
              </a:rPr>
              <a:t>اسلامي</a:t>
            </a:r>
            <a:br>
              <a:rPr lang="ar-IQ" sz="1600" b="1" dirty="0" smtClean="0">
                <a:solidFill>
                  <a:schemeClr val="tx1"/>
                </a:solidFill>
              </a:rPr>
            </a:br>
            <a:r>
              <a:rPr lang="ar-IQ" sz="1600" b="1" dirty="0" smtClean="0">
                <a:solidFill>
                  <a:schemeClr val="tx1"/>
                </a:solidFill>
              </a:rPr>
              <a:t>المرحلة الثانية</a:t>
            </a:r>
            <a:r>
              <a:rPr lang="ar-IQ" sz="1600" b="1" dirty="0" smtClean="0">
                <a:solidFill>
                  <a:schemeClr val="tx1"/>
                </a:solidFill>
              </a:rPr>
              <a:t/>
            </a:r>
            <a:br>
              <a:rPr lang="ar-IQ" sz="1600" b="1" dirty="0" smtClean="0">
                <a:solidFill>
                  <a:schemeClr val="tx1"/>
                </a:solidFill>
              </a:rPr>
            </a:br>
            <a:r>
              <a:rPr lang="ar-IQ" sz="1600" b="1" dirty="0" smtClean="0">
                <a:solidFill>
                  <a:schemeClr val="tx1"/>
                </a:solidFill>
              </a:rPr>
              <a:t>قسم علوم القران الكريم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جامعة بغداد/كلية التربية للبنات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العراق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2" name="مجسم مشطوف الحواف 1"/>
          <p:cNvSpPr/>
          <p:nvPr/>
        </p:nvSpPr>
        <p:spPr>
          <a:xfrm>
            <a:off x="1828800" y="398585"/>
            <a:ext cx="4419600" cy="2057400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4400" b="1" i="1" dirty="0"/>
              <a:t>المحاضرة </a:t>
            </a:r>
            <a:r>
              <a:rPr lang="ar-SA" sz="4400" b="1" i="1" dirty="0" smtClean="0"/>
              <a:t>ال</a:t>
            </a:r>
            <a:r>
              <a:rPr lang="ar-IQ" sz="4400" b="1" i="1" dirty="0" smtClean="0"/>
              <a:t>اولى</a:t>
            </a:r>
            <a:r>
              <a:rPr lang="ar-SA" sz="4400" b="1" i="1" dirty="0" smtClean="0"/>
              <a:t>/اسماء </a:t>
            </a:r>
            <a:r>
              <a:rPr lang="ar-SA" sz="4400" b="1" i="1" dirty="0" smtClean="0"/>
              <a:t>العلم واسبابها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4924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9800" cy="63890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endParaRPr lang="ar-IQ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3600" b="1" dirty="0"/>
              <a:t>أ- </a:t>
            </a:r>
            <a:r>
              <a:rPr lang="en-US" sz="3600" b="1" dirty="0" err="1"/>
              <a:t>الفقه</a:t>
            </a:r>
            <a:r>
              <a:rPr lang="en-US" sz="3600" b="1" dirty="0"/>
              <a:t> </a:t>
            </a:r>
            <a:r>
              <a:rPr lang="en-US" sz="3600" b="1" dirty="0" err="1"/>
              <a:t>الأكبر</a:t>
            </a:r>
            <a:r>
              <a:rPr lang="en-US" sz="3600" b="1" dirty="0"/>
              <a:t> </a:t>
            </a:r>
            <a:endParaRPr lang="en-US" sz="3600" dirty="0"/>
          </a:p>
          <a:p>
            <a:r>
              <a:rPr lang="en-US" sz="3600" dirty="0"/>
              <a:t> </a:t>
            </a:r>
            <a:r>
              <a:rPr lang="en-US" sz="3600" dirty="0" err="1"/>
              <a:t>الفقه</a:t>
            </a:r>
            <a:r>
              <a:rPr lang="en-US" sz="3600" dirty="0"/>
              <a:t> </a:t>
            </a:r>
            <a:r>
              <a:rPr lang="en-US" sz="3600" dirty="0" err="1"/>
              <a:t>في</a:t>
            </a:r>
            <a:r>
              <a:rPr lang="en-US" sz="3600" dirty="0"/>
              <a:t> </a:t>
            </a:r>
            <a:r>
              <a:rPr lang="en-US" sz="3600" dirty="0" err="1"/>
              <a:t>اللغة</a:t>
            </a:r>
            <a:r>
              <a:rPr lang="en-US" sz="3600" dirty="0"/>
              <a:t> </a:t>
            </a:r>
            <a:r>
              <a:rPr lang="en-US" sz="3600" dirty="0" err="1"/>
              <a:t>هو</a:t>
            </a:r>
            <a:r>
              <a:rPr lang="en-US" sz="3600" dirty="0"/>
              <a:t> </a:t>
            </a:r>
            <a:r>
              <a:rPr lang="en-US" sz="3600" dirty="0" err="1"/>
              <a:t>الفهم</a:t>
            </a:r>
            <a:r>
              <a:rPr lang="en-US" sz="3600" dirty="0"/>
              <a:t>، </a:t>
            </a:r>
            <a:r>
              <a:rPr lang="en-US" sz="3600" dirty="0" err="1"/>
              <a:t>وأضيف</a:t>
            </a:r>
            <a:r>
              <a:rPr lang="en-US" sz="3600" dirty="0"/>
              <a:t> </a:t>
            </a:r>
            <a:r>
              <a:rPr lang="en-US" sz="3600" dirty="0" err="1"/>
              <a:t>إلى</a:t>
            </a:r>
            <a:r>
              <a:rPr lang="en-US" sz="3600" dirty="0"/>
              <a:t> </a:t>
            </a:r>
            <a:r>
              <a:rPr lang="en-US" sz="3600" dirty="0" err="1"/>
              <a:t>الأكبر</a:t>
            </a:r>
            <a:r>
              <a:rPr lang="en-US" sz="3600" dirty="0"/>
              <a:t> </a:t>
            </a:r>
            <a:r>
              <a:rPr lang="en-US" sz="3600" dirty="0" err="1"/>
              <a:t>لإخراج</a:t>
            </a:r>
            <a:r>
              <a:rPr lang="en-US" sz="3600" dirty="0"/>
              <a:t> </a:t>
            </a:r>
            <a:r>
              <a:rPr lang="en-US" sz="3600" dirty="0" err="1"/>
              <a:t>الفقه</a:t>
            </a:r>
            <a:r>
              <a:rPr lang="en-US" sz="3600" dirty="0"/>
              <a:t> </a:t>
            </a:r>
            <a:r>
              <a:rPr lang="en-US" sz="3600" dirty="0" err="1"/>
              <a:t>الأصغر</a:t>
            </a:r>
            <a:r>
              <a:rPr lang="en-US" sz="3600" dirty="0"/>
              <a:t> </a:t>
            </a:r>
            <a:r>
              <a:rPr lang="en-US" sz="3600" dirty="0" err="1"/>
              <a:t>وهو</a:t>
            </a:r>
            <a:r>
              <a:rPr lang="en-US" sz="3600" dirty="0"/>
              <a:t> </a:t>
            </a:r>
            <a:r>
              <a:rPr lang="en-US" sz="3600" dirty="0" err="1"/>
              <a:t>علم</a:t>
            </a:r>
            <a:r>
              <a:rPr lang="en-US" sz="3600" dirty="0"/>
              <a:t> </a:t>
            </a:r>
            <a:r>
              <a:rPr lang="en-US" sz="3600" dirty="0" err="1"/>
              <a:t>الحلال</a:t>
            </a:r>
            <a:r>
              <a:rPr lang="en-US" sz="3600" dirty="0"/>
              <a:t> </a:t>
            </a:r>
            <a:r>
              <a:rPr lang="en-US" sz="3600" dirty="0" err="1"/>
              <a:t>والحرام</a:t>
            </a:r>
            <a:r>
              <a:rPr lang="en-US" sz="3600" dirty="0"/>
              <a:t> </a:t>
            </a:r>
            <a:r>
              <a:rPr lang="en-US" sz="3600" dirty="0" err="1"/>
              <a:t>وعلم</a:t>
            </a:r>
            <a:r>
              <a:rPr lang="en-US" sz="3600" dirty="0"/>
              <a:t> </a:t>
            </a:r>
            <a:r>
              <a:rPr lang="en-US" sz="3600" dirty="0" err="1"/>
              <a:t>الفروع</a:t>
            </a:r>
            <a:r>
              <a:rPr lang="en-US" sz="3600" dirty="0"/>
              <a:t>، </a:t>
            </a:r>
            <a:r>
              <a:rPr lang="en-US" sz="3600" dirty="0" err="1"/>
              <a:t>وهو</a:t>
            </a:r>
            <a:r>
              <a:rPr lang="en-US" sz="3600" dirty="0"/>
              <a:t> </a:t>
            </a:r>
            <a:r>
              <a:rPr lang="en-US" sz="3600" dirty="0" err="1"/>
              <a:t>اصطلاح</a:t>
            </a:r>
            <a:r>
              <a:rPr lang="en-US" sz="3600" dirty="0"/>
              <a:t> </a:t>
            </a:r>
            <a:r>
              <a:rPr lang="en-US" sz="3600" dirty="0" err="1"/>
              <a:t>عرف</a:t>
            </a:r>
            <a:r>
              <a:rPr lang="en-US" sz="3600" dirty="0"/>
              <a:t> </a:t>
            </a:r>
            <a:r>
              <a:rPr lang="en-US" sz="3600" dirty="0" err="1"/>
              <a:t>في</a:t>
            </a:r>
            <a:r>
              <a:rPr lang="en-US" sz="3600" dirty="0"/>
              <a:t> </a:t>
            </a:r>
            <a:r>
              <a:rPr lang="en-US" sz="3600" dirty="0" err="1"/>
              <a:t>القرن</a:t>
            </a:r>
            <a:r>
              <a:rPr lang="en-US" sz="3600" dirty="0"/>
              <a:t> </a:t>
            </a:r>
            <a:r>
              <a:rPr lang="en-US" sz="3600" dirty="0" err="1"/>
              <a:t>الثاني</a:t>
            </a:r>
            <a:r>
              <a:rPr lang="en-US" sz="3600" dirty="0"/>
              <a:t> </a:t>
            </a:r>
            <a:r>
              <a:rPr lang="en-US" sz="3600" dirty="0" err="1"/>
              <a:t>الهجري</a:t>
            </a:r>
            <a:r>
              <a:rPr lang="en-US" sz="3600" dirty="0"/>
              <a:t> </a:t>
            </a:r>
            <a:r>
              <a:rPr lang="en-US" sz="3600" dirty="0" err="1"/>
              <a:t>حيث</a:t>
            </a:r>
            <a:r>
              <a:rPr lang="en-US" sz="3600" dirty="0"/>
              <a:t> </a:t>
            </a:r>
            <a:r>
              <a:rPr lang="en-US" sz="3600" dirty="0" err="1"/>
              <a:t>سمى</a:t>
            </a:r>
            <a:r>
              <a:rPr lang="en-US" sz="3600" dirty="0"/>
              <a:t> </a:t>
            </a:r>
            <a:r>
              <a:rPr lang="en-US" sz="3600" dirty="0" err="1"/>
              <a:t>الإمام</a:t>
            </a:r>
            <a:r>
              <a:rPr lang="en-US" sz="3600" dirty="0"/>
              <a:t> </a:t>
            </a:r>
            <a:r>
              <a:rPr lang="en-US" sz="3600" dirty="0" err="1"/>
              <a:t>أبو</a:t>
            </a:r>
            <a:r>
              <a:rPr lang="en-US" sz="3600" dirty="0"/>
              <a:t> </a:t>
            </a:r>
            <a:r>
              <a:rPr lang="en-US" sz="3600" dirty="0" err="1"/>
              <a:t>حنيفة</a:t>
            </a:r>
            <a:r>
              <a:rPr lang="en-US" sz="3600" dirty="0"/>
              <a:t> </a:t>
            </a:r>
            <a:r>
              <a:rPr lang="en-US" sz="3600" dirty="0" err="1"/>
              <a:t>النعمان</a:t>
            </a:r>
            <a:r>
              <a:rPr lang="en-US" sz="3600" dirty="0"/>
              <a:t> </a:t>
            </a:r>
            <a:r>
              <a:rPr lang="en-US" sz="3600" dirty="0" err="1"/>
              <a:t>بن</a:t>
            </a:r>
            <a:r>
              <a:rPr lang="en-US" sz="3600" dirty="0"/>
              <a:t> </a:t>
            </a:r>
            <a:r>
              <a:rPr lang="en-US" sz="3600" dirty="0" err="1"/>
              <a:t>زوطى</a:t>
            </a:r>
            <a:r>
              <a:rPr lang="en-US" sz="3600" dirty="0"/>
              <a:t> </a:t>
            </a:r>
            <a:r>
              <a:rPr lang="en-US" sz="3600" dirty="0" err="1"/>
              <a:t>كتابه</a:t>
            </a:r>
            <a:r>
              <a:rPr lang="en-US" sz="3600" dirty="0"/>
              <a:t> </a:t>
            </a:r>
            <a:r>
              <a:rPr lang="en-US" sz="3600" dirty="0" err="1"/>
              <a:t>الذي</a:t>
            </a:r>
            <a:r>
              <a:rPr lang="en-US" sz="3600" dirty="0"/>
              <a:t> </a:t>
            </a:r>
            <a:r>
              <a:rPr lang="en-US" sz="3600" dirty="0" err="1"/>
              <a:t>جمع</a:t>
            </a:r>
            <a:r>
              <a:rPr lang="en-US" sz="3600" dirty="0"/>
              <a:t> </a:t>
            </a:r>
            <a:r>
              <a:rPr lang="en-US" sz="3600" dirty="0" err="1"/>
              <a:t>فيه</a:t>
            </a:r>
            <a:r>
              <a:rPr lang="en-US" sz="3600" dirty="0"/>
              <a:t> </a:t>
            </a:r>
            <a:r>
              <a:rPr lang="en-US" sz="3600" dirty="0" err="1"/>
              <a:t>جملة</a:t>
            </a:r>
            <a:r>
              <a:rPr lang="en-US" sz="3600" dirty="0"/>
              <a:t> </a:t>
            </a:r>
            <a:r>
              <a:rPr lang="en-US" sz="3600" dirty="0" err="1"/>
              <a:t>اعتقادات</a:t>
            </a:r>
            <a:r>
              <a:rPr lang="en-US" sz="3600" dirty="0"/>
              <a:t> </a:t>
            </a:r>
            <a:r>
              <a:rPr lang="en-US" sz="3600" dirty="0" err="1"/>
              <a:t>السلف</a:t>
            </a:r>
            <a:r>
              <a:rPr lang="en-US" sz="3600" dirty="0"/>
              <a:t> (</a:t>
            </a:r>
            <a:r>
              <a:rPr lang="en-US" sz="3600" dirty="0" err="1"/>
              <a:t>الفقه</a:t>
            </a:r>
            <a:r>
              <a:rPr lang="en-US" sz="3600" dirty="0"/>
              <a:t> </a:t>
            </a:r>
            <a:r>
              <a:rPr lang="en-US" sz="3600" dirty="0" err="1"/>
              <a:t>الأكبر</a:t>
            </a:r>
            <a:r>
              <a:rPr lang="en-US" sz="3600" dirty="0"/>
              <a:t>) </a:t>
            </a:r>
            <a:r>
              <a:rPr lang="en-US" sz="3600" dirty="0" err="1"/>
              <a:t>إشارة</a:t>
            </a:r>
            <a:r>
              <a:rPr lang="en-US" sz="3600" dirty="0"/>
              <a:t> </a:t>
            </a:r>
            <a:r>
              <a:rPr lang="en-US" sz="3600" dirty="0" err="1"/>
              <a:t>إلى</a:t>
            </a:r>
            <a:r>
              <a:rPr lang="en-US" sz="3600" dirty="0"/>
              <a:t> </a:t>
            </a:r>
            <a:r>
              <a:rPr lang="en-US" sz="3600" dirty="0" err="1"/>
              <a:t>أنه</a:t>
            </a:r>
            <a:r>
              <a:rPr lang="en-US" sz="3600" dirty="0"/>
              <a:t> </a:t>
            </a:r>
            <a:r>
              <a:rPr lang="en-US" sz="3600" dirty="0" err="1"/>
              <a:t>أعظم</a:t>
            </a:r>
            <a:r>
              <a:rPr lang="en-US" sz="3600" dirty="0"/>
              <a:t> </a:t>
            </a:r>
            <a:r>
              <a:rPr lang="en-US" sz="3600" dirty="0" err="1"/>
              <a:t>ما</a:t>
            </a:r>
            <a:r>
              <a:rPr lang="en-US" sz="3600" dirty="0"/>
              <a:t> </a:t>
            </a:r>
            <a:r>
              <a:rPr lang="en-US" sz="3600" dirty="0" err="1"/>
              <a:t>في</a:t>
            </a:r>
            <a:r>
              <a:rPr lang="en-US" sz="3600" dirty="0"/>
              <a:t> </a:t>
            </a:r>
            <a:r>
              <a:rPr lang="en-US" sz="3600" dirty="0" err="1"/>
              <a:t>شريعة</a:t>
            </a:r>
            <a:r>
              <a:rPr lang="en-US" sz="3600" dirty="0"/>
              <a:t> </a:t>
            </a:r>
            <a:r>
              <a:rPr lang="en-US" sz="3600" dirty="0" err="1"/>
              <a:t>الإسلام</a:t>
            </a:r>
            <a:r>
              <a:rPr lang="en-US" sz="3600" dirty="0"/>
              <a:t> </a:t>
            </a:r>
            <a:r>
              <a:rPr lang="en-US" sz="3600" dirty="0" err="1"/>
              <a:t>ولا</a:t>
            </a:r>
            <a:r>
              <a:rPr lang="en-US" sz="3600" dirty="0"/>
              <a:t> </a:t>
            </a:r>
            <a:r>
              <a:rPr lang="en-US" sz="3600" dirty="0" err="1"/>
              <a:t>يتحقق</a:t>
            </a:r>
            <a:r>
              <a:rPr lang="en-US" sz="3600" dirty="0"/>
              <a:t> </a:t>
            </a:r>
            <a:r>
              <a:rPr lang="en-US" sz="3600" dirty="0" err="1"/>
              <a:t>هذا</a:t>
            </a:r>
            <a:r>
              <a:rPr lang="en-US" sz="3600" dirty="0"/>
              <a:t> </a:t>
            </a:r>
            <a:r>
              <a:rPr lang="en-US" sz="3600" dirty="0" err="1"/>
              <a:t>اللقب</a:t>
            </a:r>
            <a:r>
              <a:rPr lang="en-US" sz="3600" dirty="0"/>
              <a:t> </a:t>
            </a:r>
            <a:r>
              <a:rPr lang="en-US" sz="3600" dirty="0" err="1"/>
              <a:t>إلا</a:t>
            </a:r>
            <a:r>
              <a:rPr lang="en-US" sz="3600" dirty="0"/>
              <a:t> </a:t>
            </a:r>
            <a:r>
              <a:rPr lang="en-US" sz="3600" dirty="0" err="1"/>
              <a:t>على</a:t>
            </a:r>
            <a:r>
              <a:rPr lang="en-US" sz="3600" dirty="0"/>
              <a:t> </a:t>
            </a:r>
            <a:r>
              <a:rPr lang="en-US" sz="3600" dirty="0" err="1"/>
              <a:t>علم</a:t>
            </a:r>
            <a:r>
              <a:rPr lang="en-US" sz="3600" dirty="0"/>
              <a:t> </a:t>
            </a:r>
            <a:r>
              <a:rPr lang="en-US" sz="3600" dirty="0" err="1"/>
              <a:t>العقيدة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452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066800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5615"/>
            <a:ext cx="8077200" cy="45720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en-US" sz="13500" dirty="0" err="1"/>
              <a:t>علم</a:t>
            </a:r>
            <a:r>
              <a:rPr lang="en-US" sz="13500" dirty="0"/>
              <a:t> </a:t>
            </a:r>
            <a:r>
              <a:rPr lang="en-US" sz="13500" dirty="0" err="1"/>
              <a:t>التوحيد</a:t>
            </a:r>
            <a:r>
              <a:rPr lang="en-US" sz="13500" dirty="0"/>
              <a:t> </a:t>
            </a:r>
            <a:r>
              <a:rPr lang="en-US" sz="13500" dirty="0" err="1"/>
              <a:t>والصفات</a:t>
            </a:r>
            <a:endParaRPr lang="en-US" sz="13500" dirty="0"/>
          </a:p>
          <a:p>
            <a:r>
              <a:rPr lang="en-US" sz="12800" dirty="0" err="1"/>
              <a:t>وقد</a:t>
            </a:r>
            <a:r>
              <a:rPr lang="en-US" sz="12800" dirty="0"/>
              <a:t> </a:t>
            </a:r>
            <a:r>
              <a:rPr lang="en-US" sz="12800" dirty="0" err="1"/>
              <a:t>مرت</a:t>
            </a:r>
            <a:r>
              <a:rPr lang="en-US" sz="12800" dirty="0"/>
              <a:t> </a:t>
            </a:r>
            <a:r>
              <a:rPr lang="en-US" sz="12800" dirty="0" err="1"/>
              <a:t>كلمة</a:t>
            </a:r>
            <a:r>
              <a:rPr lang="en-US" sz="12800" dirty="0"/>
              <a:t> </a:t>
            </a:r>
            <a:r>
              <a:rPr lang="en-US" sz="12800" dirty="0" err="1"/>
              <a:t>توحيد</a:t>
            </a:r>
            <a:r>
              <a:rPr lang="en-US" sz="12800" dirty="0"/>
              <a:t> </a:t>
            </a:r>
            <a:r>
              <a:rPr lang="en-US" sz="12800" dirty="0" err="1"/>
              <a:t>بنفس</a:t>
            </a:r>
            <a:r>
              <a:rPr lang="en-US" sz="12800" dirty="0"/>
              <a:t> </a:t>
            </a:r>
            <a:r>
              <a:rPr lang="en-US" sz="12800" dirty="0" err="1"/>
              <a:t>الأدوار</a:t>
            </a:r>
            <a:r>
              <a:rPr lang="en-US" sz="12800" dirty="0"/>
              <a:t> </a:t>
            </a:r>
            <a:r>
              <a:rPr lang="en-US" sz="12800" dirty="0" err="1"/>
              <a:t>التي</a:t>
            </a:r>
            <a:r>
              <a:rPr lang="en-US" sz="12800" dirty="0"/>
              <a:t> </a:t>
            </a:r>
            <a:r>
              <a:rPr lang="en-US" sz="12800" dirty="0" err="1"/>
              <a:t>مرت</a:t>
            </a:r>
            <a:r>
              <a:rPr lang="en-US" sz="12800" dirty="0"/>
              <a:t> </a:t>
            </a:r>
            <a:r>
              <a:rPr lang="en-US" sz="12800" dirty="0" err="1"/>
              <a:t>بها</a:t>
            </a:r>
            <a:r>
              <a:rPr lang="en-US" sz="12800" dirty="0"/>
              <a:t> </a:t>
            </a:r>
            <a:r>
              <a:rPr lang="en-US" sz="12800" dirty="0" err="1"/>
              <a:t>كلمة</a:t>
            </a:r>
            <a:r>
              <a:rPr lang="en-US" sz="12800" dirty="0"/>
              <a:t> </a:t>
            </a:r>
            <a:r>
              <a:rPr lang="en-US" sz="12800" dirty="0" err="1"/>
              <a:t>عقيدة</a:t>
            </a:r>
            <a:r>
              <a:rPr lang="en-US" sz="12800" dirty="0"/>
              <a:t>، </a:t>
            </a:r>
            <a:r>
              <a:rPr lang="en-US" sz="12800" dirty="0" err="1"/>
              <a:t>فهي</a:t>
            </a:r>
            <a:r>
              <a:rPr lang="en-US" sz="12800" dirty="0"/>
              <a:t> </a:t>
            </a:r>
            <a:r>
              <a:rPr lang="en-US" sz="12800" dirty="0" err="1"/>
              <a:t>في</a:t>
            </a:r>
            <a:r>
              <a:rPr lang="en-US" sz="12800" dirty="0"/>
              <a:t> </a:t>
            </a:r>
            <a:r>
              <a:rPr lang="en-US" sz="12800" dirty="0" err="1"/>
              <a:t>الدور</a:t>
            </a:r>
            <a:r>
              <a:rPr lang="en-US" sz="12800" dirty="0"/>
              <a:t> </a:t>
            </a:r>
            <a:r>
              <a:rPr lang="en-US" sz="12800" dirty="0" err="1"/>
              <a:t>اللغوي</a:t>
            </a:r>
            <a:r>
              <a:rPr lang="en-US" sz="12800" dirty="0"/>
              <a:t> </a:t>
            </a:r>
            <a:r>
              <a:rPr lang="en-US" sz="12800" dirty="0" err="1"/>
              <a:t>مشتقة</a:t>
            </a:r>
            <a:r>
              <a:rPr lang="en-US" sz="12800" dirty="0"/>
              <a:t> </a:t>
            </a:r>
            <a:r>
              <a:rPr lang="en-US" sz="12800" dirty="0" err="1"/>
              <a:t>من</a:t>
            </a:r>
            <a:r>
              <a:rPr lang="en-US" sz="12800" dirty="0"/>
              <a:t> </a:t>
            </a:r>
            <a:r>
              <a:rPr lang="en-US" sz="12800" dirty="0" err="1"/>
              <a:t>وحد</a:t>
            </a:r>
            <a:r>
              <a:rPr lang="en-US" sz="12800" dirty="0"/>
              <a:t> </a:t>
            </a:r>
            <a:r>
              <a:rPr lang="en-US" sz="12800" dirty="0" err="1"/>
              <a:t>يوحد</a:t>
            </a:r>
            <a:r>
              <a:rPr lang="en-US" sz="12800" dirty="0"/>
              <a:t> </a:t>
            </a:r>
            <a:r>
              <a:rPr lang="en-US" sz="12800" dirty="0" err="1"/>
              <a:t>توحيدا</a:t>
            </a:r>
            <a:r>
              <a:rPr lang="en-US" sz="12800" dirty="0"/>
              <a:t> </a:t>
            </a:r>
            <a:r>
              <a:rPr lang="en-US" sz="12800" dirty="0" err="1"/>
              <a:t>فهي</a:t>
            </a:r>
            <a:r>
              <a:rPr lang="en-US" sz="12800" dirty="0"/>
              <a:t> </a:t>
            </a:r>
            <a:r>
              <a:rPr lang="en-US" sz="12800" dirty="0" err="1"/>
              <a:t>مصدر</a:t>
            </a:r>
            <a:r>
              <a:rPr lang="en-US" sz="12800" dirty="0"/>
              <a:t> </a:t>
            </a:r>
            <a:r>
              <a:rPr lang="en-US" sz="12800" dirty="0" err="1"/>
              <a:t>للفعل</a:t>
            </a:r>
            <a:r>
              <a:rPr lang="en-US" sz="12800" dirty="0"/>
              <a:t> </a:t>
            </a:r>
            <a:r>
              <a:rPr lang="en-US" sz="12800" dirty="0" err="1"/>
              <a:t>وحد</a:t>
            </a:r>
            <a:r>
              <a:rPr lang="en-US" sz="12800" dirty="0"/>
              <a:t> </a:t>
            </a:r>
            <a:r>
              <a:rPr lang="en-US" sz="12800" dirty="0" err="1"/>
              <a:t>بمعنى</a:t>
            </a:r>
            <a:r>
              <a:rPr lang="en-US" sz="12800" dirty="0"/>
              <a:t> </a:t>
            </a:r>
            <a:r>
              <a:rPr lang="en-US" sz="12800" dirty="0" err="1"/>
              <a:t>جعله</a:t>
            </a:r>
            <a:r>
              <a:rPr lang="en-US" sz="12800" dirty="0"/>
              <a:t> </a:t>
            </a:r>
            <a:r>
              <a:rPr lang="en-US" sz="12800" dirty="0" err="1"/>
              <a:t>واحدا</a:t>
            </a:r>
            <a:r>
              <a:rPr lang="en-US" sz="12800" dirty="0"/>
              <a:t> </a:t>
            </a:r>
            <a:r>
              <a:rPr lang="en-US" sz="12800" dirty="0" err="1"/>
              <a:t>ثم</a:t>
            </a:r>
            <a:r>
              <a:rPr lang="en-US" sz="12800" dirty="0"/>
              <a:t> </a:t>
            </a:r>
            <a:r>
              <a:rPr lang="en-US" sz="12800" dirty="0" err="1"/>
              <a:t>نقل</a:t>
            </a:r>
            <a:r>
              <a:rPr lang="en-US" sz="12800" dirty="0"/>
              <a:t> </a:t>
            </a:r>
            <a:r>
              <a:rPr lang="en-US" sz="12800" dirty="0" err="1"/>
              <a:t>عن</a:t>
            </a:r>
            <a:r>
              <a:rPr lang="en-US" sz="12800" dirty="0"/>
              <a:t> </a:t>
            </a:r>
            <a:r>
              <a:rPr lang="en-US" sz="12800" dirty="0" err="1"/>
              <a:t>هذا</a:t>
            </a:r>
            <a:r>
              <a:rPr lang="en-US" sz="12800" dirty="0"/>
              <a:t> </a:t>
            </a:r>
            <a:r>
              <a:rPr lang="en-US" sz="12800" dirty="0" err="1"/>
              <a:t>المعنى</a:t>
            </a:r>
            <a:r>
              <a:rPr lang="en-US" sz="12800" dirty="0"/>
              <a:t> </a:t>
            </a:r>
            <a:r>
              <a:rPr lang="en-US" sz="12800" dirty="0" err="1"/>
              <a:t>إلى</a:t>
            </a:r>
            <a:r>
              <a:rPr lang="en-US" sz="12800" dirty="0"/>
              <a:t> </a:t>
            </a:r>
            <a:r>
              <a:rPr lang="en-US" sz="12800" dirty="0" err="1"/>
              <a:t>معنى</a:t>
            </a:r>
            <a:r>
              <a:rPr lang="en-US" sz="12800" dirty="0"/>
              <a:t> </a:t>
            </a:r>
            <a:r>
              <a:rPr lang="en-US" sz="12800" dirty="0" err="1"/>
              <a:t>الفرد</a:t>
            </a:r>
            <a:r>
              <a:rPr lang="en-US" sz="12800" dirty="0"/>
              <a:t> </a:t>
            </a:r>
            <a:r>
              <a:rPr lang="en-US" sz="12800" dirty="0" err="1"/>
              <a:t>المتميز</a:t>
            </a:r>
            <a:r>
              <a:rPr lang="en-US" sz="12800" dirty="0"/>
              <a:t> </a:t>
            </a:r>
            <a:r>
              <a:rPr lang="en-US" sz="12800" dirty="0" err="1"/>
              <a:t>عن</a:t>
            </a:r>
            <a:r>
              <a:rPr lang="en-US" sz="12800" dirty="0"/>
              <a:t> </a:t>
            </a:r>
            <a:r>
              <a:rPr lang="en-US" sz="12800" dirty="0" err="1"/>
              <a:t>غيره</a:t>
            </a:r>
            <a:r>
              <a:rPr lang="en-US" sz="12800" dirty="0"/>
              <a:t>، </a:t>
            </a:r>
            <a:r>
              <a:rPr lang="en-US" sz="12800" dirty="0" err="1"/>
              <a:t>لأن</a:t>
            </a:r>
            <a:r>
              <a:rPr lang="en-US" sz="12800" dirty="0"/>
              <a:t> </a:t>
            </a:r>
            <a:r>
              <a:rPr lang="en-US" sz="12800" dirty="0" err="1"/>
              <a:t>كون</a:t>
            </a:r>
            <a:r>
              <a:rPr lang="en-US" sz="12800" dirty="0"/>
              <a:t> </a:t>
            </a:r>
            <a:r>
              <a:rPr lang="en-US" sz="12800" dirty="0" err="1"/>
              <a:t>الله</a:t>
            </a:r>
            <a:r>
              <a:rPr lang="en-US" sz="12800" dirty="0"/>
              <a:t> </a:t>
            </a:r>
            <a:r>
              <a:rPr lang="en-US" sz="12800" dirty="0" err="1"/>
              <a:t>واحدا</a:t>
            </a:r>
            <a:r>
              <a:rPr lang="en-US" sz="12800" dirty="0"/>
              <a:t> </a:t>
            </a:r>
            <a:r>
              <a:rPr lang="en-US" sz="12800" dirty="0" err="1"/>
              <a:t>ليس</a:t>
            </a:r>
            <a:r>
              <a:rPr lang="en-US" sz="12800" dirty="0"/>
              <a:t> </a:t>
            </a:r>
            <a:r>
              <a:rPr lang="en-US" sz="12800" dirty="0" err="1"/>
              <a:t>بجعل</a:t>
            </a:r>
            <a:r>
              <a:rPr lang="en-US" sz="12800" dirty="0"/>
              <a:t> </a:t>
            </a:r>
            <a:r>
              <a:rPr lang="en-US" sz="12800" dirty="0" err="1"/>
              <a:t>جاعل</a:t>
            </a:r>
            <a:r>
              <a:rPr lang="en-US" sz="12800" dirty="0"/>
              <a:t>، </a:t>
            </a:r>
            <a:r>
              <a:rPr lang="en-US" sz="12800" dirty="0" err="1"/>
              <a:t>وعلى</a:t>
            </a:r>
            <a:r>
              <a:rPr lang="en-US" sz="12800" dirty="0"/>
              <a:t> </a:t>
            </a:r>
            <a:r>
              <a:rPr lang="en-US" sz="12800" dirty="0" err="1"/>
              <a:t>هذا</a:t>
            </a:r>
            <a:r>
              <a:rPr lang="en-US" sz="12800" dirty="0"/>
              <a:t> </a:t>
            </a:r>
            <a:r>
              <a:rPr lang="en-US" sz="12800" dirty="0" err="1"/>
              <a:t>فالواحد</a:t>
            </a:r>
            <a:r>
              <a:rPr lang="en-US" sz="12800" dirty="0"/>
              <a:t> </a:t>
            </a:r>
            <a:r>
              <a:rPr lang="en-US" sz="12800" dirty="0" err="1"/>
              <a:t>هو</a:t>
            </a:r>
            <a:r>
              <a:rPr lang="en-US" sz="12800" dirty="0"/>
              <a:t> </a:t>
            </a:r>
            <a:r>
              <a:rPr lang="en-US" sz="12800" dirty="0" err="1"/>
              <a:t>المنفرد</a:t>
            </a:r>
            <a:r>
              <a:rPr lang="en-US" sz="12800" dirty="0"/>
              <a:t> </a:t>
            </a:r>
            <a:r>
              <a:rPr lang="en-US" sz="12800" dirty="0" err="1"/>
              <a:t>بخصائصه</a:t>
            </a:r>
            <a:r>
              <a:rPr lang="en-US" sz="12800" dirty="0"/>
              <a:t> </a:t>
            </a:r>
            <a:r>
              <a:rPr lang="en-US" sz="12800" dirty="0" err="1"/>
              <a:t>عما</a:t>
            </a:r>
            <a:r>
              <a:rPr lang="en-US" sz="12800" dirty="0"/>
              <a:t> </a:t>
            </a:r>
            <a:r>
              <a:rPr lang="en-US" sz="12800" dirty="0" err="1"/>
              <a:t>سواه</a:t>
            </a:r>
            <a:r>
              <a:rPr lang="en-US" sz="12800" dirty="0"/>
              <a:t>. </a:t>
            </a:r>
            <a:r>
              <a:rPr lang="en-US" sz="12800" dirty="0" err="1"/>
              <a:t>ومن</a:t>
            </a:r>
            <a:r>
              <a:rPr lang="en-US" sz="12800" dirty="0"/>
              <a:t> </a:t>
            </a:r>
            <a:r>
              <a:rPr lang="en-US" sz="12800" dirty="0" err="1"/>
              <a:t>هذا</a:t>
            </a:r>
            <a:r>
              <a:rPr lang="en-US" sz="12800" dirty="0"/>
              <a:t> </a:t>
            </a:r>
            <a:r>
              <a:rPr lang="en-US" sz="12800" dirty="0" err="1"/>
              <a:t>المعنى</a:t>
            </a:r>
            <a:r>
              <a:rPr lang="en-US" sz="12800" dirty="0"/>
              <a:t> </a:t>
            </a:r>
            <a:r>
              <a:rPr lang="en-US" sz="12800" dirty="0" err="1"/>
              <a:t>قولهم</a:t>
            </a:r>
            <a:r>
              <a:rPr lang="en-US" sz="12800" dirty="0"/>
              <a:t>: </a:t>
            </a:r>
            <a:r>
              <a:rPr lang="en-US" sz="12800" dirty="0" err="1"/>
              <a:t>واحد</a:t>
            </a:r>
            <a:r>
              <a:rPr lang="en-US" sz="12800" dirty="0"/>
              <a:t> </a:t>
            </a:r>
            <a:r>
              <a:rPr lang="en-US" sz="12800" dirty="0" err="1"/>
              <a:t>زمانه</a:t>
            </a:r>
            <a:r>
              <a:rPr lang="en-US" sz="12800" dirty="0"/>
              <a:t> </a:t>
            </a:r>
            <a:r>
              <a:rPr lang="en-US" sz="12800" dirty="0" err="1"/>
              <a:t>أي</a:t>
            </a:r>
            <a:r>
              <a:rPr lang="en-US" sz="12800" dirty="0"/>
              <a:t>: </a:t>
            </a:r>
            <a:r>
              <a:rPr lang="en-US" sz="12800" dirty="0" err="1"/>
              <a:t>فردا</a:t>
            </a:r>
            <a:r>
              <a:rPr lang="en-US" sz="12800" dirty="0"/>
              <a:t> </a:t>
            </a:r>
            <a:r>
              <a:rPr lang="en-US" sz="12800" dirty="0" err="1"/>
              <a:t>فيه</a:t>
            </a:r>
            <a:r>
              <a:rPr lang="en-US" sz="12800" dirty="0"/>
              <a:t> </a:t>
            </a:r>
            <a:r>
              <a:rPr lang="en-US" sz="12800" dirty="0" err="1"/>
              <a:t>إما</a:t>
            </a:r>
            <a:r>
              <a:rPr lang="en-US" sz="12800" dirty="0"/>
              <a:t> </a:t>
            </a:r>
            <a:r>
              <a:rPr lang="en-US" sz="12800" dirty="0" err="1"/>
              <a:t>علما</a:t>
            </a:r>
            <a:r>
              <a:rPr lang="en-US" sz="12800" dirty="0"/>
              <a:t> </a:t>
            </a:r>
            <a:r>
              <a:rPr lang="en-US" sz="12800" dirty="0" err="1"/>
              <a:t>أو</a:t>
            </a:r>
            <a:r>
              <a:rPr lang="en-US" sz="12800" dirty="0"/>
              <a:t> </a:t>
            </a:r>
            <a:r>
              <a:rPr lang="en-US" sz="12800" dirty="0" err="1"/>
              <a:t>عقلا</a:t>
            </a:r>
            <a:r>
              <a:rPr lang="en-US" sz="12800" dirty="0"/>
              <a:t> </a:t>
            </a:r>
            <a:r>
              <a:rPr lang="en-US" sz="12800" dirty="0" err="1"/>
              <a:t>وكرما</a:t>
            </a:r>
            <a:r>
              <a:rPr lang="en-US" sz="12800" dirty="0"/>
              <a:t> </a:t>
            </a:r>
            <a:r>
              <a:rPr lang="en-US" sz="12800" dirty="0" err="1"/>
              <a:t>ونحو</a:t>
            </a:r>
            <a:r>
              <a:rPr lang="en-US" sz="12800" dirty="0"/>
              <a:t> </a:t>
            </a:r>
            <a:r>
              <a:rPr lang="en-US" sz="12800" dirty="0" err="1"/>
              <a:t>ذلك</a:t>
            </a:r>
            <a:r>
              <a:rPr lang="en-US" sz="12800" dirty="0"/>
              <a:t>.</a:t>
            </a:r>
            <a:br>
              <a:rPr lang="en-US" sz="12800" dirty="0"/>
            </a:br>
            <a:r>
              <a:rPr lang="en-US" sz="12800" dirty="0" err="1"/>
              <a:t>وفي</a:t>
            </a:r>
            <a:r>
              <a:rPr lang="en-US" sz="12800" dirty="0"/>
              <a:t> </a:t>
            </a:r>
            <a:r>
              <a:rPr lang="en-US" sz="12800" dirty="0" err="1"/>
              <a:t>الدور</a:t>
            </a:r>
            <a:r>
              <a:rPr lang="en-US" sz="12800" dirty="0"/>
              <a:t> </a:t>
            </a:r>
            <a:r>
              <a:rPr lang="en-US" sz="12800" dirty="0" err="1"/>
              <a:t>المصدري</a:t>
            </a:r>
            <a:r>
              <a:rPr lang="en-US" sz="12800" dirty="0"/>
              <a:t> </a:t>
            </a:r>
            <a:r>
              <a:rPr lang="en-US" sz="12800" dirty="0" err="1"/>
              <a:t>أو</a:t>
            </a:r>
            <a:r>
              <a:rPr lang="en-US" sz="12800" dirty="0"/>
              <a:t> </a:t>
            </a:r>
            <a:r>
              <a:rPr lang="en-US" sz="12800" dirty="0" err="1"/>
              <a:t>اعتباره</a:t>
            </a:r>
            <a:r>
              <a:rPr lang="en-US" sz="12800" dirty="0"/>
              <a:t> </a:t>
            </a:r>
            <a:r>
              <a:rPr lang="en-US" sz="12800" dirty="0" err="1"/>
              <a:t>فعلا</a:t>
            </a:r>
            <a:r>
              <a:rPr lang="en-US" sz="12800" dirty="0"/>
              <a:t> </a:t>
            </a:r>
            <a:r>
              <a:rPr lang="en-US" sz="12800" dirty="0" err="1"/>
              <a:t>من</a:t>
            </a:r>
            <a:r>
              <a:rPr lang="en-US" sz="12800" dirty="0"/>
              <a:t> </a:t>
            </a:r>
            <a:r>
              <a:rPr lang="en-US" sz="12800" dirty="0" err="1"/>
              <a:t>أفعال</a:t>
            </a:r>
            <a:r>
              <a:rPr lang="en-US" sz="12800" dirty="0"/>
              <a:t> </a:t>
            </a:r>
            <a:r>
              <a:rPr lang="en-US" sz="12800" dirty="0" err="1"/>
              <a:t>القلب</a:t>
            </a:r>
            <a:r>
              <a:rPr lang="en-US" sz="12800" dirty="0"/>
              <a:t>: </a:t>
            </a:r>
            <a:r>
              <a:rPr lang="en-US" sz="12800" dirty="0" err="1"/>
              <a:t>هو</a:t>
            </a:r>
            <a:r>
              <a:rPr lang="en-US" sz="12800" dirty="0"/>
              <a:t> </a:t>
            </a:r>
            <a:r>
              <a:rPr lang="en-US" sz="12800" dirty="0" err="1"/>
              <a:t>إفراد</a:t>
            </a:r>
            <a:r>
              <a:rPr lang="en-US" sz="12800" dirty="0"/>
              <a:t> </a:t>
            </a:r>
            <a:r>
              <a:rPr lang="en-US" sz="12800" dirty="0" err="1"/>
              <a:t>الله</a:t>
            </a:r>
            <a:r>
              <a:rPr lang="en-US" sz="12800" dirty="0"/>
              <a:t> </a:t>
            </a:r>
            <a:r>
              <a:rPr lang="en-US" sz="12800" dirty="0" err="1"/>
              <a:t>بالربوبية</a:t>
            </a:r>
            <a:r>
              <a:rPr lang="en-US" sz="12800" dirty="0"/>
              <a:t> </a:t>
            </a:r>
            <a:r>
              <a:rPr lang="en-US" sz="12800" dirty="0" err="1"/>
              <a:t>والألوهية</a:t>
            </a:r>
            <a:r>
              <a:rPr lang="en-US" sz="12800" dirty="0"/>
              <a:t> </a:t>
            </a:r>
            <a:r>
              <a:rPr lang="en-US" sz="12800" dirty="0" err="1"/>
              <a:t>والأسماء</a:t>
            </a:r>
            <a:r>
              <a:rPr lang="en-US" sz="12800" dirty="0"/>
              <a:t> </a:t>
            </a:r>
            <a:r>
              <a:rPr lang="en-US" sz="12800" dirty="0" err="1"/>
              <a:t>والصفات</a:t>
            </a:r>
            <a:r>
              <a:rPr lang="en-US" sz="12800" dirty="0"/>
              <a:t> </a:t>
            </a:r>
            <a:r>
              <a:rPr lang="en-US" sz="12800" dirty="0" err="1"/>
              <a:t>والأفعال</a:t>
            </a:r>
            <a:r>
              <a:rPr lang="en-US" sz="12800" dirty="0"/>
              <a:t>. </a:t>
            </a:r>
            <a:br>
              <a:rPr lang="en-US" sz="12800" dirty="0"/>
            </a:br>
            <a:endParaRPr lang="en-US" sz="1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228600" y="1828800"/>
            <a:ext cx="8610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/>
              <a:t>صارت</a:t>
            </a:r>
            <a:r>
              <a:rPr lang="en-US" sz="3200" dirty="0"/>
              <a:t> </a:t>
            </a:r>
            <a:r>
              <a:rPr lang="en-US" sz="3200" dirty="0" err="1"/>
              <a:t>فيه</a:t>
            </a:r>
            <a:r>
              <a:rPr lang="en-US" sz="3200" dirty="0"/>
              <a:t> </a:t>
            </a:r>
            <a:r>
              <a:rPr lang="en-US" sz="3200" dirty="0" err="1"/>
              <a:t>كلمة</a:t>
            </a:r>
            <a:r>
              <a:rPr lang="en-US" sz="3200" dirty="0"/>
              <a:t> </a:t>
            </a:r>
            <a:r>
              <a:rPr lang="en-US" sz="3200" dirty="0" err="1"/>
              <a:t>التوحيد</a:t>
            </a:r>
            <a:r>
              <a:rPr lang="en-US" sz="3200" dirty="0"/>
              <a:t> </a:t>
            </a:r>
            <a:r>
              <a:rPr lang="en-US" sz="3200" dirty="0" err="1"/>
              <a:t>تدل</a:t>
            </a:r>
            <a:r>
              <a:rPr lang="en-US" sz="3200" dirty="0"/>
              <a:t> </a:t>
            </a:r>
            <a:r>
              <a:rPr lang="en-US" sz="3200" dirty="0" err="1"/>
              <a:t>على</a:t>
            </a:r>
            <a:r>
              <a:rPr lang="en-US" sz="3200" dirty="0"/>
              <a:t> </a:t>
            </a:r>
            <a:r>
              <a:rPr lang="en-US" sz="3200" dirty="0" err="1"/>
              <a:t>العلم</a:t>
            </a:r>
            <a:r>
              <a:rPr lang="en-US" sz="3200" dirty="0"/>
              <a:t> </a:t>
            </a:r>
            <a:r>
              <a:rPr lang="en-US" sz="3200" dirty="0" err="1"/>
              <a:t>المسمى</a:t>
            </a:r>
            <a:r>
              <a:rPr lang="en-US" sz="3200" dirty="0"/>
              <a:t> </a:t>
            </a:r>
            <a:r>
              <a:rPr lang="en-US" sz="3200" dirty="0" err="1"/>
              <a:t>بها</a:t>
            </a:r>
            <a:r>
              <a:rPr lang="en-US" sz="3200" dirty="0"/>
              <a:t> </a:t>
            </a:r>
            <a:r>
              <a:rPr lang="en-US" sz="3200" dirty="0" err="1"/>
              <a:t>وهي</a:t>
            </a:r>
            <a:r>
              <a:rPr lang="en-US" sz="3200" dirty="0"/>
              <a:t> </a:t>
            </a:r>
            <a:r>
              <a:rPr lang="en-US" sz="3200" dirty="0" err="1"/>
              <a:t>بهذا</a:t>
            </a:r>
            <a:r>
              <a:rPr lang="en-US" sz="3200" dirty="0"/>
              <a:t> </a:t>
            </a:r>
            <a:r>
              <a:rPr lang="en-US" sz="3200" dirty="0" err="1"/>
              <a:t>الاعتبار</a:t>
            </a:r>
            <a:r>
              <a:rPr lang="en-US" sz="3200" dirty="0" smtClean="0"/>
              <a:t>:</a:t>
            </a:r>
            <a:endParaRPr lang="ar-SA" sz="3200" dirty="0" smtClean="0"/>
          </a:p>
          <a:p>
            <a:pPr algn="r"/>
            <a:r>
              <a:rPr lang="en-US" sz="3200" dirty="0" smtClean="0"/>
              <a:t> </a:t>
            </a:r>
            <a:r>
              <a:rPr lang="en-US" sz="3200" dirty="0" err="1" smtClean="0"/>
              <a:t>العلم</a:t>
            </a:r>
            <a:r>
              <a:rPr lang="en-US" sz="3200" dirty="0" smtClean="0"/>
              <a:t> </a:t>
            </a:r>
            <a:r>
              <a:rPr lang="en-US" sz="3200" dirty="0" err="1" smtClean="0"/>
              <a:t>الذي</a:t>
            </a:r>
            <a:r>
              <a:rPr lang="en-US" sz="3200" dirty="0" smtClean="0"/>
              <a:t> </a:t>
            </a:r>
            <a:r>
              <a:rPr lang="en-US" sz="3200" dirty="0" err="1" smtClean="0"/>
              <a:t>يقتدر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على</a:t>
            </a:r>
            <a:r>
              <a:rPr lang="en-US" sz="3200" dirty="0" smtClean="0"/>
              <a:t> </a:t>
            </a:r>
            <a:r>
              <a:rPr lang="en-US" sz="3200" dirty="0" err="1" smtClean="0"/>
              <a:t>إثبات</a:t>
            </a:r>
            <a:r>
              <a:rPr lang="en-US" sz="3200" dirty="0" smtClean="0"/>
              <a:t> </a:t>
            </a:r>
            <a:r>
              <a:rPr lang="en-US" sz="3200" dirty="0" err="1" smtClean="0"/>
              <a:t>العقائد</a:t>
            </a:r>
            <a:r>
              <a:rPr lang="en-US" sz="3200" dirty="0" smtClean="0"/>
              <a:t> </a:t>
            </a:r>
            <a:r>
              <a:rPr lang="en-US" sz="3200" dirty="0" err="1" smtClean="0"/>
              <a:t>الدينية</a:t>
            </a:r>
            <a:r>
              <a:rPr lang="en-US" sz="3200" dirty="0" smtClean="0"/>
              <a:t> </a:t>
            </a:r>
            <a:r>
              <a:rPr lang="en-US" sz="3200" dirty="0" err="1" smtClean="0"/>
              <a:t>بالأدلة</a:t>
            </a:r>
            <a:r>
              <a:rPr lang="en-US" sz="3200" dirty="0" smtClean="0"/>
              <a:t> </a:t>
            </a:r>
            <a:r>
              <a:rPr lang="en-US" sz="3200" dirty="0" err="1" smtClean="0"/>
              <a:t>اليقينية</a:t>
            </a:r>
            <a:r>
              <a:rPr lang="en-US" sz="3200" dirty="0" smtClean="0"/>
              <a:t>. </a:t>
            </a:r>
            <a:br>
              <a:rPr lang="en-US" sz="3200" dirty="0" smtClean="0"/>
            </a:br>
            <a:r>
              <a:rPr lang="en-US" sz="3200" dirty="0" err="1" smtClean="0"/>
              <a:t>ومن</a:t>
            </a:r>
            <a:r>
              <a:rPr lang="en-US" sz="3200" dirty="0" smtClean="0"/>
              <a:t> </a:t>
            </a:r>
            <a:r>
              <a:rPr lang="en-US" sz="3200" dirty="0" err="1" smtClean="0"/>
              <a:t>المؤلفات</a:t>
            </a:r>
            <a:r>
              <a:rPr lang="en-US" sz="3200" dirty="0" smtClean="0"/>
              <a:t> </a:t>
            </a:r>
            <a:r>
              <a:rPr lang="en-US" sz="3200" dirty="0" err="1" smtClean="0"/>
              <a:t>في</a:t>
            </a:r>
            <a:r>
              <a:rPr lang="en-US" sz="3200" dirty="0" smtClean="0"/>
              <a:t> </a:t>
            </a:r>
            <a:r>
              <a:rPr lang="en-US" sz="3200" dirty="0" err="1" smtClean="0"/>
              <a:t>العقيدة</a:t>
            </a:r>
            <a:r>
              <a:rPr lang="en-US" sz="3200" dirty="0" smtClean="0"/>
              <a:t> </a:t>
            </a:r>
            <a:r>
              <a:rPr lang="en-US" sz="3200" dirty="0" err="1" smtClean="0"/>
              <a:t>والتي</a:t>
            </a:r>
            <a:r>
              <a:rPr lang="en-US" sz="3200" dirty="0" smtClean="0"/>
              <a:t> </a:t>
            </a:r>
            <a:r>
              <a:rPr lang="en-US" sz="3200" dirty="0" err="1" smtClean="0"/>
              <a:t>حملت</a:t>
            </a:r>
            <a:r>
              <a:rPr lang="en-US" sz="3200" dirty="0" smtClean="0"/>
              <a:t> </a:t>
            </a:r>
            <a:r>
              <a:rPr lang="en-US" sz="3200" dirty="0" err="1" smtClean="0"/>
              <a:t>اسم</a:t>
            </a:r>
            <a:r>
              <a:rPr lang="en-US" sz="3200" dirty="0" smtClean="0"/>
              <a:t> </a:t>
            </a:r>
            <a:r>
              <a:rPr lang="en-US" sz="3200" dirty="0" err="1" smtClean="0"/>
              <a:t>التوحيد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 </a:t>
            </a:r>
            <a:r>
              <a:rPr lang="en-US" sz="3200" dirty="0" err="1" smtClean="0"/>
              <a:t>ومن</a:t>
            </a:r>
            <a:r>
              <a:rPr lang="en-US" sz="3200" dirty="0" smtClean="0"/>
              <a:t> </a:t>
            </a:r>
            <a:r>
              <a:rPr lang="en-US" sz="3200" dirty="0" err="1" smtClean="0"/>
              <a:t>ذلك</a:t>
            </a:r>
            <a:r>
              <a:rPr lang="en-US" sz="3200" dirty="0" smtClean="0"/>
              <a:t>: </a:t>
            </a:r>
            <a:r>
              <a:rPr lang="en-US" sz="3200" dirty="0" err="1" smtClean="0"/>
              <a:t>كتاب</a:t>
            </a:r>
            <a:r>
              <a:rPr lang="en-US" sz="3200" dirty="0" smtClean="0"/>
              <a:t> (</a:t>
            </a:r>
            <a:r>
              <a:rPr lang="en-US" sz="3200" dirty="0" err="1" smtClean="0"/>
              <a:t>التوحيد</a:t>
            </a:r>
            <a:r>
              <a:rPr lang="en-US" sz="3200" dirty="0" smtClean="0"/>
              <a:t> </a:t>
            </a:r>
            <a:r>
              <a:rPr lang="en-US" sz="3200" dirty="0" err="1" smtClean="0"/>
              <a:t>في</a:t>
            </a:r>
            <a:r>
              <a:rPr lang="en-US" sz="3200" dirty="0" smtClean="0"/>
              <a:t> </a:t>
            </a:r>
            <a:r>
              <a:rPr lang="en-US" sz="3200" dirty="0" err="1" smtClean="0"/>
              <a:t>الجامع</a:t>
            </a:r>
            <a:r>
              <a:rPr lang="en-US" sz="3200" dirty="0" smtClean="0"/>
              <a:t> </a:t>
            </a:r>
            <a:r>
              <a:rPr lang="en-US" sz="3200" dirty="0" err="1" smtClean="0"/>
              <a:t>الصحيح</a:t>
            </a:r>
            <a:r>
              <a:rPr lang="en-US" sz="3200" dirty="0" smtClean="0"/>
              <a:t>) </a:t>
            </a:r>
            <a:r>
              <a:rPr lang="en-US" sz="3200" dirty="0" err="1" smtClean="0"/>
              <a:t>للبخاري</a:t>
            </a:r>
            <a:r>
              <a:rPr lang="en-US" sz="3200" dirty="0" smtClean="0"/>
              <a:t>، (ت: 256هـ) </a:t>
            </a:r>
            <a:r>
              <a:rPr lang="en-US" sz="3200" dirty="0" err="1" smtClean="0"/>
              <a:t>وكتاب</a:t>
            </a:r>
            <a:r>
              <a:rPr lang="en-US" sz="3200" dirty="0" smtClean="0"/>
              <a:t> (</a:t>
            </a:r>
            <a:r>
              <a:rPr lang="en-US" sz="3200" dirty="0" err="1" smtClean="0"/>
              <a:t>التوحيد</a:t>
            </a:r>
            <a:r>
              <a:rPr lang="en-US" sz="3200" dirty="0" smtClean="0"/>
              <a:t> </a:t>
            </a:r>
            <a:r>
              <a:rPr lang="en-US" sz="3200" dirty="0" err="1" smtClean="0"/>
              <a:t>وإثبات</a:t>
            </a:r>
            <a:r>
              <a:rPr lang="en-US" sz="3200" dirty="0" smtClean="0"/>
              <a:t> </a:t>
            </a:r>
            <a:r>
              <a:rPr lang="en-US" sz="3200" dirty="0" err="1" smtClean="0"/>
              <a:t>صفات</a:t>
            </a:r>
            <a:r>
              <a:rPr lang="en-US" sz="3200" dirty="0" smtClean="0"/>
              <a:t> </a:t>
            </a:r>
            <a:r>
              <a:rPr lang="en-US" sz="3200" dirty="0" err="1" smtClean="0"/>
              <a:t>الرب</a:t>
            </a:r>
            <a:r>
              <a:rPr lang="en-US" sz="3200" dirty="0" smtClean="0"/>
              <a:t>) </a:t>
            </a:r>
            <a:r>
              <a:rPr lang="en-US" sz="3200" dirty="0" err="1" smtClean="0"/>
              <a:t>لابن</a:t>
            </a:r>
            <a:r>
              <a:rPr lang="en-US" sz="3200" dirty="0" smtClean="0"/>
              <a:t> </a:t>
            </a:r>
            <a:r>
              <a:rPr lang="en-US" sz="3200" dirty="0" err="1" smtClean="0"/>
              <a:t>خزيمة</a:t>
            </a:r>
            <a:r>
              <a:rPr lang="en-US" sz="3200" dirty="0" smtClean="0"/>
              <a:t> (ت: 311هـ). </a:t>
            </a:r>
            <a:r>
              <a:rPr lang="en-US" sz="3200" dirty="0" err="1" smtClean="0"/>
              <a:t>وكتاب</a:t>
            </a:r>
            <a:r>
              <a:rPr lang="en-US" sz="3200" dirty="0" smtClean="0"/>
              <a:t> (</a:t>
            </a:r>
            <a:r>
              <a:rPr lang="en-US" sz="3200" dirty="0" err="1" smtClean="0"/>
              <a:t>اعتقاد</a:t>
            </a:r>
            <a:r>
              <a:rPr lang="en-US" sz="3200" dirty="0" smtClean="0"/>
              <a:t> </a:t>
            </a:r>
            <a:r>
              <a:rPr lang="en-US" sz="3200" dirty="0" err="1" smtClean="0"/>
              <a:t>التوحيد</a:t>
            </a:r>
            <a:r>
              <a:rPr lang="en-US" sz="3200" dirty="0" smtClean="0"/>
              <a:t>) </a:t>
            </a:r>
            <a:r>
              <a:rPr lang="en-US" sz="3200" dirty="0" err="1" smtClean="0"/>
              <a:t>لأبي</a:t>
            </a:r>
            <a:r>
              <a:rPr lang="en-US" sz="3200" dirty="0" smtClean="0"/>
              <a:t> </a:t>
            </a:r>
            <a:r>
              <a:rPr lang="en-US" sz="3200" dirty="0" err="1" smtClean="0"/>
              <a:t>عبدالله</a:t>
            </a:r>
            <a:r>
              <a:rPr lang="en-US" sz="3200" dirty="0" smtClean="0"/>
              <a:t> </a:t>
            </a:r>
            <a:r>
              <a:rPr lang="en-US" sz="3200" dirty="0" err="1" smtClean="0"/>
              <a:t>محمد</a:t>
            </a:r>
            <a:r>
              <a:rPr lang="en-US" sz="3200" dirty="0" smtClean="0"/>
              <a:t> </a:t>
            </a:r>
            <a:r>
              <a:rPr lang="en-US" sz="3200" dirty="0" err="1" smtClean="0"/>
              <a:t>بن</a:t>
            </a:r>
            <a:r>
              <a:rPr lang="en-US" sz="3200" dirty="0" smtClean="0"/>
              <a:t> </a:t>
            </a:r>
            <a:r>
              <a:rPr lang="en-US" sz="3200" dirty="0" err="1" smtClean="0"/>
              <a:t>خفيف</a:t>
            </a:r>
            <a:r>
              <a:rPr lang="en-US" sz="3200" dirty="0" smtClean="0"/>
              <a:t>(ت: 371هـ). </a:t>
            </a:r>
            <a:r>
              <a:rPr lang="en-US" sz="3200" dirty="0" err="1" smtClean="0"/>
              <a:t>وكتاب</a:t>
            </a:r>
            <a:r>
              <a:rPr lang="en-US" sz="3200" dirty="0" smtClean="0"/>
              <a:t> (</a:t>
            </a:r>
            <a:r>
              <a:rPr lang="en-US" sz="3200" dirty="0" err="1" smtClean="0"/>
              <a:t>التوحيد</a:t>
            </a:r>
            <a:r>
              <a:rPr lang="en-US" sz="3200" dirty="0" smtClean="0"/>
              <a:t>) </a:t>
            </a:r>
            <a:r>
              <a:rPr lang="en-US" sz="3200" dirty="0" err="1"/>
              <a:t>لابن</a:t>
            </a:r>
            <a:r>
              <a:rPr lang="en-US" sz="3200" dirty="0"/>
              <a:t> </a:t>
            </a:r>
            <a:r>
              <a:rPr lang="en-US" sz="3200" dirty="0" err="1"/>
              <a:t>منده</a:t>
            </a:r>
            <a:r>
              <a:rPr lang="en-US" sz="3200" dirty="0"/>
              <a:t> (ت: 359هـ)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0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287214" y="1869281"/>
            <a:ext cx="855198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الدين</a:t>
            </a:r>
            <a:endParaRPr lang="en-US" sz="2000" dirty="0"/>
          </a:p>
          <a:p>
            <a:pPr algn="r" rtl="1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مركب</a:t>
            </a:r>
            <a:r>
              <a:rPr lang="en-US" sz="2000" dirty="0"/>
              <a:t> </a:t>
            </a:r>
            <a:r>
              <a:rPr lang="en-US" sz="2000" dirty="0" err="1"/>
              <a:t>من</a:t>
            </a:r>
            <a:r>
              <a:rPr lang="en-US" sz="2000" dirty="0"/>
              <a:t> </a:t>
            </a:r>
            <a:r>
              <a:rPr lang="en-US" sz="2000" dirty="0" err="1"/>
              <a:t>مضاف</a:t>
            </a:r>
            <a:r>
              <a:rPr lang="en-US" sz="2000" dirty="0"/>
              <a:t> </a:t>
            </a:r>
            <a:r>
              <a:rPr lang="en-US" sz="2000" dirty="0" err="1"/>
              <a:t>ومضاف</a:t>
            </a:r>
            <a:r>
              <a:rPr lang="en-US" sz="2000" dirty="0"/>
              <a:t> </a:t>
            </a:r>
            <a:r>
              <a:rPr lang="en-US" sz="2000" dirty="0" err="1"/>
              <a:t>إليه</a:t>
            </a:r>
            <a:r>
              <a:rPr lang="en-US" sz="2000" dirty="0"/>
              <a:t>، </a:t>
            </a:r>
            <a:r>
              <a:rPr lang="en-US" sz="2000" dirty="0" err="1"/>
              <a:t>فهو</a:t>
            </a:r>
            <a:r>
              <a:rPr lang="en-US" sz="2000" dirty="0"/>
              <a:t> </a:t>
            </a:r>
            <a:r>
              <a:rPr lang="en-US" sz="2000" dirty="0" err="1"/>
              <a:t>مركب</a:t>
            </a:r>
            <a:r>
              <a:rPr lang="en-US" sz="2000" dirty="0"/>
              <a:t> </a:t>
            </a:r>
            <a:r>
              <a:rPr lang="en-US" sz="2000" dirty="0" err="1"/>
              <a:t>إضافي</a:t>
            </a:r>
            <a:r>
              <a:rPr lang="en-US" sz="2000" dirty="0"/>
              <a:t>، </a:t>
            </a:r>
            <a:r>
              <a:rPr lang="en-US" sz="2000" dirty="0" err="1"/>
              <a:t>ولا</a:t>
            </a:r>
            <a:r>
              <a:rPr lang="en-US" sz="2000" dirty="0"/>
              <a:t> </a:t>
            </a:r>
            <a:r>
              <a:rPr lang="en-US" sz="2000" dirty="0" err="1"/>
              <a:t>يمكن</a:t>
            </a:r>
            <a:r>
              <a:rPr lang="en-US" sz="2000" dirty="0"/>
              <a:t> </a:t>
            </a:r>
            <a:r>
              <a:rPr lang="en-US" sz="2000" dirty="0" err="1"/>
              <a:t>منطقيا</a:t>
            </a:r>
            <a:r>
              <a:rPr lang="en-US" sz="2000" dirty="0"/>
              <a:t> </a:t>
            </a:r>
            <a:r>
              <a:rPr lang="en-US" sz="2000" dirty="0" err="1"/>
              <a:t>أن</a:t>
            </a:r>
            <a:r>
              <a:rPr lang="en-US" sz="2000" dirty="0"/>
              <a:t> </a:t>
            </a:r>
            <a:r>
              <a:rPr lang="en-US" sz="2000" dirty="0" err="1"/>
              <a:t>نتوصل</a:t>
            </a:r>
            <a:r>
              <a:rPr lang="en-US" sz="2000" dirty="0"/>
              <a:t> </a:t>
            </a:r>
            <a:r>
              <a:rPr lang="en-US" sz="2000" dirty="0" err="1"/>
              <a:t>إلى</a:t>
            </a:r>
            <a:r>
              <a:rPr lang="en-US" sz="2000" dirty="0"/>
              <a:t> </a:t>
            </a:r>
            <a:r>
              <a:rPr lang="en-US" sz="2000" dirty="0" err="1"/>
              <a:t>معنى</a:t>
            </a:r>
            <a:r>
              <a:rPr lang="en-US" sz="2000" dirty="0"/>
              <a:t> </a:t>
            </a:r>
            <a:r>
              <a:rPr lang="en-US" sz="2000" dirty="0" err="1"/>
              <a:t>المركب</a:t>
            </a:r>
            <a:r>
              <a:rPr lang="en-US" sz="2000" dirty="0"/>
              <a:t> </a:t>
            </a:r>
            <a:r>
              <a:rPr lang="en-US" sz="2000" dirty="0" err="1"/>
              <a:t>إلا</a:t>
            </a:r>
            <a:r>
              <a:rPr lang="en-US" sz="2000" dirty="0"/>
              <a:t> </a:t>
            </a:r>
            <a:r>
              <a:rPr lang="en-US" sz="2000" dirty="0" err="1"/>
              <a:t>عن</a:t>
            </a:r>
            <a:r>
              <a:rPr lang="en-US" sz="2000" dirty="0"/>
              <a:t> </a:t>
            </a:r>
            <a:r>
              <a:rPr lang="en-US" sz="2000" dirty="0" err="1"/>
              <a:t>طريق</a:t>
            </a:r>
            <a:r>
              <a:rPr lang="en-US" sz="2000" dirty="0"/>
              <a:t> </a:t>
            </a:r>
            <a:r>
              <a:rPr lang="en-US" sz="2000" dirty="0" err="1"/>
              <a:t>تحليل</a:t>
            </a:r>
            <a:r>
              <a:rPr lang="en-US" sz="2000" dirty="0"/>
              <a:t> </a:t>
            </a:r>
            <a:r>
              <a:rPr lang="en-US" sz="2000" dirty="0" err="1"/>
              <a:t>أجزائه</a:t>
            </a:r>
            <a:r>
              <a:rPr lang="en-US" sz="2000" dirty="0"/>
              <a:t> </a:t>
            </a:r>
            <a:r>
              <a:rPr lang="en-US" sz="2000" dirty="0" err="1"/>
              <a:t>المركب</a:t>
            </a:r>
            <a:r>
              <a:rPr lang="en-US" sz="2000" dirty="0"/>
              <a:t> </a:t>
            </a:r>
            <a:r>
              <a:rPr lang="en-US" sz="2000" dirty="0" err="1"/>
              <a:t>منها</a:t>
            </a:r>
            <a:r>
              <a:rPr lang="en-US" sz="2000" dirty="0"/>
              <a:t>، </a:t>
            </a:r>
            <a:r>
              <a:rPr lang="en-US" sz="2000" dirty="0" err="1"/>
              <a:t>وهي</a:t>
            </a:r>
            <a:r>
              <a:rPr lang="en-US" sz="2000" dirty="0"/>
              <a:t> (</a:t>
            </a:r>
            <a:r>
              <a:rPr lang="en-US" sz="2000" dirty="0" err="1"/>
              <a:t>أصول</a:t>
            </a:r>
            <a:r>
              <a:rPr lang="en-US" sz="2000" dirty="0"/>
              <a:t>) و (</a:t>
            </a:r>
            <a:r>
              <a:rPr lang="en-US" sz="2000" dirty="0" err="1"/>
              <a:t>دين</a:t>
            </a:r>
            <a:r>
              <a:rPr lang="en-US" sz="2000" dirty="0"/>
              <a:t>).</a:t>
            </a:r>
            <a:br>
              <a:rPr lang="en-US" sz="2000" dirty="0"/>
            </a:br>
            <a:r>
              <a:rPr lang="en-US" sz="2000" dirty="0" err="1"/>
              <a:t>فأصول</a:t>
            </a:r>
            <a:r>
              <a:rPr lang="en-US" sz="2000" dirty="0"/>
              <a:t> </a:t>
            </a:r>
            <a:r>
              <a:rPr lang="en-US" sz="2000" dirty="0" err="1"/>
              <a:t>جمع</a:t>
            </a:r>
            <a:r>
              <a:rPr lang="en-US" sz="2000" dirty="0"/>
              <a:t> </a:t>
            </a:r>
            <a:r>
              <a:rPr lang="en-US" sz="2000" dirty="0" err="1"/>
              <a:t>أصل</a:t>
            </a:r>
            <a:r>
              <a:rPr lang="en-US" sz="2000" dirty="0"/>
              <a:t>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لغة</a:t>
            </a:r>
            <a:r>
              <a:rPr lang="en-US" sz="2000" dirty="0"/>
              <a:t> </a:t>
            </a:r>
            <a:r>
              <a:rPr lang="en-US" sz="2000" dirty="0" err="1"/>
              <a:t>ما</a:t>
            </a:r>
            <a:r>
              <a:rPr lang="en-US" sz="2000" dirty="0"/>
              <a:t> </a:t>
            </a:r>
            <a:r>
              <a:rPr lang="en-US" sz="2000" dirty="0" err="1"/>
              <a:t>يبنى</a:t>
            </a:r>
            <a:r>
              <a:rPr lang="en-US" sz="2000" dirty="0"/>
              <a:t> </a:t>
            </a:r>
            <a:r>
              <a:rPr lang="en-US" sz="2000" dirty="0" err="1"/>
              <a:t>عليه</a:t>
            </a:r>
            <a:r>
              <a:rPr lang="en-US" sz="2000" dirty="0"/>
              <a:t> </a:t>
            </a:r>
            <a:r>
              <a:rPr lang="en-US" sz="2000" dirty="0" err="1"/>
              <a:t>غيره</a:t>
            </a:r>
            <a:r>
              <a:rPr lang="en-US" sz="2000" dirty="0"/>
              <a:t> </a:t>
            </a:r>
            <a:r>
              <a:rPr lang="en-US" sz="2000" dirty="0" err="1"/>
              <a:t>كأساس</a:t>
            </a:r>
            <a:r>
              <a:rPr lang="en-US" sz="2000" dirty="0"/>
              <a:t> </a:t>
            </a:r>
            <a:r>
              <a:rPr lang="en-US" sz="2000" dirty="0" err="1"/>
              <a:t>المنزل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واصطلاحا</a:t>
            </a:r>
            <a:r>
              <a:rPr lang="en-US" sz="2000" dirty="0"/>
              <a:t>: </a:t>
            </a:r>
            <a:r>
              <a:rPr lang="en-US" sz="2000" dirty="0" err="1"/>
              <a:t>ما</a:t>
            </a:r>
            <a:r>
              <a:rPr lang="en-US" sz="2000" dirty="0"/>
              <a:t> </a:t>
            </a:r>
            <a:r>
              <a:rPr lang="en-US" sz="2000" dirty="0" err="1"/>
              <a:t>له</a:t>
            </a:r>
            <a:r>
              <a:rPr lang="en-US" sz="2000" dirty="0"/>
              <a:t> </a:t>
            </a:r>
            <a:r>
              <a:rPr lang="en-US" sz="2000" dirty="0" err="1"/>
              <a:t>فرع</a:t>
            </a:r>
            <a:r>
              <a:rPr lang="en-US" sz="2000" dirty="0"/>
              <a:t>. ....</a:t>
            </a:r>
            <a:br>
              <a:rPr lang="en-US" sz="2000" dirty="0"/>
            </a:br>
            <a:r>
              <a:rPr lang="en-US" sz="2000" dirty="0" err="1"/>
              <a:t>والدين</a:t>
            </a:r>
            <a:r>
              <a:rPr lang="en-US" sz="2000" dirty="0"/>
              <a:t> </a:t>
            </a:r>
            <a:r>
              <a:rPr lang="en-US" sz="2000" dirty="0" err="1"/>
              <a:t>لغة</a:t>
            </a:r>
            <a:r>
              <a:rPr lang="en-US" sz="2000" dirty="0"/>
              <a:t>: </a:t>
            </a:r>
            <a:r>
              <a:rPr lang="en-US" sz="2000" dirty="0" err="1"/>
              <a:t>هو</a:t>
            </a:r>
            <a:r>
              <a:rPr lang="en-US" sz="2000" dirty="0"/>
              <a:t> </a:t>
            </a:r>
            <a:r>
              <a:rPr lang="en-US" sz="2000" dirty="0" err="1"/>
              <a:t>الذل</a:t>
            </a:r>
            <a:r>
              <a:rPr lang="en-US" sz="2000" dirty="0"/>
              <a:t> </a:t>
            </a:r>
            <a:r>
              <a:rPr lang="en-US" sz="2000" dirty="0" err="1"/>
              <a:t>والخضوع</a:t>
            </a:r>
            <a:r>
              <a:rPr lang="en-US" sz="2000" dirty="0"/>
              <a:t>، </a:t>
            </a:r>
            <a:r>
              <a:rPr lang="en-US" sz="2000" dirty="0" err="1"/>
              <a:t>وشرعا</a:t>
            </a:r>
            <a:r>
              <a:rPr lang="en-US" sz="2000" dirty="0"/>
              <a:t>: </a:t>
            </a:r>
            <a:r>
              <a:rPr lang="en-US" sz="2000" dirty="0" err="1"/>
              <a:t>هو</a:t>
            </a:r>
            <a:r>
              <a:rPr lang="en-US" sz="2000" dirty="0"/>
              <a:t> </a:t>
            </a:r>
            <a:r>
              <a:rPr lang="en-US" sz="2000" dirty="0" err="1"/>
              <a:t>امتثال</a:t>
            </a:r>
            <a:r>
              <a:rPr lang="en-US" sz="2000" dirty="0"/>
              <a:t> </a:t>
            </a:r>
            <a:r>
              <a:rPr lang="en-US" sz="2000" dirty="0" err="1"/>
              <a:t>المأمور</a:t>
            </a:r>
            <a:r>
              <a:rPr lang="en-US" sz="2000" dirty="0"/>
              <a:t> </a:t>
            </a:r>
            <a:r>
              <a:rPr lang="en-US" sz="2000" dirty="0" err="1"/>
              <a:t>واجتناب</a:t>
            </a:r>
            <a:r>
              <a:rPr lang="en-US" sz="2000" dirty="0"/>
              <a:t> </a:t>
            </a:r>
            <a:r>
              <a:rPr lang="en-US" sz="2000" dirty="0" err="1"/>
              <a:t>المحظور</a:t>
            </a:r>
            <a:r>
              <a:rPr lang="en-US" sz="2000" dirty="0"/>
              <a:t>، </a:t>
            </a:r>
            <a:r>
              <a:rPr lang="en-US" sz="2000" dirty="0" err="1"/>
              <a:t>أو</a:t>
            </a:r>
            <a:r>
              <a:rPr lang="en-US" sz="2000" dirty="0"/>
              <a:t> </a:t>
            </a:r>
            <a:r>
              <a:rPr lang="en-US" sz="2000" dirty="0" err="1"/>
              <a:t>طاعة</a:t>
            </a:r>
            <a:r>
              <a:rPr lang="en-US" sz="2000" dirty="0"/>
              <a:t> </a:t>
            </a:r>
            <a:r>
              <a:rPr lang="en-US" sz="2000" dirty="0" err="1"/>
              <a:t>الله</a:t>
            </a:r>
            <a:r>
              <a:rPr lang="en-US" sz="2000" dirty="0"/>
              <a:t> </a:t>
            </a:r>
            <a:r>
              <a:rPr lang="en-US" sz="2000" dirty="0" err="1"/>
              <a:t>ورسوله</a:t>
            </a:r>
            <a:r>
              <a:rPr lang="en-US" sz="2000" dirty="0"/>
              <a:t>. </a:t>
            </a:r>
            <a:r>
              <a:rPr lang="en-US" sz="2000" dirty="0" err="1"/>
              <a:t>فيكون</a:t>
            </a:r>
            <a:r>
              <a:rPr lang="en-US" sz="2000" dirty="0"/>
              <a:t> </a:t>
            </a:r>
            <a:r>
              <a:rPr lang="en-US" sz="2000" dirty="0" err="1"/>
              <a:t>المعنى</a:t>
            </a:r>
            <a:r>
              <a:rPr lang="en-US" sz="2000" dirty="0"/>
              <a:t> </a:t>
            </a:r>
            <a:r>
              <a:rPr lang="en-US" sz="2000" dirty="0" err="1"/>
              <a:t>المركب</a:t>
            </a:r>
            <a:r>
              <a:rPr lang="en-US" sz="2000" dirty="0"/>
              <a:t> -</a:t>
            </a:r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الدين</a:t>
            </a:r>
            <a:r>
              <a:rPr lang="en-US" sz="2000" dirty="0"/>
              <a:t> - </a:t>
            </a:r>
            <a:r>
              <a:rPr lang="en-US" sz="2000" dirty="0" err="1"/>
              <a:t>هو</a:t>
            </a:r>
            <a:r>
              <a:rPr lang="en-US" sz="2000" dirty="0"/>
              <a:t> </a:t>
            </a:r>
            <a:r>
              <a:rPr lang="en-US" sz="2000" dirty="0" err="1"/>
              <a:t>المبادئ</a:t>
            </a:r>
            <a:r>
              <a:rPr lang="en-US" sz="2000" dirty="0"/>
              <a:t> </a:t>
            </a:r>
            <a:r>
              <a:rPr lang="en-US" sz="2000" dirty="0" err="1"/>
              <a:t>العامة</a:t>
            </a:r>
            <a:r>
              <a:rPr lang="en-US" sz="2000" dirty="0"/>
              <a:t> </a:t>
            </a:r>
            <a:r>
              <a:rPr lang="en-US" sz="2000" dirty="0" err="1"/>
              <a:t>والقواعد</a:t>
            </a:r>
            <a:r>
              <a:rPr lang="en-US" sz="2000" dirty="0"/>
              <a:t> </a:t>
            </a:r>
            <a:r>
              <a:rPr lang="en-US" sz="2000" dirty="0" err="1"/>
              <a:t>الكلية</a:t>
            </a:r>
            <a:r>
              <a:rPr lang="en-US" sz="2000" dirty="0"/>
              <a:t> </a:t>
            </a:r>
            <a:r>
              <a:rPr lang="en-US" sz="2000" dirty="0" err="1"/>
              <a:t>الكبرى</a:t>
            </a:r>
            <a:r>
              <a:rPr lang="en-US" sz="2000" dirty="0"/>
              <a:t> </a:t>
            </a:r>
            <a:r>
              <a:rPr lang="en-US" sz="2000" dirty="0" err="1"/>
              <a:t>التي</a:t>
            </a:r>
            <a:r>
              <a:rPr lang="en-US" sz="2000" dirty="0"/>
              <a:t> </a:t>
            </a:r>
            <a:r>
              <a:rPr lang="en-US" sz="2000" dirty="0" err="1"/>
              <a:t>بها</a:t>
            </a:r>
            <a:r>
              <a:rPr lang="en-US" sz="2000" dirty="0"/>
              <a:t> </a:t>
            </a:r>
            <a:r>
              <a:rPr lang="en-US" sz="2000" dirty="0" err="1"/>
              <a:t>تتحقق</a:t>
            </a:r>
            <a:r>
              <a:rPr lang="en-US" sz="2000" dirty="0"/>
              <a:t> </a:t>
            </a:r>
            <a:r>
              <a:rPr lang="en-US" sz="2000" dirty="0" err="1"/>
              <a:t>طاعة</a:t>
            </a:r>
            <a:r>
              <a:rPr lang="en-US" sz="2000" dirty="0"/>
              <a:t> </a:t>
            </a:r>
            <a:r>
              <a:rPr lang="en-US" sz="2000" dirty="0" err="1"/>
              <a:t>الله</a:t>
            </a:r>
            <a:r>
              <a:rPr lang="en-US" sz="2000" dirty="0"/>
              <a:t> </a:t>
            </a:r>
            <a:r>
              <a:rPr lang="en-US" sz="2000" dirty="0" err="1"/>
              <a:t>ورسوله</a:t>
            </a:r>
            <a:r>
              <a:rPr lang="en-US" sz="2000" dirty="0"/>
              <a:t> </a:t>
            </a:r>
            <a:r>
              <a:rPr lang="en-US" sz="2000" dirty="0" err="1"/>
              <a:t>والاستسلام</a:t>
            </a:r>
            <a:r>
              <a:rPr lang="en-US" sz="2000" dirty="0"/>
              <a:t> </a:t>
            </a:r>
            <a:r>
              <a:rPr lang="en-US" sz="2000" dirty="0" err="1"/>
              <a:t>لأمره</a:t>
            </a:r>
            <a:r>
              <a:rPr lang="en-US" sz="2000" dirty="0"/>
              <a:t> </a:t>
            </a:r>
            <a:r>
              <a:rPr lang="en-US" sz="2000" dirty="0" err="1"/>
              <a:t>ونهيه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وهذا</a:t>
            </a:r>
            <a:r>
              <a:rPr lang="en-US" sz="2000" dirty="0"/>
              <a:t> </a:t>
            </a:r>
            <a:r>
              <a:rPr lang="en-US" sz="2000" dirty="0" err="1"/>
              <a:t>المعنى</a:t>
            </a:r>
            <a:r>
              <a:rPr lang="en-US" sz="2000" dirty="0"/>
              <a:t> </a:t>
            </a:r>
            <a:r>
              <a:rPr lang="en-US" sz="2000" dirty="0" err="1"/>
              <a:t>لا</a:t>
            </a:r>
            <a:r>
              <a:rPr lang="en-US" sz="2000" dirty="0"/>
              <a:t> </a:t>
            </a:r>
            <a:r>
              <a:rPr lang="en-US" sz="2000" dirty="0" err="1"/>
              <a:t>يراد</a:t>
            </a:r>
            <a:r>
              <a:rPr lang="en-US" sz="2000" dirty="0"/>
              <a:t> </a:t>
            </a:r>
            <a:r>
              <a:rPr lang="en-US" sz="2000" dirty="0" err="1"/>
              <a:t>به</a:t>
            </a:r>
            <a:r>
              <a:rPr lang="en-US" sz="2000" dirty="0"/>
              <a:t> </a:t>
            </a:r>
            <a:r>
              <a:rPr lang="en-US" sz="2000" dirty="0" err="1"/>
              <a:t>إلا</a:t>
            </a:r>
            <a:r>
              <a:rPr lang="en-US" sz="2000" dirty="0"/>
              <a:t> </a:t>
            </a:r>
            <a:r>
              <a:rPr lang="en-US" sz="2000" dirty="0" err="1"/>
              <a:t>علم</a:t>
            </a:r>
            <a:r>
              <a:rPr lang="en-US" sz="2000" dirty="0"/>
              <a:t> </a:t>
            </a:r>
            <a:r>
              <a:rPr lang="en-US" sz="2000" dirty="0" err="1"/>
              <a:t>العقيدة</a:t>
            </a:r>
            <a:r>
              <a:rPr lang="en-US" sz="2000" dirty="0"/>
              <a:t> </a:t>
            </a:r>
            <a:r>
              <a:rPr lang="en-US" sz="2000" dirty="0" err="1" smtClean="0"/>
              <a:t>والتوحيد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وقد</a:t>
            </a:r>
            <a:r>
              <a:rPr lang="en-US" sz="2000" dirty="0"/>
              <a:t> </a:t>
            </a:r>
            <a:r>
              <a:rPr lang="en-US" sz="2000" dirty="0" err="1"/>
              <a:t>ألف</a:t>
            </a:r>
            <a:r>
              <a:rPr lang="en-US" sz="2000" dirty="0"/>
              <a:t> </a:t>
            </a:r>
            <a:r>
              <a:rPr lang="en-US" sz="2000" dirty="0" err="1"/>
              <a:t>بعض</a:t>
            </a:r>
            <a:r>
              <a:rPr lang="en-US" sz="2000" dirty="0"/>
              <a:t> </a:t>
            </a:r>
            <a:r>
              <a:rPr lang="en-US" sz="2000" dirty="0" err="1"/>
              <a:t>العلماء</a:t>
            </a:r>
            <a:r>
              <a:rPr lang="en-US" sz="2000" dirty="0"/>
              <a:t> </a:t>
            </a:r>
            <a:r>
              <a:rPr lang="en-US" sz="2000" dirty="0" err="1"/>
              <a:t>كتباً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/>
              <a:t>الاعتقاد</a:t>
            </a:r>
            <a:r>
              <a:rPr lang="en-US" sz="2000" dirty="0"/>
              <a:t> </a:t>
            </a:r>
            <a:r>
              <a:rPr lang="en-US" sz="2000" dirty="0" err="1"/>
              <a:t>تحمل</a:t>
            </a:r>
            <a:r>
              <a:rPr lang="en-US" sz="2000" dirty="0"/>
              <a:t> </a:t>
            </a:r>
            <a:r>
              <a:rPr lang="en-US" sz="2000" dirty="0" err="1"/>
              <a:t>اسم</a:t>
            </a:r>
            <a:r>
              <a:rPr lang="en-US" sz="2000" dirty="0"/>
              <a:t> </a:t>
            </a:r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الدين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 err="1"/>
              <a:t>ومن</a:t>
            </a:r>
            <a:r>
              <a:rPr lang="en-US" sz="2000" dirty="0"/>
              <a:t> </a:t>
            </a:r>
            <a:r>
              <a:rPr lang="en-US" sz="2000" dirty="0" err="1"/>
              <a:t>ذلك</a:t>
            </a:r>
            <a:r>
              <a:rPr lang="en-US" sz="2000" dirty="0"/>
              <a:t>: </a:t>
            </a:r>
            <a:r>
              <a:rPr lang="en-US" sz="2000" dirty="0" err="1"/>
              <a:t>كتاب</a:t>
            </a:r>
            <a:r>
              <a:rPr lang="en-US" sz="2000" dirty="0"/>
              <a:t> (</a:t>
            </a:r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الدين</a:t>
            </a:r>
            <a:r>
              <a:rPr lang="en-US" sz="2000" dirty="0"/>
              <a:t>) </a:t>
            </a:r>
            <a:r>
              <a:rPr lang="en-US" sz="2000" dirty="0" err="1"/>
              <a:t>للبغدادي</a:t>
            </a:r>
            <a:r>
              <a:rPr lang="en-US" sz="2000" dirty="0"/>
              <a:t> (ت: 429هـ). و(</a:t>
            </a:r>
            <a:r>
              <a:rPr lang="en-US" sz="2000" dirty="0" err="1"/>
              <a:t>الشرح</a:t>
            </a:r>
            <a:r>
              <a:rPr lang="en-US" sz="2000" dirty="0"/>
              <a:t> </a:t>
            </a:r>
            <a:r>
              <a:rPr lang="en-US" sz="2000" dirty="0" err="1"/>
              <a:t>والإبانة</a:t>
            </a:r>
            <a:r>
              <a:rPr lang="en-US" sz="2000" dirty="0"/>
              <a:t> </a:t>
            </a:r>
            <a:r>
              <a:rPr lang="en-US" sz="2000" dirty="0" err="1"/>
              <a:t>عن</a:t>
            </a:r>
            <a:r>
              <a:rPr lang="en-US" sz="2000" dirty="0"/>
              <a:t> </a:t>
            </a:r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الديانة</a:t>
            </a:r>
            <a:r>
              <a:rPr lang="en-US" sz="2000" dirty="0"/>
              <a:t>) </a:t>
            </a:r>
            <a:r>
              <a:rPr lang="en-US" sz="2000" dirty="0" err="1"/>
              <a:t>لابن</a:t>
            </a:r>
            <a:r>
              <a:rPr lang="en-US" sz="2000" dirty="0"/>
              <a:t> </a:t>
            </a:r>
            <a:r>
              <a:rPr lang="en-US" sz="2000" dirty="0" err="1"/>
              <a:t>بطة</a:t>
            </a:r>
            <a:r>
              <a:rPr lang="en-US" sz="2000" dirty="0"/>
              <a:t> (ت: 378هـ). و(</a:t>
            </a:r>
            <a:r>
              <a:rPr lang="en-US" sz="2000" dirty="0" err="1"/>
              <a:t>الإبانة</a:t>
            </a:r>
            <a:r>
              <a:rPr lang="en-US" sz="2000" dirty="0"/>
              <a:t> </a:t>
            </a:r>
            <a:r>
              <a:rPr lang="en-US" sz="2000" dirty="0" err="1"/>
              <a:t>عن</a:t>
            </a:r>
            <a:r>
              <a:rPr lang="en-US" sz="2000" dirty="0"/>
              <a:t> </a:t>
            </a:r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الديانة</a:t>
            </a:r>
            <a:r>
              <a:rPr lang="en-US" sz="2000" dirty="0"/>
              <a:t>) </a:t>
            </a:r>
            <a:r>
              <a:rPr lang="en-US" sz="2000" dirty="0" err="1"/>
              <a:t>للأشعري</a:t>
            </a:r>
            <a:r>
              <a:rPr lang="en-US" sz="2000" dirty="0"/>
              <a:t> (ت: 324هـ). (2) </a:t>
            </a:r>
          </a:p>
        </p:txBody>
      </p:sp>
    </p:spTree>
    <p:extLst>
      <p:ext uri="{BB962C8B-B14F-4D97-AF65-F5344CB8AC3E}">
        <p14:creationId xmlns:p14="http://schemas.microsoft.com/office/powerpoint/2010/main" val="156783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381000" y="16002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err="1"/>
              <a:t>علم</a:t>
            </a:r>
            <a:r>
              <a:rPr lang="en-US" sz="2400" dirty="0"/>
              <a:t> </a:t>
            </a:r>
            <a:r>
              <a:rPr lang="en-US" sz="2400" dirty="0" err="1"/>
              <a:t>العقائد</a:t>
            </a:r>
            <a:r>
              <a:rPr lang="en-US" sz="2400" dirty="0"/>
              <a:t> </a:t>
            </a:r>
          </a:p>
          <a:p>
            <a:pPr algn="r"/>
            <a:r>
              <a:rPr lang="ar-IQ" sz="2000" dirty="0" smtClean="0"/>
              <a:t>مر</a:t>
            </a:r>
            <a:r>
              <a:rPr lang="en-US" sz="2000" dirty="0" smtClean="0"/>
              <a:t>ت </a:t>
            </a:r>
            <a:r>
              <a:rPr lang="en-US" sz="2000" dirty="0" err="1"/>
              <a:t>كلمة</a:t>
            </a:r>
            <a:r>
              <a:rPr lang="en-US" sz="2000" dirty="0"/>
              <a:t> </a:t>
            </a:r>
            <a:r>
              <a:rPr lang="en-US" sz="2000" dirty="0" err="1"/>
              <a:t>عقيدة</a:t>
            </a:r>
            <a:r>
              <a:rPr lang="en-US" sz="2000" dirty="0"/>
              <a:t> </a:t>
            </a:r>
            <a:r>
              <a:rPr lang="en-US" sz="2000" dirty="0" err="1"/>
              <a:t>بثلاث</a:t>
            </a:r>
            <a:r>
              <a:rPr lang="en-US" sz="2000" dirty="0"/>
              <a:t> </a:t>
            </a:r>
            <a:r>
              <a:rPr lang="en-US" sz="2000" dirty="0" err="1"/>
              <a:t>مراحل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 err="1"/>
              <a:t>المرحلة</a:t>
            </a:r>
            <a:r>
              <a:rPr lang="en-US" sz="2000" dirty="0"/>
              <a:t> </a:t>
            </a:r>
            <a:r>
              <a:rPr lang="en-US" sz="2000" dirty="0" err="1"/>
              <a:t>الأولى</a:t>
            </a:r>
            <a:r>
              <a:rPr lang="en-US" sz="2000" dirty="0"/>
              <a:t>: </a:t>
            </a:r>
            <a:r>
              <a:rPr lang="en-US" sz="2000" dirty="0" err="1"/>
              <a:t>وهي</a:t>
            </a:r>
            <a:r>
              <a:rPr lang="en-US" sz="2000" dirty="0"/>
              <a:t> </a:t>
            </a:r>
            <a:r>
              <a:rPr lang="en-US" sz="2000" dirty="0" err="1"/>
              <a:t>دور</a:t>
            </a:r>
            <a:r>
              <a:rPr lang="en-US" sz="2000" dirty="0"/>
              <a:t> </a:t>
            </a:r>
            <a:r>
              <a:rPr lang="en-US" sz="2000" dirty="0" err="1"/>
              <a:t>الموسوعية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/>
              <a:t>المعنى</a:t>
            </a:r>
            <a:r>
              <a:rPr lang="en-US" sz="2000" dirty="0"/>
              <a:t> </a:t>
            </a:r>
            <a:r>
              <a:rPr lang="en-US" sz="2000" dirty="0" err="1"/>
              <a:t>وعدم</a:t>
            </a:r>
            <a:r>
              <a:rPr lang="en-US" sz="2000" dirty="0"/>
              <a:t> </a:t>
            </a:r>
            <a:r>
              <a:rPr lang="en-US" sz="2000" dirty="0" err="1"/>
              <a:t>الاختصاص</a:t>
            </a:r>
            <a:r>
              <a:rPr lang="en-US" sz="2000" dirty="0"/>
              <a:t>،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المعنى</a:t>
            </a:r>
            <a:r>
              <a:rPr lang="en-US" sz="2000" dirty="0"/>
              <a:t> </a:t>
            </a:r>
            <a:r>
              <a:rPr lang="en-US" sz="2000" dirty="0" err="1"/>
              <a:t>اللغوي</a:t>
            </a:r>
            <a:r>
              <a:rPr lang="en-US" sz="2000" dirty="0"/>
              <a:t>، </a:t>
            </a:r>
            <a:r>
              <a:rPr lang="en-US" sz="2000" dirty="0" err="1"/>
              <a:t>فهي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/>
              <a:t>اللغة</a:t>
            </a:r>
            <a:r>
              <a:rPr lang="en-US" sz="2000" dirty="0"/>
              <a:t> </a:t>
            </a:r>
            <a:r>
              <a:rPr lang="en-US" sz="2000" dirty="0" err="1"/>
              <a:t>تطلق</a:t>
            </a:r>
            <a:r>
              <a:rPr lang="en-US" sz="2000" dirty="0"/>
              <a:t> </a:t>
            </a:r>
            <a:r>
              <a:rPr lang="en-US" sz="2000" dirty="0" err="1"/>
              <a:t>ويراد</a:t>
            </a:r>
            <a:r>
              <a:rPr lang="en-US" sz="2000" dirty="0"/>
              <a:t> </a:t>
            </a:r>
            <a:r>
              <a:rPr lang="en-US" sz="2000" dirty="0" err="1"/>
              <a:t>بها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 err="1"/>
              <a:t>العزم</a:t>
            </a:r>
            <a:r>
              <a:rPr lang="en-US" sz="2000" dirty="0"/>
              <a:t> </a:t>
            </a:r>
            <a:r>
              <a:rPr lang="en-US" sz="2000" dirty="0" err="1"/>
              <a:t>المؤكد</a:t>
            </a:r>
            <a:r>
              <a:rPr lang="en-US" sz="2000" dirty="0"/>
              <a:t> – </a:t>
            </a:r>
            <a:r>
              <a:rPr lang="en-US" sz="2000" dirty="0" err="1"/>
              <a:t>الجمع</a:t>
            </a:r>
            <a:r>
              <a:rPr lang="en-US" sz="2000" dirty="0"/>
              <a:t> – </a:t>
            </a:r>
            <a:r>
              <a:rPr lang="en-US" sz="2000" dirty="0" err="1"/>
              <a:t>النية</a:t>
            </a:r>
            <a:r>
              <a:rPr lang="en-US" sz="2000" dirty="0"/>
              <a:t> – </a:t>
            </a:r>
            <a:r>
              <a:rPr lang="en-US" sz="2000" dirty="0" err="1"/>
              <a:t>التوثيق</a:t>
            </a:r>
            <a:r>
              <a:rPr lang="en-US" sz="2000" dirty="0"/>
              <a:t> </a:t>
            </a:r>
            <a:r>
              <a:rPr lang="en-US" sz="2000" dirty="0" err="1"/>
              <a:t>للعقود</a:t>
            </a:r>
            <a:r>
              <a:rPr lang="en-US" sz="2000" dirty="0"/>
              <a:t> – </a:t>
            </a:r>
            <a:r>
              <a:rPr lang="en-US" sz="2000" dirty="0" err="1"/>
              <a:t>ما</a:t>
            </a:r>
            <a:r>
              <a:rPr lang="en-US" sz="2000" dirty="0"/>
              <a:t> </a:t>
            </a:r>
            <a:r>
              <a:rPr lang="en-US" sz="2000" dirty="0" err="1"/>
              <a:t>يدين</a:t>
            </a:r>
            <a:r>
              <a:rPr lang="en-US" sz="2000" dirty="0"/>
              <a:t> </a:t>
            </a:r>
            <a:r>
              <a:rPr lang="en-US" sz="2000" dirty="0" err="1"/>
              <a:t>به</a:t>
            </a:r>
            <a:r>
              <a:rPr lang="en-US" sz="2000" dirty="0"/>
              <a:t> </a:t>
            </a:r>
            <a:r>
              <a:rPr lang="en-US" sz="2000" dirty="0" err="1"/>
              <a:t>الإنسان</a:t>
            </a:r>
            <a:r>
              <a:rPr lang="en-US" sz="2000" dirty="0"/>
              <a:t> </a:t>
            </a:r>
            <a:r>
              <a:rPr lang="en-US" sz="2000" dirty="0" err="1"/>
              <a:t>سواء</a:t>
            </a:r>
            <a:r>
              <a:rPr lang="en-US" sz="2000" dirty="0"/>
              <a:t> </a:t>
            </a:r>
            <a:r>
              <a:rPr lang="en-US" sz="2000" dirty="0" err="1"/>
              <a:t>كان</a:t>
            </a:r>
            <a:r>
              <a:rPr lang="en-US" sz="2000" dirty="0"/>
              <a:t> </a:t>
            </a:r>
            <a:r>
              <a:rPr lang="en-US" sz="2000" dirty="0" err="1"/>
              <a:t>حقا</a:t>
            </a:r>
            <a:r>
              <a:rPr lang="en-US" sz="2000" dirty="0"/>
              <a:t> </a:t>
            </a:r>
            <a:r>
              <a:rPr lang="en-US" sz="2000" dirty="0" err="1"/>
              <a:t>أو</a:t>
            </a:r>
            <a:r>
              <a:rPr lang="en-US" sz="2000" dirty="0"/>
              <a:t> </a:t>
            </a:r>
            <a:r>
              <a:rPr lang="en-US" sz="2000" dirty="0" err="1"/>
              <a:t>باطلا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المرحلة</a:t>
            </a:r>
            <a:r>
              <a:rPr lang="en-US" sz="2000" dirty="0"/>
              <a:t> </a:t>
            </a:r>
            <a:r>
              <a:rPr lang="en-US" sz="2000" dirty="0" err="1"/>
              <a:t>الثانية</a:t>
            </a:r>
            <a:r>
              <a:rPr lang="en-US" sz="2000" dirty="0"/>
              <a:t>: </a:t>
            </a:r>
            <a:r>
              <a:rPr lang="en-US" sz="2000" dirty="0" err="1"/>
              <a:t>وهي</a:t>
            </a:r>
            <a:r>
              <a:rPr lang="en-US" sz="2000" dirty="0"/>
              <a:t> </a:t>
            </a:r>
            <a:r>
              <a:rPr lang="en-US" sz="2000" dirty="0" err="1"/>
              <a:t>دور</a:t>
            </a:r>
            <a:r>
              <a:rPr lang="en-US" sz="2000" dirty="0"/>
              <a:t> </a:t>
            </a:r>
            <a:r>
              <a:rPr lang="en-US" sz="2000" dirty="0" err="1"/>
              <a:t>الفعل</a:t>
            </a:r>
            <a:r>
              <a:rPr lang="en-US" sz="2000" dirty="0"/>
              <a:t> </a:t>
            </a:r>
            <a:r>
              <a:rPr lang="en-US" sz="2000" dirty="0" err="1"/>
              <a:t>القلبي</a:t>
            </a:r>
            <a:r>
              <a:rPr lang="en-US" sz="2000" dirty="0"/>
              <a:t>، </a:t>
            </a:r>
            <a:r>
              <a:rPr lang="en-US" sz="2000" dirty="0" err="1"/>
              <a:t>وفيه</a:t>
            </a:r>
            <a:r>
              <a:rPr lang="en-US" sz="2000" dirty="0"/>
              <a:t> </a:t>
            </a:r>
            <a:r>
              <a:rPr lang="en-US" sz="2000" dirty="0" err="1"/>
              <a:t>تبرز</a:t>
            </a:r>
            <a:r>
              <a:rPr lang="en-US" sz="2000" dirty="0"/>
              <a:t> </a:t>
            </a:r>
            <a:r>
              <a:rPr lang="en-US" sz="2000" dirty="0" err="1"/>
              <a:t>العقيدة</a:t>
            </a:r>
            <a:r>
              <a:rPr lang="en-US" sz="2000" dirty="0"/>
              <a:t> </a:t>
            </a:r>
            <a:r>
              <a:rPr lang="en-US" sz="2000" dirty="0" err="1"/>
              <a:t>كمعنى</a:t>
            </a:r>
            <a:r>
              <a:rPr lang="en-US" sz="2000" dirty="0"/>
              <a:t> </a:t>
            </a:r>
            <a:r>
              <a:rPr lang="en-US" sz="2000" dirty="0" err="1"/>
              <a:t>يقوم</a:t>
            </a:r>
            <a:r>
              <a:rPr lang="en-US" sz="2000" dirty="0"/>
              <a:t> </a:t>
            </a:r>
            <a:r>
              <a:rPr lang="en-US" sz="2000" dirty="0" err="1"/>
              <a:t>بقلب</a:t>
            </a:r>
            <a:r>
              <a:rPr lang="en-US" sz="2000" dirty="0"/>
              <a:t> </a:t>
            </a:r>
            <a:r>
              <a:rPr lang="en-US" sz="2000" dirty="0" err="1"/>
              <a:t>العبد</a:t>
            </a:r>
            <a:r>
              <a:rPr lang="en-US" sz="2000" dirty="0"/>
              <a:t>،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أخص</a:t>
            </a:r>
            <a:r>
              <a:rPr lang="en-US" sz="2000" dirty="0"/>
              <a:t> </a:t>
            </a:r>
            <a:r>
              <a:rPr lang="en-US" sz="2000" dirty="0" err="1"/>
              <a:t>من</a:t>
            </a:r>
            <a:r>
              <a:rPr lang="en-US" sz="2000" dirty="0"/>
              <a:t> </a:t>
            </a:r>
            <a:r>
              <a:rPr lang="en-US" sz="2000" dirty="0" err="1"/>
              <a:t>المرحلة</a:t>
            </a:r>
            <a:r>
              <a:rPr lang="en-US" sz="2000" dirty="0"/>
              <a:t> </a:t>
            </a:r>
            <a:r>
              <a:rPr lang="en-US" sz="2000" dirty="0" err="1"/>
              <a:t>قبله</a:t>
            </a:r>
            <a:r>
              <a:rPr lang="en-US" sz="2000" dirty="0"/>
              <a:t>، </a:t>
            </a:r>
            <a:r>
              <a:rPr lang="en-US" sz="2000" dirty="0" err="1"/>
              <a:t>ويعبر</a:t>
            </a:r>
            <a:r>
              <a:rPr lang="en-US" sz="2000" dirty="0"/>
              <a:t> </a:t>
            </a:r>
            <a:r>
              <a:rPr lang="en-US" sz="2000" dirty="0" err="1"/>
              <a:t>عنه</a:t>
            </a:r>
            <a:r>
              <a:rPr lang="en-US" sz="2000" dirty="0"/>
              <a:t> </a:t>
            </a:r>
            <a:r>
              <a:rPr lang="en-US" sz="2000" dirty="0" err="1"/>
              <a:t>بالمعنى</a:t>
            </a:r>
            <a:r>
              <a:rPr lang="en-US" sz="2000" dirty="0"/>
              <a:t> </a:t>
            </a:r>
            <a:r>
              <a:rPr lang="en-US" sz="2000" dirty="0" err="1"/>
              <a:t>المصدري</a:t>
            </a:r>
            <a:r>
              <a:rPr lang="en-US" sz="2000" dirty="0"/>
              <a:t>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بهذا</a:t>
            </a:r>
            <a:r>
              <a:rPr lang="en-US" sz="2000" dirty="0"/>
              <a:t> </a:t>
            </a:r>
            <a:r>
              <a:rPr lang="en-US" sz="2000" dirty="0" err="1"/>
              <a:t>الاعتبار</a:t>
            </a:r>
            <a:r>
              <a:rPr lang="en-US" sz="2000" dirty="0"/>
              <a:t>: </a:t>
            </a:r>
            <a:r>
              <a:rPr lang="en-US" sz="2000" dirty="0" err="1"/>
              <a:t>الإيمان</a:t>
            </a:r>
            <a:r>
              <a:rPr lang="en-US" sz="2000" dirty="0"/>
              <a:t> </a:t>
            </a:r>
            <a:r>
              <a:rPr lang="en-US" sz="2000" dirty="0" err="1"/>
              <a:t>الذي</a:t>
            </a:r>
            <a:r>
              <a:rPr lang="en-US" sz="2000" dirty="0"/>
              <a:t> </a:t>
            </a:r>
            <a:r>
              <a:rPr lang="en-US" sz="2000" dirty="0" err="1"/>
              <a:t>لا</a:t>
            </a:r>
            <a:r>
              <a:rPr lang="en-US" sz="2000" dirty="0"/>
              <a:t> </a:t>
            </a:r>
            <a:r>
              <a:rPr lang="en-US" sz="2000" dirty="0" err="1"/>
              <a:t>يحتمل</a:t>
            </a:r>
            <a:r>
              <a:rPr lang="en-US" sz="2000" dirty="0"/>
              <a:t> </a:t>
            </a:r>
            <a:r>
              <a:rPr lang="en-US" sz="2000" dirty="0" err="1"/>
              <a:t>النقيض</a:t>
            </a:r>
            <a:r>
              <a:rPr lang="en-US" sz="2000" dirty="0"/>
              <a:t>..........</a:t>
            </a:r>
            <a:br>
              <a:rPr lang="en-US" sz="2000" dirty="0"/>
            </a:br>
            <a:r>
              <a:rPr lang="en-US" sz="2000" dirty="0" err="1"/>
              <a:t>المرحلة</a:t>
            </a:r>
            <a:r>
              <a:rPr lang="en-US" sz="2000" dirty="0"/>
              <a:t> </a:t>
            </a:r>
            <a:r>
              <a:rPr lang="en-US" sz="2000" dirty="0" err="1"/>
              <a:t>الثالثة</a:t>
            </a:r>
            <a:r>
              <a:rPr lang="en-US" sz="2000" dirty="0"/>
              <a:t>: </a:t>
            </a:r>
            <a:r>
              <a:rPr lang="en-US" sz="2000" dirty="0" err="1"/>
              <a:t>وهي</a:t>
            </a:r>
            <a:r>
              <a:rPr lang="en-US" sz="2000" dirty="0"/>
              <a:t> </a:t>
            </a:r>
            <a:r>
              <a:rPr lang="en-US" sz="2000" dirty="0" err="1"/>
              <a:t>الدور</a:t>
            </a:r>
            <a:r>
              <a:rPr lang="en-US" sz="2000" dirty="0"/>
              <a:t> </a:t>
            </a:r>
            <a:r>
              <a:rPr lang="en-US" sz="2000" dirty="0" err="1"/>
              <a:t>الذي</a:t>
            </a:r>
            <a:r>
              <a:rPr lang="en-US" sz="2000" dirty="0"/>
              <a:t> </a:t>
            </a:r>
            <a:r>
              <a:rPr lang="en-US" sz="2000" dirty="0" err="1"/>
              <a:t>نضجت</a:t>
            </a:r>
            <a:r>
              <a:rPr lang="en-US" sz="2000" dirty="0"/>
              <a:t> </a:t>
            </a:r>
            <a:r>
              <a:rPr lang="en-US" sz="2000" dirty="0" err="1"/>
              <a:t>فيه</a:t>
            </a:r>
            <a:r>
              <a:rPr lang="en-US" sz="2000" dirty="0"/>
              <a:t> </a:t>
            </a:r>
            <a:r>
              <a:rPr lang="en-US" sz="2000" dirty="0" err="1"/>
              <a:t>العقيدة</a:t>
            </a:r>
            <a:r>
              <a:rPr lang="en-US" sz="2000" dirty="0"/>
              <a:t>، </a:t>
            </a:r>
            <a:r>
              <a:rPr lang="en-US" sz="2000" dirty="0" err="1"/>
              <a:t>وأصبحت</a:t>
            </a:r>
            <a:r>
              <a:rPr lang="en-US" sz="2000" dirty="0"/>
              <a:t> </a:t>
            </a:r>
            <a:r>
              <a:rPr lang="en-US" sz="2000" dirty="0" err="1"/>
              <a:t>علما</a:t>
            </a:r>
            <a:r>
              <a:rPr lang="en-US" sz="2000" dirty="0"/>
              <a:t> </a:t>
            </a:r>
            <a:r>
              <a:rPr lang="en-US" sz="2000" dirty="0" err="1"/>
              <a:t>ولقبا</a:t>
            </a:r>
            <a:r>
              <a:rPr lang="en-US" sz="2000" dirty="0"/>
              <a:t> </a:t>
            </a:r>
            <a:r>
              <a:rPr lang="en-US" sz="2000" dirty="0" err="1"/>
              <a:t>على</a:t>
            </a:r>
            <a:r>
              <a:rPr lang="en-US" sz="2000" dirty="0"/>
              <a:t> </a:t>
            </a:r>
            <a:r>
              <a:rPr lang="en-US" sz="2000" dirty="0" err="1"/>
              <a:t>قضايا</a:t>
            </a:r>
            <a:r>
              <a:rPr lang="en-US" sz="2000" dirty="0"/>
              <a:t> </a:t>
            </a:r>
            <a:r>
              <a:rPr lang="en-US" sz="2000" dirty="0" err="1"/>
              <a:t>معينة</a:t>
            </a:r>
            <a:r>
              <a:rPr lang="en-US" sz="2000" dirty="0"/>
              <a:t>،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دور</a:t>
            </a:r>
            <a:r>
              <a:rPr lang="en-US" sz="2000" dirty="0"/>
              <a:t> </a:t>
            </a:r>
            <a:r>
              <a:rPr lang="en-US" sz="2000" dirty="0" err="1"/>
              <a:t>الاستقرار</a:t>
            </a:r>
            <a:r>
              <a:rPr lang="en-US" sz="2000" dirty="0"/>
              <a:t> </a:t>
            </a:r>
            <a:r>
              <a:rPr lang="en-US" sz="2000" dirty="0" err="1"/>
              <a:t>وهو</a:t>
            </a:r>
            <a:r>
              <a:rPr lang="en-US" sz="2000" dirty="0"/>
              <a:t> </a:t>
            </a:r>
            <a:r>
              <a:rPr lang="en-US" sz="2000" dirty="0" err="1"/>
              <a:t>المعبر</a:t>
            </a:r>
            <a:r>
              <a:rPr lang="en-US" sz="2000" dirty="0"/>
              <a:t> </a:t>
            </a:r>
            <a:r>
              <a:rPr lang="en-US" sz="2000" dirty="0" err="1"/>
              <a:t>عنه</a:t>
            </a:r>
            <a:r>
              <a:rPr lang="en-US" sz="2000" dirty="0"/>
              <a:t>: </a:t>
            </a:r>
            <a:r>
              <a:rPr lang="en-US" sz="2000" dirty="0" err="1"/>
              <a:t>العلم</a:t>
            </a:r>
            <a:r>
              <a:rPr lang="en-US" sz="2000" dirty="0"/>
              <a:t> </a:t>
            </a:r>
            <a:r>
              <a:rPr lang="en-US" sz="2000" dirty="0" err="1"/>
              <a:t>بالأحكام</a:t>
            </a:r>
            <a:r>
              <a:rPr lang="en-US" sz="2000" dirty="0"/>
              <a:t> </a:t>
            </a:r>
            <a:r>
              <a:rPr lang="en-US" sz="2000" dirty="0" err="1"/>
              <a:t>الشرعية</a:t>
            </a:r>
            <a:r>
              <a:rPr lang="en-US" sz="2000" dirty="0"/>
              <a:t> </a:t>
            </a:r>
            <a:r>
              <a:rPr lang="en-US" sz="2000" dirty="0" err="1"/>
              <a:t>العقدية</a:t>
            </a:r>
            <a:r>
              <a:rPr lang="en-US" sz="2000" dirty="0"/>
              <a:t> </a:t>
            </a:r>
            <a:r>
              <a:rPr lang="en-US" sz="2000" dirty="0" err="1"/>
              <a:t>المكتسب</a:t>
            </a:r>
            <a:r>
              <a:rPr lang="en-US" sz="2000" dirty="0"/>
              <a:t> </a:t>
            </a:r>
            <a:r>
              <a:rPr lang="en-US" sz="2000" dirty="0" err="1"/>
              <a:t>من</a:t>
            </a:r>
            <a:r>
              <a:rPr lang="en-US" sz="2000" dirty="0"/>
              <a:t> </a:t>
            </a:r>
            <a:r>
              <a:rPr lang="en-US" sz="2000" dirty="0" err="1"/>
              <a:t>الأدلة</a:t>
            </a:r>
            <a:r>
              <a:rPr lang="en-US" sz="2000" dirty="0"/>
              <a:t> </a:t>
            </a:r>
            <a:r>
              <a:rPr lang="en-US" sz="2000" dirty="0" err="1"/>
              <a:t>اليقينية</a:t>
            </a:r>
            <a:r>
              <a:rPr lang="en-US" sz="2000" dirty="0"/>
              <a:t> </a:t>
            </a:r>
            <a:r>
              <a:rPr lang="en-US" sz="2000" dirty="0" err="1"/>
              <a:t>ورد</a:t>
            </a:r>
            <a:r>
              <a:rPr lang="en-US" sz="2000" dirty="0"/>
              <a:t> </a:t>
            </a:r>
            <a:r>
              <a:rPr lang="en-US" sz="2000" dirty="0" err="1"/>
              <a:t>الشبهات</a:t>
            </a:r>
            <a:r>
              <a:rPr lang="en-US" sz="2000" dirty="0"/>
              <a:t> </a:t>
            </a:r>
            <a:r>
              <a:rPr lang="en-US" sz="2000" dirty="0" err="1"/>
              <a:t>وقوادح</a:t>
            </a:r>
            <a:r>
              <a:rPr lang="en-US" sz="2000" dirty="0"/>
              <a:t> </a:t>
            </a:r>
            <a:r>
              <a:rPr lang="en-US" sz="2000" dirty="0" err="1"/>
              <a:t>الأدلة</a:t>
            </a:r>
            <a:r>
              <a:rPr lang="en-US" sz="2000" dirty="0"/>
              <a:t> </a:t>
            </a:r>
            <a:r>
              <a:rPr lang="en-US" sz="2000" dirty="0" err="1"/>
              <a:t>الخلافية</a:t>
            </a:r>
            <a:r>
              <a:rPr lang="en-US" sz="2000" dirty="0"/>
              <a:t>. (1) </a:t>
            </a:r>
            <a:br>
              <a:rPr lang="en-US" sz="2000" dirty="0"/>
            </a:br>
            <a:r>
              <a:rPr lang="en-US" sz="2000" dirty="0" err="1"/>
              <a:t>ومن</a:t>
            </a:r>
            <a:r>
              <a:rPr lang="en-US" sz="2000" dirty="0"/>
              <a:t> </a:t>
            </a:r>
            <a:r>
              <a:rPr lang="en-US" sz="2000" dirty="0" err="1"/>
              <a:t>المؤلفات</a:t>
            </a:r>
            <a:r>
              <a:rPr lang="en-US" sz="2000" dirty="0"/>
              <a:t> </a:t>
            </a:r>
            <a:r>
              <a:rPr lang="en-US" sz="2000" dirty="0" err="1"/>
              <a:t>التي</a:t>
            </a:r>
            <a:r>
              <a:rPr lang="en-US" sz="2000" dirty="0"/>
              <a:t> </a:t>
            </a:r>
            <a:r>
              <a:rPr lang="en-US" sz="2000" dirty="0" err="1"/>
              <a:t>حملت</a:t>
            </a:r>
            <a:r>
              <a:rPr lang="en-US" sz="2000" dirty="0"/>
              <a:t> </a:t>
            </a:r>
            <a:r>
              <a:rPr lang="en-US" sz="2000" dirty="0" err="1"/>
              <a:t>اسم</a:t>
            </a:r>
            <a:r>
              <a:rPr lang="en-US" sz="2000" dirty="0"/>
              <a:t> </a:t>
            </a:r>
            <a:r>
              <a:rPr lang="en-US" sz="2000" dirty="0" err="1"/>
              <a:t>العقيدة</a:t>
            </a:r>
            <a:r>
              <a:rPr lang="en-US" sz="2000" dirty="0"/>
              <a:t> </a:t>
            </a:r>
            <a:r>
              <a:rPr lang="en-US" sz="2000" dirty="0" err="1"/>
              <a:t>أو</a:t>
            </a:r>
            <a:r>
              <a:rPr lang="en-US" sz="2000" dirty="0"/>
              <a:t> </a:t>
            </a:r>
            <a:r>
              <a:rPr lang="en-US" sz="2000" dirty="0" err="1"/>
              <a:t>الاعتقاد</a:t>
            </a:r>
            <a:r>
              <a:rPr lang="en-US" sz="2000" dirty="0"/>
              <a:t> </a:t>
            </a:r>
            <a:r>
              <a:rPr lang="en-US" sz="2000" dirty="0" err="1"/>
              <a:t>ومن</a:t>
            </a:r>
            <a:r>
              <a:rPr lang="en-US" sz="2000" dirty="0"/>
              <a:t> </a:t>
            </a:r>
            <a:r>
              <a:rPr lang="en-US" sz="2000" dirty="0" err="1"/>
              <a:t>ذلك</a:t>
            </a:r>
            <a:r>
              <a:rPr lang="en-US" sz="2000" dirty="0"/>
              <a:t>: </a:t>
            </a:r>
            <a:r>
              <a:rPr lang="en-US" sz="2000" dirty="0" err="1"/>
              <a:t>كتاب</a:t>
            </a:r>
            <a:r>
              <a:rPr lang="en-US" sz="2000" dirty="0"/>
              <a:t> (</a:t>
            </a:r>
            <a:r>
              <a:rPr lang="en-US" sz="2000" dirty="0" err="1"/>
              <a:t>عقيدة</a:t>
            </a:r>
            <a:r>
              <a:rPr lang="en-US" sz="2000" dirty="0"/>
              <a:t> </a:t>
            </a:r>
            <a:r>
              <a:rPr lang="en-US" sz="2000" dirty="0" err="1"/>
              <a:t>السلف</a:t>
            </a:r>
            <a:r>
              <a:rPr lang="en-US" sz="2000" dirty="0"/>
              <a:t> </a:t>
            </a:r>
            <a:r>
              <a:rPr lang="en-US" sz="2000" dirty="0" err="1"/>
              <a:t>أصحاب</a:t>
            </a:r>
            <a:r>
              <a:rPr lang="en-US" sz="2000" dirty="0"/>
              <a:t> </a:t>
            </a:r>
            <a:r>
              <a:rPr lang="en-US" sz="2000" dirty="0" err="1"/>
              <a:t>الحديث</a:t>
            </a:r>
            <a:r>
              <a:rPr lang="en-US" sz="2000" dirty="0"/>
              <a:t>) </a:t>
            </a:r>
            <a:r>
              <a:rPr lang="en-US" sz="2000" dirty="0" err="1"/>
              <a:t>للصابوني</a:t>
            </a:r>
            <a:r>
              <a:rPr lang="en-US" sz="2000" dirty="0"/>
              <a:t> (ت: 449هـ). و(</a:t>
            </a:r>
            <a:r>
              <a:rPr lang="en-US" sz="2000" dirty="0" err="1"/>
              <a:t>شرح</a:t>
            </a:r>
            <a:r>
              <a:rPr lang="en-US" sz="2000" dirty="0"/>
              <a:t> </a:t>
            </a:r>
            <a:r>
              <a:rPr lang="en-US" sz="2000" dirty="0" err="1"/>
              <a:t>أصول</a:t>
            </a:r>
            <a:r>
              <a:rPr lang="en-US" sz="2000" dirty="0"/>
              <a:t> </a:t>
            </a:r>
            <a:r>
              <a:rPr lang="en-US" sz="2000" dirty="0" err="1"/>
              <a:t>اعتقاد</a:t>
            </a:r>
            <a:r>
              <a:rPr lang="en-US" sz="2000" dirty="0"/>
              <a:t> </a:t>
            </a:r>
            <a:r>
              <a:rPr lang="en-US" sz="2000" dirty="0" err="1"/>
              <a:t>أهل</a:t>
            </a:r>
            <a:r>
              <a:rPr lang="en-US" sz="2000" dirty="0"/>
              <a:t> </a:t>
            </a:r>
            <a:r>
              <a:rPr lang="en-US" sz="2000" dirty="0" err="1"/>
              <a:t>السنة</a:t>
            </a:r>
            <a:r>
              <a:rPr lang="en-US" sz="2000" dirty="0"/>
              <a:t> </a:t>
            </a:r>
            <a:r>
              <a:rPr lang="en-US" sz="2000" dirty="0" err="1"/>
              <a:t>والجماعة</a:t>
            </a:r>
            <a:r>
              <a:rPr lang="en-US" sz="2000" dirty="0"/>
              <a:t>) </a:t>
            </a:r>
            <a:r>
              <a:rPr lang="en-US" sz="2000" dirty="0" err="1"/>
              <a:t>للالكائي</a:t>
            </a:r>
            <a:r>
              <a:rPr lang="en-US" sz="2000" dirty="0"/>
              <a:t> (ت: 418هـ). و(</a:t>
            </a:r>
            <a:r>
              <a:rPr lang="en-US" sz="2000" dirty="0" err="1"/>
              <a:t>الاعتقاد</a:t>
            </a:r>
            <a:r>
              <a:rPr lang="en-US" sz="2000" dirty="0"/>
              <a:t>) </a:t>
            </a:r>
            <a:r>
              <a:rPr lang="en-US" sz="2000" dirty="0" err="1"/>
              <a:t>للبيهقي</a:t>
            </a:r>
            <a:r>
              <a:rPr lang="en-US" sz="2000" dirty="0"/>
              <a:t> (ت: 458هـ). (2) </a:t>
            </a:r>
          </a:p>
        </p:txBody>
      </p:sp>
    </p:spTree>
    <p:extLst>
      <p:ext uri="{BB962C8B-B14F-4D97-AF65-F5344CB8AC3E}">
        <p14:creationId xmlns:p14="http://schemas.microsoft.com/office/powerpoint/2010/main" val="893728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1106</TotalTime>
  <Words>143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Civic</vt:lpstr>
      <vt:lpstr>رقية شاكر منصور/استاذ مساعد دكتور عقيدة وفكر اسلامي المرحلة الثانية قسم علوم القران الكريم جامعة بغداد/كلية التربية للبنات العراق</vt:lpstr>
      <vt:lpstr> </vt:lpstr>
      <vt:lpstr>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رقية شاكر منصور/استاذ مساعد دكتور عقيدة وفكر اسلامي جامعة بغداد/كلية التربية للبنات العراق</dc:title>
  <dc:creator>pc</dc:creator>
  <cp:lastModifiedBy>whatsapp</cp:lastModifiedBy>
  <cp:revision>54</cp:revision>
  <dcterms:created xsi:type="dcterms:W3CDTF">2006-08-16T00:00:00Z</dcterms:created>
  <dcterms:modified xsi:type="dcterms:W3CDTF">2020-04-01T20:45:34Z</dcterms:modified>
</cp:coreProperties>
</file>