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8" r:id="rId2"/>
    <p:sldId id="256" r:id="rId3"/>
    <p:sldId id="257" r:id="rId4"/>
    <p:sldId id="258" r:id="rId5"/>
    <p:sldId id="259" r:id="rId6"/>
    <p:sldId id="260" r:id="rId7"/>
    <p:sldId id="261" r:id="rId8"/>
    <p:sldId id="262" r:id="rId9"/>
    <p:sldId id="279"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7" r:id="rId2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630" autoAdjust="0"/>
    <p:restoredTop sz="94660"/>
  </p:normalViewPr>
  <p:slideViewPr>
    <p:cSldViewPr>
      <p:cViewPr varScale="1">
        <p:scale>
          <a:sx n="69" d="100"/>
          <a:sy n="69" d="100"/>
        </p:scale>
        <p:origin x="-112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9FC4AE7-20B1-45FD-8C0D-FA9222518BFF}" type="datetimeFigureOut">
              <a:rPr lang="ar-IQ" smtClean="0"/>
              <a:pPr/>
              <a:t>04/01/1442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4CABE98-860D-4B29-AD4C-68936D3A3DE6}"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9FC4AE7-20B1-45FD-8C0D-FA9222518BFF}" type="datetimeFigureOut">
              <a:rPr lang="ar-IQ" smtClean="0"/>
              <a:pPr/>
              <a:t>04/01/1442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4CABE98-860D-4B29-AD4C-68936D3A3DE6}"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9FC4AE7-20B1-45FD-8C0D-FA9222518BFF}" type="datetimeFigureOut">
              <a:rPr lang="ar-IQ" smtClean="0"/>
              <a:pPr/>
              <a:t>04/01/1442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4CABE98-860D-4B29-AD4C-68936D3A3DE6}"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9FC4AE7-20B1-45FD-8C0D-FA9222518BFF}" type="datetimeFigureOut">
              <a:rPr lang="ar-IQ" smtClean="0"/>
              <a:pPr/>
              <a:t>04/01/1442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4CABE98-860D-4B29-AD4C-68936D3A3DE6}"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9FC4AE7-20B1-45FD-8C0D-FA9222518BFF}" type="datetimeFigureOut">
              <a:rPr lang="ar-IQ" smtClean="0"/>
              <a:pPr/>
              <a:t>04/01/1442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4CABE98-860D-4B29-AD4C-68936D3A3DE6}"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9FC4AE7-20B1-45FD-8C0D-FA9222518BFF}" type="datetimeFigureOut">
              <a:rPr lang="ar-IQ" smtClean="0"/>
              <a:pPr/>
              <a:t>04/01/1442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4CABE98-860D-4B29-AD4C-68936D3A3DE6}"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9FC4AE7-20B1-45FD-8C0D-FA9222518BFF}" type="datetimeFigureOut">
              <a:rPr lang="ar-IQ" smtClean="0"/>
              <a:pPr/>
              <a:t>04/01/1442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4CABE98-860D-4B29-AD4C-68936D3A3DE6}"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9FC4AE7-20B1-45FD-8C0D-FA9222518BFF}" type="datetimeFigureOut">
              <a:rPr lang="ar-IQ" smtClean="0"/>
              <a:pPr/>
              <a:t>04/01/1442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4CABE98-860D-4B29-AD4C-68936D3A3DE6}"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9FC4AE7-20B1-45FD-8C0D-FA9222518BFF}" type="datetimeFigureOut">
              <a:rPr lang="ar-IQ" smtClean="0"/>
              <a:pPr/>
              <a:t>04/01/1442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4CABE98-860D-4B29-AD4C-68936D3A3DE6}"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9FC4AE7-20B1-45FD-8C0D-FA9222518BFF}" type="datetimeFigureOut">
              <a:rPr lang="ar-IQ" smtClean="0"/>
              <a:pPr/>
              <a:t>04/01/1442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4CABE98-860D-4B29-AD4C-68936D3A3DE6}"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9FC4AE7-20B1-45FD-8C0D-FA9222518BFF}" type="datetimeFigureOut">
              <a:rPr lang="ar-IQ" smtClean="0"/>
              <a:pPr/>
              <a:t>04/01/1442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4CABE98-860D-4B29-AD4C-68936D3A3DE6}"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9FC4AE7-20B1-45FD-8C0D-FA9222518BFF}" type="datetimeFigureOut">
              <a:rPr lang="ar-IQ" smtClean="0"/>
              <a:pPr/>
              <a:t>04/01/1442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4CABE98-860D-4B29-AD4C-68936D3A3DE6}"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smtClean="0">
                <a:solidFill>
                  <a:srgbClr val="FF33CC"/>
                </a:solidFill>
              </a:rPr>
              <a:t>بسم الله الرحمن الرحيم </a:t>
            </a:r>
            <a:endParaRPr lang="ar-IQ" dirty="0">
              <a:solidFill>
                <a:srgbClr val="FF33CC"/>
              </a:solidFill>
            </a:endParaRPr>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ctr"/>
            <a:endParaRPr lang="ar-IQ" sz="4000" dirty="0" smtClean="0">
              <a:solidFill>
                <a:srgbClr val="FF0000"/>
              </a:solidFill>
            </a:endParaRPr>
          </a:p>
          <a:p>
            <a:pPr algn="ctr"/>
            <a:r>
              <a:rPr lang="ar-IQ" sz="5400" dirty="0" smtClean="0">
                <a:solidFill>
                  <a:srgbClr val="FF0000"/>
                </a:solidFill>
              </a:rPr>
              <a:t>الفكر الاسلامي </a:t>
            </a:r>
          </a:p>
          <a:p>
            <a:r>
              <a:rPr lang="ar-IQ" sz="5400" dirty="0" smtClean="0">
                <a:solidFill>
                  <a:srgbClr val="FF0000"/>
                </a:solidFill>
              </a:rPr>
              <a:t>        </a:t>
            </a:r>
            <a:r>
              <a:rPr lang="ar-IQ" sz="5400" smtClean="0">
                <a:solidFill>
                  <a:srgbClr val="00B050"/>
                </a:solidFill>
              </a:rPr>
              <a:t>التصوف </a:t>
            </a:r>
            <a:r>
              <a:rPr lang="ar-IQ" sz="5400" smtClean="0">
                <a:solidFill>
                  <a:srgbClr val="00B050"/>
                </a:solidFill>
              </a:rPr>
              <a:t>والطرق </a:t>
            </a:r>
            <a:r>
              <a:rPr lang="ar-IQ" sz="5400" dirty="0" smtClean="0">
                <a:solidFill>
                  <a:srgbClr val="00B050"/>
                </a:solidFill>
              </a:rPr>
              <a:t>الصوفية</a:t>
            </a:r>
            <a:endParaRPr lang="ar-IQ" sz="54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smtClean="0">
                <a:solidFill>
                  <a:srgbClr val="FF0000"/>
                </a:solidFill>
              </a:rPr>
              <a:t>أسس علم التصوف</a:t>
            </a:r>
            <a:endParaRPr lang="ar-IQ" dirty="0">
              <a:solidFill>
                <a:srgbClr val="FF0000"/>
              </a:solidFill>
            </a:endParaRPr>
          </a:p>
        </p:txBody>
      </p:sp>
      <p:sp>
        <p:nvSpPr>
          <p:cNvPr id="3" name="عنصر نائب للمحتوى 2"/>
          <p:cNvSpPr>
            <a:spLocks noGrp="1"/>
          </p:cNvSpPr>
          <p:nvPr>
            <p:ph idx="1"/>
          </p:nvPr>
        </p:nvSpPr>
        <p:spPr/>
        <p:txBody>
          <a:bodyPr>
            <a:normAutofit/>
          </a:bodyPr>
          <a:lstStyle/>
          <a:p>
            <a:r>
              <a:rPr lang="ar-IQ" sz="4000" dirty="0" smtClean="0">
                <a:solidFill>
                  <a:srgbClr val="00B0F0"/>
                </a:solidFill>
              </a:rPr>
              <a:t>الأساس الأول معرفة عقائد الإيمان </a:t>
            </a:r>
            <a:r>
              <a:rPr lang="ar-IQ" sz="3600" dirty="0" smtClean="0"/>
              <a:t>: ويقصد بذلك إن يعرف المسلم العقائد الايمانيه التي يجب عليه بالشرع إن يعرفها والتي هي مستنبطه من كتاب الله الكريم ومن سنة نبيه علية الصلاة والسلام فيكون على علم بالواجب في حق الله والمستحيل في حقه والجائز في حق الله .</a:t>
            </a:r>
            <a:endParaRPr lang="ar-IQ" sz="3600" dirty="0">
              <a:solidFill>
                <a:srgbClr val="00B05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IQ" sz="4000" dirty="0" smtClean="0">
                <a:solidFill>
                  <a:srgbClr val="00B0F0"/>
                </a:solidFill>
              </a:rPr>
              <a:t>الأساس الثاني معرفة الأحكام الفقهية:</a:t>
            </a:r>
          </a:p>
          <a:p>
            <a:pPr>
              <a:buNone/>
            </a:pPr>
            <a:r>
              <a:rPr lang="ar-IQ" dirty="0" smtClean="0"/>
              <a:t>   </a:t>
            </a:r>
            <a:r>
              <a:rPr lang="ar-IQ" sz="3600" dirty="0" smtClean="0"/>
              <a:t>ويقصد بة إن يتعلم المسلم العلم الذي تصح به عبادته من صلاة وصوم وزكاة وحج وما نصح بة عقودا ته ومعاملاته من بيع وشراء وإحكام النكاح والطلاق...</a:t>
            </a:r>
          </a:p>
          <a:p>
            <a:r>
              <a:rPr lang="ar-IQ" sz="3600" dirty="0" smtClean="0">
                <a:solidFill>
                  <a:srgbClr val="00B0F0"/>
                </a:solidFill>
              </a:rPr>
              <a:t>الأساس الثالث العمل بمقتضى العلم:</a:t>
            </a:r>
          </a:p>
          <a:p>
            <a:pPr>
              <a:buNone/>
            </a:pPr>
            <a:r>
              <a:rPr lang="ar-IQ" sz="3600" dirty="0" smtClean="0"/>
              <a:t>أن ثمرة العلم هي العمل بمقتضى العلم وكل من عمل بما علم أورثه الله علم مالم يعلم قال تعالى </a:t>
            </a:r>
          </a:p>
          <a:p>
            <a:pPr>
              <a:buNone/>
            </a:pPr>
            <a:r>
              <a:rPr lang="ar-IQ" sz="3600" dirty="0" smtClean="0"/>
              <a:t>(وأتقو الله ويعلمكم الله)</a:t>
            </a:r>
          </a:p>
          <a:p>
            <a:pPr>
              <a:buNone/>
            </a:pPr>
            <a:endParaRPr lang="ar-IQ" dirty="0" smtClean="0"/>
          </a:p>
          <a:p>
            <a:pPr>
              <a:buNone/>
            </a:pPr>
            <a:endParaRPr lang="ar-IQ" dirty="0"/>
          </a:p>
          <a:p>
            <a:pPr>
              <a:buNone/>
            </a:pPr>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sz="3600" dirty="0" smtClean="0">
                <a:solidFill>
                  <a:srgbClr val="00B0F0"/>
                </a:solidFill>
              </a:rPr>
              <a:t>الأساس الرابع الإخلاص في العمل </a:t>
            </a:r>
            <a:r>
              <a:rPr lang="ar-IQ" sz="4000" dirty="0" smtClean="0">
                <a:solidFill>
                  <a:srgbClr val="00B0F0"/>
                </a:solidFill>
              </a:rPr>
              <a:t>:</a:t>
            </a:r>
          </a:p>
          <a:p>
            <a:pPr>
              <a:buNone/>
            </a:pPr>
            <a:r>
              <a:rPr lang="ar-IQ" sz="3600" dirty="0" smtClean="0"/>
              <a:t>الإخلاص في العمل ويقصد به إن المسلم يكون مراقباً لربه مراَقبة دقيقة فلا يقدم على عمل من الأعمال الصالحة إلا وهو يريد وجه الله تعالى لا رياء أو سمعة أو حب محمده من الناس.</a:t>
            </a:r>
          </a:p>
          <a:p>
            <a:pPr marL="514350" indent="-514350">
              <a:buNone/>
            </a:pPr>
            <a:endParaRPr lang="ar-IQ" sz="3600" dirty="0" smtClean="0"/>
          </a:p>
          <a:p>
            <a:pPr>
              <a:buNone/>
            </a:pP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7"/>
            <a:ext cx="8229600" cy="1151391"/>
          </a:xfrm>
        </p:spPr>
        <p:style>
          <a:lnRef idx="3">
            <a:schemeClr val="lt1"/>
          </a:lnRef>
          <a:fillRef idx="1">
            <a:schemeClr val="accent1"/>
          </a:fillRef>
          <a:effectRef idx="1">
            <a:schemeClr val="accent1"/>
          </a:effectRef>
          <a:fontRef idx="minor">
            <a:schemeClr val="lt1"/>
          </a:fontRef>
        </p:style>
        <p:txBody>
          <a:bodyPr/>
          <a:lstStyle/>
          <a:p>
            <a:r>
              <a:rPr lang="ar-IQ" dirty="0" smtClean="0"/>
              <a:t>اركان التصوف</a:t>
            </a:r>
            <a:endParaRPr lang="ar-IQ" dirty="0"/>
          </a:p>
        </p:txBody>
      </p:sp>
      <p:sp>
        <p:nvSpPr>
          <p:cNvPr id="3" name="عنصر نائب للمحتوى 2"/>
          <p:cNvSpPr>
            <a:spLocks noGrp="1"/>
          </p:cNvSpPr>
          <p:nvPr>
            <p:ph idx="1"/>
          </p:nvPr>
        </p:nvSpPr>
        <p:spPr>
          <a:xfrm>
            <a:off x="395536" y="1795687"/>
            <a:ext cx="8229600" cy="5027763"/>
          </a:xfrm>
        </p:spPr>
        <p:style>
          <a:lnRef idx="2">
            <a:schemeClr val="accent1"/>
          </a:lnRef>
          <a:fillRef idx="1">
            <a:schemeClr val="lt1"/>
          </a:fillRef>
          <a:effectRef idx="0">
            <a:schemeClr val="accent1"/>
          </a:effectRef>
          <a:fontRef idx="minor">
            <a:schemeClr val="dk1"/>
          </a:fontRef>
        </p:style>
        <p:txBody>
          <a:bodyPr/>
          <a:lstStyle/>
          <a:p>
            <a:r>
              <a:rPr lang="ar-IQ" dirty="0" smtClean="0">
                <a:solidFill>
                  <a:srgbClr val="002060"/>
                </a:solidFill>
              </a:rPr>
              <a:t>1. </a:t>
            </a:r>
            <a:r>
              <a:rPr lang="ar-IQ" dirty="0" smtClean="0">
                <a:solidFill>
                  <a:srgbClr val="FF0000"/>
                </a:solidFill>
              </a:rPr>
              <a:t>دوام الذكر           </a:t>
            </a:r>
            <a:r>
              <a:rPr lang="ar-IQ" dirty="0" smtClean="0"/>
              <a:t>2</a:t>
            </a:r>
            <a:r>
              <a:rPr lang="ar-IQ" dirty="0" smtClean="0">
                <a:solidFill>
                  <a:srgbClr val="FF0000"/>
                </a:solidFill>
              </a:rPr>
              <a:t>.السهر        </a:t>
            </a:r>
            <a:r>
              <a:rPr lang="ar-IQ" dirty="0" smtClean="0">
                <a:solidFill>
                  <a:srgbClr val="002060"/>
                </a:solidFill>
              </a:rPr>
              <a:t>3.</a:t>
            </a:r>
            <a:r>
              <a:rPr lang="ar-IQ" dirty="0" smtClean="0">
                <a:solidFill>
                  <a:srgbClr val="FF0000"/>
                </a:solidFill>
              </a:rPr>
              <a:t>الجوع</a:t>
            </a:r>
          </a:p>
          <a:p>
            <a:pPr marL="514350" indent="-514350">
              <a:buNone/>
            </a:pPr>
            <a:r>
              <a:rPr lang="ar-IQ" dirty="0" smtClean="0">
                <a:solidFill>
                  <a:srgbClr val="002060"/>
                </a:solidFill>
              </a:rPr>
              <a:t>4.  </a:t>
            </a:r>
            <a:r>
              <a:rPr lang="ar-IQ" dirty="0" smtClean="0">
                <a:solidFill>
                  <a:srgbClr val="FF0000"/>
                </a:solidFill>
              </a:rPr>
              <a:t>اعتزال الناس          </a:t>
            </a:r>
            <a:r>
              <a:rPr lang="ar-IQ" dirty="0" smtClean="0">
                <a:solidFill>
                  <a:srgbClr val="002060"/>
                </a:solidFill>
              </a:rPr>
              <a:t> 5.</a:t>
            </a:r>
            <a:r>
              <a:rPr lang="ar-IQ" dirty="0" smtClean="0">
                <a:solidFill>
                  <a:srgbClr val="FF0000"/>
                </a:solidFill>
              </a:rPr>
              <a:t>الصمت       </a:t>
            </a:r>
            <a:r>
              <a:rPr lang="ar-IQ" dirty="0" smtClean="0">
                <a:solidFill>
                  <a:srgbClr val="002060"/>
                </a:solidFill>
              </a:rPr>
              <a:t>6.</a:t>
            </a:r>
            <a:r>
              <a:rPr lang="ar-IQ" dirty="0" smtClean="0">
                <a:solidFill>
                  <a:srgbClr val="FF0000"/>
                </a:solidFill>
              </a:rPr>
              <a:t>الصبر</a:t>
            </a:r>
          </a:p>
          <a:p>
            <a:pPr marL="514350" indent="-514350">
              <a:buNone/>
            </a:pPr>
            <a:r>
              <a:rPr lang="ar-IQ" dirty="0" smtClean="0">
                <a:solidFill>
                  <a:srgbClr val="002060"/>
                </a:solidFill>
              </a:rPr>
              <a:t>7. </a:t>
            </a:r>
            <a:r>
              <a:rPr lang="ar-IQ" dirty="0" smtClean="0">
                <a:solidFill>
                  <a:srgbClr val="FF0000"/>
                </a:solidFill>
              </a:rPr>
              <a:t>تجديد التوبة            </a:t>
            </a:r>
            <a:r>
              <a:rPr lang="ar-IQ" dirty="0" smtClean="0">
                <a:solidFill>
                  <a:srgbClr val="002060"/>
                </a:solidFill>
              </a:rPr>
              <a:t> 8.</a:t>
            </a:r>
            <a:r>
              <a:rPr lang="ar-IQ" dirty="0" smtClean="0">
                <a:solidFill>
                  <a:srgbClr val="FF0000"/>
                </a:solidFill>
              </a:rPr>
              <a:t>الشكر         </a:t>
            </a:r>
            <a:r>
              <a:rPr lang="ar-IQ" dirty="0" smtClean="0">
                <a:solidFill>
                  <a:srgbClr val="002060"/>
                </a:solidFill>
              </a:rPr>
              <a:t>9.</a:t>
            </a:r>
            <a:r>
              <a:rPr lang="ar-IQ" dirty="0" smtClean="0">
                <a:solidFill>
                  <a:srgbClr val="FF0000"/>
                </a:solidFill>
              </a:rPr>
              <a:t>الفكر </a:t>
            </a:r>
          </a:p>
          <a:p>
            <a:pPr marL="514350" indent="-514350">
              <a:buNone/>
            </a:pPr>
            <a:r>
              <a:rPr lang="ar-IQ" dirty="0" smtClean="0">
                <a:solidFill>
                  <a:srgbClr val="FF0000"/>
                </a:solidFill>
              </a:rPr>
              <a:t>              </a:t>
            </a:r>
            <a:r>
              <a:rPr lang="ar-IQ" dirty="0" smtClean="0">
                <a:solidFill>
                  <a:srgbClr val="002060"/>
                </a:solidFill>
              </a:rPr>
              <a:t>10</a:t>
            </a:r>
            <a:r>
              <a:rPr lang="ar-IQ" dirty="0" smtClean="0">
                <a:solidFill>
                  <a:srgbClr val="FF0000"/>
                </a:solidFill>
              </a:rPr>
              <a:t>.الشيخ العالم العارف</a:t>
            </a:r>
            <a:endParaRPr lang="ar-IQ"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ar-IQ" sz="4000" dirty="0" smtClean="0">
                <a:solidFill>
                  <a:srgbClr val="FF33CC"/>
                </a:solidFill>
              </a:rPr>
              <a:t>عناصر التصوف </a:t>
            </a:r>
            <a:endParaRPr lang="ar-IQ" sz="4000" dirty="0">
              <a:solidFill>
                <a:srgbClr val="FF33CC"/>
              </a:solidFill>
            </a:endParaRPr>
          </a:p>
        </p:txBody>
      </p:sp>
      <p:sp>
        <p:nvSpPr>
          <p:cNvPr id="3" name="عنصر نائب للمحتوى 2"/>
          <p:cNvSpPr>
            <a:spLocks noGrp="1"/>
          </p:cNvSpPr>
          <p:nvPr>
            <p:ph idx="1"/>
          </p:nvPr>
        </p:nvSpPr>
        <p:spPr/>
        <p:txBody>
          <a:bodyPr/>
          <a:lstStyle/>
          <a:p>
            <a:pPr marL="514350" indent="-514350">
              <a:buNone/>
            </a:pPr>
            <a:r>
              <a:rPr lang="ar-IQ" dirty="0" smtClean="0">
                <a:solidFill>
                  <a:srgbClr val="FF0000"/>
                </a:solidFill>
              </a:rPr>
              <a:t>عناصر التصوف</a:t>
            </a:r>
            <a:r>
              <a:rPr lang="ar-IQ" dirty="0" smtClean="0">
                <a:solidFill>
                  <a:srgbClr val="00B050"/>
                </a:solidFill>
              </a:rPr>
              <a:t>:</a:t>
            </a:r>
            <a:r>
              <a:rPr lang="ar-IQ" dirty="0" smtClean="0"/>
              <a:t>قال ابن خلدون إن عناصر التصوف تتركز في أربعة وهي:</a:t>
            </a:r>
          </a:p>
          <a:p>
            <a:pPr marL="514350" indent="-514350">
              <a:buNone/>
            </a:pPr>
            <a:r>
              <a:rPr lang="ar-IQ" dirty="0" smtClean="0">
                <a:solidFill>
                  <a:srgbClr val="FF0000"/>
                </a:solidFill>
              </a:rPr>
              <a:t>1.</a:t>
            </a:r>
            <a:r>
              <a:rPr lang="ar-IQ" dirty="0" smtClean="0"/>
              <a:t>الكلام في المجاهدات وما يحصل من الأذواق والمواعيد.</a:t>
            </a:r>
          </a:p>
          <a:p>
            <a:pPr marL="514350" indent="-514350">
              <a:buNone/>
            </a:pPr>
            <a:r>
              <a:rPr lang="ar-IQ" dirty="0" smtClean="0">
                <a:solidFill>
                  <a:srgbClr val="FF0000"/>
                </a:solidFill>
              </a:rPr>
              <a:t>2. </a:t>
            </a:r>
            <a:r>
              <a:rPr lang="ar-IQ" dirty="0" smtClean="0"/>
              <a:t>الكلام في الكشف والحقيقة المدركة من عالم الغيب.</a:t>
            </a:r>
          </a:p>
          <a:p>
            <a:pPr marL="514350" indent="-514350">
              <a:buNone/>
            </a:pPr>
            <a:r>
              <a:rPr lang="ar-IQ" dirty="0" smtClean="0">
                <a:solidFill>
                  <a:srgbClr val="FF0000"/>
                </a:solidFill>
              </a:rPr>
              <a:t>3. </a:t>
            </a:r>
            <a:r>
              <a:rPr lang="ar-IQ" dirty="0" smtClean="0"/>
              <a:t>ألفاظ موهمة الظاهر نطق بها أئمة القوم فتعرف بالشطحات تستشكل ظواهر فمنكر لها ومستحسن </a:t>
            </a:r>
            <a:r>
              <a:rPr lang="ar-IQ" dirty="0" err="1" smtClean="0"/>
              <a:t>منادل</a:t>
            </a:r>
            <a:r>
              <a:rPr lang="ar-IQ" dirty="0" smtClean="0"/>
              <a:t> .</a:t>
            </a:r>
          </a:p>
          <a:p>
            <a:pPr marL="514350" indent="-514350">
              <a:buNone/>
            </a:pPr>
            <a:r>
              <a:rPr lang="ar-IQ" dirty="0" smtClean="0">
                <a:solidFill>
                  <a:srgbClr val="FF0000"/>
                </a:solidFill>
              </a:rPr>
              <a:t>4. </a:t>
            </a:r>
            <a:r>
              <a:rPr lang="ar-IQ" dirty="0" smtClean="0"/>
              <a:t>التصرفات في العوالم والأكوان وأنواع الكراماَت</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ar-IQ" dirty="0" smtClean="0">
                <a:solidFill>
                  <a:srgbClr val="FF33CC"/>
                </a:solidFill>
              </a:rPr>
              <a:t>طرق الصوفية</a:t>
            </a:r>
            <a:endParaRPr lang="ar-IQ" dirty="0">
              <a:solidFill>
                <a:srgbClr val="FF33CC"/>
              </a:solidFill>
            </a:endParaRPr>
          </a:p>
        </p:txBody>
      </p:sp>
      <p:sp>
        <p:nvSpPr>
          <p:cNvPr id="3" name="عنصر نائب للمحتوى 2"/>
          <p:cNvSpPr>
            <a:spLocks noGrp="1"/>
          </p:cNvSpPr>
          <p:nvPr>
            <p:ph idx="1"/>
          </p:nvPr>
        </p:nvSpPr>
        <p:spPr/>
        <p:txBody>
          <a:bodyPr/>
          <a:lstStyle/>
          <a:p>
            <a:pPr lvl="1">
              <a:buNone/>
            </a:pPr>
            <a:endParaRPr lang="ar-IQ" sz="4400" dirty="0" smtClean="0">
              <a:solidFill>
                <a:srgbClr val="00B050"/>
              </a:solidFill>
            </a:endParaRPr>
          </a:p>
          <a:p>
            <a:pPr lvl="1">
              <a:buNone/>
            </a:pPr>
            <a:r>
              <a:rPr lang="ar-IQ" sz="4000" dirty="0" smtClean="0">
                <a:solidFill>
                  <a:srgbClr val="FF0000"/>
                </a:solidFill>
              </a:rPr>
              <a:t>الطريق لغة: </a:t>
            </a:r>
            <a:r>
              <a:rPr lang="ar-IQ" sz="3600" dirty="0" smtClean="0"/>
              <a:t>هي السيرة وطريقة الرحل :مذهبة .</a:t>
            </a:r>
          </a:p>
          <a:p>
            <a:pPr lvl="1">
              <a:buNone/>
            </a:pPr>
            <a:r>
              <a:rPr lang="ar-IQ" sz="3600" dirty="0" smtClean="0">
                <a:solidFill>
                  <a:schemeClr val="accent2">
                    <a:lumMod val="50000"/>
                  </a:schemeClr>
                </a:solidFill>
              </a:rPr>
              <a:t>الطريقة اصطلاحاً:</a:t>
            </a:r>
            <a:r>
              <a:rPr lang="ar-IQ" sz="3600" dirty="0" smtClean="0"/>
              <a:t> أسم المنهج احد العارفين في التزكية والتربية والأذكار أخذ بها نفسه حتى وصل إلى معرفة الله.</a:t>
            </a:r>
            <a:endParaRPr lang="ar-IQ" sz="3600" dirty="0" smtClean="0">
              <a:solidFill>
                <a:schemeClr val="accent2">
                  <a:lumMod val="50000"/>
                </a:schemeClr>
              </a:solidFill>
            </a:endParaRPr>
          </a:p>
          <a:p>
            <a:pPr lvl="1">
              <a:buNone/>
            </a:pPr>
            <a:endParaRPr lang="ar-IQ" dirty="0">
              <a:solidFill>
                <a:schemeClr val="accent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498178"/>
          </a:xfrm>
        </p:spPr>
        <p:style>
          <a:lnRef idx="1">
            <a:schemeClr val="accent3"/>
          </a:lnRef>
          <a:fillRef idx="2">
            <a:schemeClr val="accent3"/>
          </a:fillRef>
          <a:effectRef idx="1">
            <a:schemeClr val="accent3"/>
          </a:effectRef>
          <a:fontRef idx="minor">
            <a:schemeClr val="dk1"/>
          </a:fontRef>
        </p:style>
        <p:txBody>
          <a:bodyPr/>
          <a:lstStyle/>
          <a:p>
            <a:r>
              <a:rPr lang="ar-IQ" dirty="0" smtClean="0"/>
              <a:t>ومن اهم الطرق الصوفيه المنتشره في العالم الاسلامي </a:t>
            </a:r>
            <a:endParaRPr lang="ar-IQ" dirty="0"/>
          </a:p>
        </p:txBody>
      </p:sp>
      <p:sp>
        <p:nvSpPr>
          <p:cNvPr id="3" name="عنصر نائب للمحتوى 2"/>
          <p:cNvSpPr>
            <a:spLocks noGrp="1"/>
          </p:cNvSpPr>
          <p:nvPr>
            <p:ph idx="1"/>
          </p:nvPr>
        </p:nvSpPr>
        <p:spPr/>
        <p:txBody>
          <a:bodyPr>
            <a:normAutofit/>
          </a:bodyPr>
          <a:lstStyle/>
          <a:p>
            <a:pPr marL="0" indent="0">
              <a:buNone/>
            </a:pPr>
            <a:endParaRPr lang="ar-IQ" sz="4400" dirty="0" smtClean="0">
              <a:solidFill>
                <a:srgbClr val="00B050"/>
              </a:solidFill>
            </a:endParaRPr>
          </a:p>
          <a:p>
            <a:pPr marL="514350" indent="-514350">
              <a:buFont typeface="+mj-lt"/>
              <a:buAutoNum type="arabicPeriod"/>
            </a:pPr>
            <a:r>
              <a:rPr lang="ar-IQ" dirty="0" smtClean="0"/>
              <a:t>الطريقة القادرية للشيخ عبد القادر الكيلاني</a:t>
            </a:r>
          </a:p>
          <a:p>
            <a:pPr marL="514350" indent="-514350">
              <a:buFont typeface="+mj-lt"/>
              <a:buAutoNum type="arabicPeriod"/>
            </a:pPr>
            <a:r>
              <a:rPr lang="ar-IQ" dirty="0" smtClean="0"/>
              <a:t>الطريقة الرفاعية للشيخ احمد بن علي الرفاعي</a:t>
            </a:r>
          </a:p>
          <a:p>
            <a:pPr marL="514350" indent="-514350">
              <a:buFont typeface="+mj-lt"/>
              <a:buAutoNum type="arabicPeriod"/>
            </a:pPr>
            <a:r>
              <a:rPr lang="ar-IQ" dirty="0" smtClean="0"/>
              <a:t>الطريقة السعدية للشيخ سعد الدين الجباوي</a:t>
            </a:r>
          </a:p>
          <a:p>
            <a:pPr marL="514350" indent="-514350">
              <a:buFont typeface="+mj-lt"/>
              <a:buAutoNum type="arabicPeriod"/>
            </a:pPr>
            <a:r>
              <a:rPr lang="ar-IQ" dirty="0" smtClean="0"/>
              <a:t>الطريقة السهر وردية للشيخ شهاب الدين عمر السهر ودي</a:t>
            </a:r>
          </a:p>
          <a:p>
            <a:pPr marL="514350" indent="-514350">
              <a:buFont typeface="+mj-lt"/>
              <a:buAutoNum type="arabicPeriod"/>
            </a:pPr>
            <a:r>
              <a:rPr lang="ar-IQ" dirty="0" smtClean="0"/>
              <a:t>الطريقة الشاذلية للشيخ أبي الحسن الشاذلي</a:t>
            </a:r>
          </a:p>
          <a:p>
            <a:pPr marL="514350" indent="-514350">
              <a:buFont typeface="+mj-lt"/>
              <a:buAutoNum type="arabicPeriod"/>
            </a:pPr>
            <a:r>
              <a:rPr lang="ar-IQ" dirty="0" smtClean="0"/>
              <a:t>الطريقة الاحمدية البدوية للشيخ احمد البدوي</a:t>
            </a:r>
          </a:p>
          <a:p>
            <a:pPr marL="514350" indent="-514350">
              <a:buNone/>
            </a:pPr>
            <a:endParaRPr lang="ar-IQ"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7. الطريقة البرهانيه الدسوقيه للشيخ ابراهيم الدسوقي </a:t>
            </a:r>
          </a:p>
          <a:p>
            <a:r>
              <a:rPr lang="ar-IQ" dirty="0" smtClean="0"/>
              <a:t>8. الطريقة الكسنزانيه للشيخ عبد الكريم شاة الكزاني </a:t>
            </a:r>
          </a:p>
          <a:p>
            <a:r>
              <a:rPr lang="ar-IQ" dirty="0" smtClean="0"/>
              <a:t>9. الطريقة البكتاشيه للشيخ محمد بن ابراهيم بكتاش </a:t>
            </a:r>
          </a:p>
          <a:p>
            <a:r>
              <a:rPr lang="ar-IQ" dirty="0" smtClean="0"/>
              <a:t>10. الطريقة النقدشبنديه للشيخ محمد بهاء الدين شاه نقشبند </a:t>
            </a:r>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lstStyle/>
          <a:p>
            <a:r>
              <a:rPr lang="ar-IQ" dirty="0" smtClean="0">
                <a:solidFill>
                  <a:srgbClr val="FF0000"/>
                </a:solidFill>
              </a:rPr>
              <a:t>المدارس الصوفية السلوكية </a:t>
            </a:r>
            <a:endParaRPr lang="ar-IQ" dirty="0">
              <a:solidFill>
                <a:srgbClr val="FF0000"/>
              </a:solidFill>
            </a:endParaRPr>
          </a:p>
        </p:txBody>
      </p:sp>
      <p:sp>
        <p:nvSpPr>
          <p:cNvPr id="3" name="عنصر نائب للمحتوى 2"/>
          <p:cNvSpPr>
            <a:spLocks noGrp="1"/>
          </p:cNvSpPr>
          <p:nvPr>
            <p:ph idx="1"/>
          </p:nvPr>
        </p:nvSpPr>
        <p:spPr/>
        <p:txBody>
          <a:bodyPr>
            <a:normAutofit/>
          </a:bodyPr>
          <a:lstStyle/>
          <a:p>
            <a:r>
              <a:rPr lang="ar-IQ" sz="4000" dirty="0" smtClean="0">
                <a:solidFill>
                  <a:srgbClr val="00B0F0"/>
                </a:solidFill>
              </a:rPr>
              <a:t>مدرسة الزهد : </a:t>
            </a:r>
            <a:r>
              <a:rPr lang="ar-IQ" dirty="0" smtClean="0">
                <a:solidFill>
                  <a:srgbClr val="002060"/>
                </a:solidFill>
              </a:rPr>
              <a:t>وهذه المدرسة كانت تعبر عن ردة فعل المجتمع الإسلامي تجاه الدنيا ومغرياتها التي انفتحت على المسلمين بعد الفتوحات ودخول الأمم في الإسلام وشكلت هذه المدرسة الأساس الذي قام عليه التصوف في جميع أدواره واهم ملامحها هي العبادة والتقشف وإتباع السلف الصالح </a:t>
            </a:r>
          </a:p>
          <a:p>
            <a:r>
              <a:rPr lang="ar-IQ" dirty="0" smtClean="0">
                <a:solidFill>
                  <a:srgbClr val="002060"/>
                </a:solidFill>
              </a:rPr>
              <a:t>والمحبة والإخلاص والمجاهدة والتمسك بأحكام الشريعة وعلى رأس هذه المدرسة الحسن البصري </a:t>
            </a:r>
            <a:endParaRPr lang="ar-IQ" dirty="0">
              <a:solidFill>
                <a:srgbClr val="00B0F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sz="4000" dirty="0" smtClean="0">
                <a:solidFill>
                  <a:srgbClr val="00B0F0"/>
                </a:solidFill>
              </a:rPr>
              <a:t>مدرسة الذوق والرياضة : </a:t>
            </a:r>
            <a:r>
              <a:rPr lang="ar-IQ" dirty="0" smtClean="0"/>
              <a:t>وهي المرحلة التالية للزهد في التصوف وتقوم على أساس الذوق والرياضة الروحية ومراحل النفس وغيرها من الممارسات الروحية وتزعمها أبو حامد الغزالي وقامت على المنطق العقلي والمعرفة العقلية لا تكفي في الوصول إلى حقائق الوصول والإيمان بالله تعالى </a:t>
            </a:r>
            <a:endParaRPr lang="ar-IQ" sz="4000" dirty="0">
              <a:solidFill>
                <a:srgbClr val="00B0F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7584" y="1988840"/>
            <a:ext cx="7243786" cy="1743086"/>
          </a:xfrm>
        </p:spPr>
        <p:txBody>
          <a:bodyPr>
            <a:normAutofit fontScale="90000"/>
          </a:bodyPr>
          <a:lstStyle/>
          <a:p>
            <a:r>
              <a:rPr lang="ar-IQ" sz="4900" dirty="0" smtClean="0">
                <a:solidFill>
                  <a:srgbClr val="FF0000"/>
                </a:solidFill>
              </a:rPr>
              <a:t>التصوف لغة </a:t>
            </a:r>
            <a:r>
              <a:rPr lang="ar-IQ" dirty="0" smtClean="0"/>
              <a:t>: إطلاق كلمة صوف على الصوف المعروف من شعر الحيوانات . </a:t>
            </a:r>
            <a:r>
              <a:rPr lang="ar-IQ" dirty="0"/>
              <a:t/>
            </a:r>
            <a:br>
              <a:rPr lang="ar-IQ" dirty="0"/>
            </a:br>
            <a:r>
              <a:rPr lang="ar-IQ" dirty="0" smtClean="0"/>
              <a:t>وتطلق على بقله زغباء قصيرة </a:t>
            </a:r>
            <a:br>
              <a:rPr lang="ar-IQ" dirty="0" smtClean="0"/>
            </a:br>
            <a:r>
              <a:rPr lang="ar-IQ" dirty="0" smtClean="0"/>
              <a:t>وأطلقت كلمة صوف في بعض دلالتها بمعنى الميل فيقال صاف السهم عن الهدف إي مال وصاف عني شر فلان وأصاف الله عني شره</a:t>
            </a:r>
            <a:br>
              <a:rPr lang="ar-IQ" dirty="0" smtClean="0"/>
            </a:br>
            <a:endParaRPr lang="ar-IQ"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sz="4000" dirty="0" smtClean="0">
                <a:solidFill>
                  <a:srgbClr val="00B0F0"/>
                </a:solidFill>
              </a:rPr>
              <a:t>مدرسة الكشف والتجليات : </a:t>
            </a:r>
            <a:r>
              <a:rPr lang="ar-IQ" dirty="0" smtClean="0"/>
              <a:t>وهي المدرسة التي وصلت إلى أعلى مراحل الرياضة الروحية وتبلورت فيها وحدة الوجود أو وحدة الشهود وقامت هذه المدرسة على أساس الكشف مع أحوال أخرى مثل الوجود والصعق والسكر وابرز شخصيات هذه المدرسة ابن عربي , ابن الفارض  وتميزت هذه المدرسة بغموض المعاني والألفاظ الأشاريه </a:t>
            </a:r>
            <a:endParaRPr lang="ar-IQ" sz="4000" dirty="0">
              <a:solidFill>
                <a:srgbClr val="00B0F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ar-IQ" sz="4000" dirty="0" smtClean="0">
                <a:solidFill>
                  <a:srgbClr val="FF0000"/>
                </a:solidFill>
              </a:rPr>
              <a:t>المدارس الصوفيه من حيث التقسيم المكاني </a:t>
            </a:r>
            <a:endParaRPr lang="ar-IQ" sz="4000" dirty="0">
              <a:solidFill>
                <a:srgbClr val="FF0000"/>
              </a:solidFill>
            </a:endParaRPr>
          </a:p>
        </p:txBody>
      </p:sp>
      <p:sp>
        <p:nvSpPr>
          <p:cNvPr id="3" name="عنصر نائب للمحتوى 2"/>
          <p:cNvSpPr>
            <a:spLocks noGrp="1"/>
          </p:cNvSpPr>
          <p:nvPr>
            <p:ph idx="1"/>
          </p:nvPr>
        </p:nvSpPr>
        <p:spPr/>
        <p:txBody>
          <a:bodyPr>
            <a:normAutofit/>
          </a:bodyPr>
          <a:lstStyle/>
          <a:p>
            <a:r>
              <a:rPr lang="ar-IQ" sz="4000" dirty="0" smtClean="0">
                <a:solidFill>
                  <a:srgbClr val="FF33CC"/>
                </a:solidFill>
              </a:rPr>
              <a:t>مدرسة المدينة المنورة : </a:t>
            </a:r>
            <a:r>
              <a:rPr lang="ar-IQ" dirty="0" smtClean="0"/>
              <a:t>وهي من أهم المدارس الصوفية ظهر فيها الزهد الأول واستمدت مادتها من القران والسنة وعلى رأسها سعيد بن المسيب </a:t>
            </a:r>
          </a:p>
          <a:p>
            <a:endParaRPr lang="ar-IQ" dirty="0" smtClean="0">
              <a:solidFill>
                <a:srgbClr val="FF33CC"/>
              </a:solidFill>
            </a:endParaRPr>
          </a:p>
          <a:p>
            <a:r>
              <a:rPr lang="ar-IQ" sz="4000" dirty="0" smtClean="0">
                <a:solidFill>
                  <a:srgbClr val="FF33CC"/>
                </a:solidFill>
              </a:rPr>
              <a:t>مدرسة البصرة : </a:t>
            </a:r>
            <a:r>
              <a:rPr lang="ar-IQ" dirty="0" smtClean="0"/>
              <a:t>كانت البصرة مركز المعرفة والزهد والفلسفة ومن ابرز شخصياتها بعد الحسن البصري , مالك بن دينار</a:t>
            </a:r>
            <a:endParaRPr lang="ar-IQ"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sz="4000" dirty="0" smtClean="0">
                <a:solidFill>
                  <a:srgbClr val="FF33CC"/>
                </a:solidFill>
              </a:rPr>
              <a:t>مدرسة الكوفة :</a:t>
            </a:r>
            <a:r>
              <a:rPr lang="ar-IQ" sz="3200" dirty="0" smtClean="0"/>
              <a:t> وهذه المدرسة مهمة في تاريخ التصوف وابرز رجالها  سعيد بن جبير , وأبن السماك , والأعمش </a:t>
            </a:r>
            <a:endParaRPr lang="ar-IQ" sz="4000" dirty="0">
              <a:solidFill>
                <a:srgbClr val="FF33CC"/>
              </a:solidFill>
            </a:endParaRPr>
          </a:p>
        </p:txBody>
      </p:sp>
      <p:sp>
        <p:nvSpPr>
          <p:cNvPr id="3" name="عنصر نائب للمحتوى 2"/>
          <p:cNvSpPr>
            <a:spLocks noGrp="1"/>
          </p:cNvSpPr>
          <p:nvPr>
            <p:ph idx="1"/>
          </p:nvPr>
        </p:nvSpPr>
        <p:spPr/>
        <p:txBody>
          <a:bodyPr>
            <a:normAutofit/>
          </a:bodyPr>
          <a:lstStyle/>
          <a:p>
            <a:r>
              <a:rPr lang="ar-IQ" sz="4000" dirty="0" smtClean="0">
                <a:solidFill>
                  <a:srgbClr val="FF33CC"/>
                </a:solidFill>
              </a:rPr>
              <a:t>مدرسة بغداد :</a:t>
            </a:r>
          </a:p>
          <a:p>
            <a:r>
              <a:rPr lang="ar-IQ" dirty="0" smtClean="0"/>
              <a:t> انتقل التصوف إلى بغداد بعد البصرة وكذلك باقي العلوم العقلية بعد إن ضعف دور البصرة وابزر شخصيات هذه المدرسة الحارث المحاسبي </a:t>
            </a:r>
          </a:p>
          <a:p>
            <a:r>
              <a:rPr lang="ar-IQ" sz="4000" dirty="0" smtClean="0">
                <a:solidFill>
                  <a:srgbClr val="FF33CC"/>
                </a:solidFill>
              </a:rPr>
              <a:t>مدرسة نيسابور : </a:t>
            </a:r>
            <a:r>
              <a:rPr lang="ar-IQ" dirty="0" smtClean="0"/>
              <a:t>انتقل مركز التصوف من بلخ أقدم مركز للتصوف في خراسان إلى نيسابور في منتصف القرن الثالث الهجري ومن ابرز رجالها أبو حفص الحداد وحمدون القصار</a:t>
            </a:r>
            <a:endParaRPr lang="ar-IQ"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sz="4000" dirty="0" smtClean="0">
                <a:solidFill>
                  <a:srgbClr val="FF33CC"/>
                </a:solidFill>
              </a:rPr>
              <a:t>مدرسة مصر والشام : </a:t>
            </a:r>
            <a:r>
              <a:rPr lang="ar-IQ" sz="3200" dirty="0" smtClean="0"/>
              <a:t>كانت هذه المدرسة آخر مدرسة أمدت </a:t>
            </a:r>
            <a:endParaRPr lang="ar-IQ" sz="4000" dirty="0">
              <a:solidFill>
                <a:srgbClr val="FF33CC"/>
              </a:solidFill>
            </a:endParaRPr>
          </a:p>
        </p:txBody>
      </p:sp>
      <p:sp>
        <p:nvSpPr>
          <p:cNvPr id="3" name="عنصر نائب للمحتوى 2"/>
          <p:cNvSpPr>
            <a:spLocks noGrp="1"/>
          </p:cNvSpPr>
          <p:nvPr>
            <p:ph idx="1"/>
          </p:nvPr>
        </p:nvSpPr>
        <p:spPr/>
        <p:txBody>
          <a:bodyPr/>
          <a:lstStyle/>
          <a:p>
            <a:r>
              <a:rPr lang="ar-IQ" dirty="0" smtClean="0"/>
              <a:t>المغرب العربي في نظريات التصوف وأشهر رجالها ذنون المصري وكان في مصر إما الشام فكان سليمان الداراني واغلب كلامهم في العزوف عن الدنيا </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143000"/>
            <a:ext cx="8229600" cy="8001000"/>
          </a:xfrm>
        </p:spPr>
        <p:style>
          <a:lnRef idx="3">
            <a:schemeClr val="lt1"/>
          </a:lnRef>
          <a:fillRef idx="1">
            <a:schemeClr val="accent1"/>
          </a:fillRef>
          <a:effectRef idx="1">
            <a:schemeClr val="accent1"/>
          </a:effectRef>
          <a:fontRef idx="minor">
            <a:schemeClr val="lt1"/>
          </a:fontRef>
        </p:style>
        <p:txBody>
          <a:bodyPr>
            <a:normAutofit/>
          </a:bodyPr>
          <a:lstStyle/>
          <a:p>
            <a:r>
              <a:rPr lang="ar-IQ" dirty="0" smtClean="0">
                <a:solidFill>
                  <a:srgbClr val="FF0000"/>
                </a:solidFill>
              </a:rPr>
              <a:t>التصوف اصطلاحا : </a:t>
            </a:r>
            <a:r>
              <a:rPr lang="ar-IQ" dirty="0" smtClean="0"/>
              <a:t>هو الأخذ بالحقائق واليأس مما في أيدي الخلائق </a:t>
            </a:r>
            <a:br>
              <a:rPr lang="ar-IQ" dirty="0" smtClean="0"/>
            </a:br>
            <a:r>
              <a:rPr lang="ar-IQ" dirty="0" smtClean="0"/>
              <a:t>وقيل هو تصفية القلب عن موافقة البرية ومفارقة الأخلاق ألطبعيه وإخماد الصفات البشرية ومجانبة الدواعي النفسانية ومنازلة الصفات الربانية والتعلق بعلوم الحقيقة وإتباع الرسول في الشريعة </a:t>
            </a:r>
            <a:endParaRPr lang="ar-IQ" dirty="0"/>
          </a:p>
        </p:txBody>
      </p:sp>
      <p:sp>
        <p:nvSpPr>
          <p:cNvPr id="3" name="عنصر نائب للمحتوى 2"/>
          <p:cNvSpPr>
            <a:spLocks noGrp="1"/>
          </p:cNvSpPr>
          <p:nvPr>
            <p:ph idx="1"/>
          </p:nvPr>
        </p:nvSpPr>
        <p:spPr>
          <a:xfrm>
            <a:off x="457200" y="5643578"/>
            <a:ext cx="471462" cy="482585"/>
          </a:xfrm>
        </p:spPr>
        <p:txBody>
          <a:bodyPr>
            <a:normAutofit fontScale="92500" lnSpcReduction="20000"/>
          </a:bodyPr>
          <a:lstStyle/>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583254"/>
          </a:xfrm>
        </p:spPr>
        <p:style>
          <a:lnRef idx="1">
            <a:schemeClr val="accent3"/>
          </a:lnRef>
          <a:fillRef idx="2">
            <a:schemeClr val="accent3"/>
          </a:fillRef>
          <a:effectRef idx="1">
            <a:schemeClr val="accent3"/>
          </a:effectRef>
          <a:fontRef idx="minor">
            <a:schemeClr val="dk1"/>
          </a:fontRef>
        </p:style>
        <p:txBody>
          <a:bodyPr>
            <a:normAutofit/>
          </a:bodyPr>
          <a:lstStyle/>
          <a:p>
            <a:r>
              <a:rPr lang="ar-IQ" dirty="0" smtClean="0">
                <a:solidFill>
                  <a:srgbClr val="FF0000"/>
                </a:solidFill>
              </a:rPr>
              <a:t>التصوف الإسلامي : </a:t>
            </a:r>
            <a:r>
              <a:rPr lang="ar-IQ" sz="4000" dirty="0" smtClean="0"/>
              <a:t>هو السير في طريق الزهد والتجرد عن زينة الحياة وأخذ النفس بأسلوب من التقشف وأنواع من العبادة والجوع والسهر في صلاة أو تلاوة ورد حتى يضعف في الإنسان الجانب الجسدي ويقوى فيه الجانب النفسي </a:t>
            </a:r>
            <a:endParaRPr lang="ar-IQ" sz="4000" dirty="0"/>
          </a:p>
        </p:txBody>
      </p:sp>
      <p:sp>
        <p:nvSpPr>
          <p:cNvPr id="3" name="عنصر نائب للمحتوى 2"/>
          <p:cNvSpPr>
            <a:spLocks noGrp="1"/>
          </p:cNvSpPr>
          <p:nvPr>
            <p:ph idx="1"/>
          </p:nvPr>
        </p:nvSpPr>
        <p:spPr>
          <a:xfrm>
            <a:off x="457200" y="1637505"/>
            <a:ext cx="8229600" cy="2857520"/>
          </a:xfrm>
        </p:spPr>
        <p:txBody>
          <a:bodyPr/>
          <a:lstStyle/>
          <a:p>
            <a:pPr marL="514350" indent="-514350">
              <a:buNone/>
            </a:pPr>
            <a:r>
              <a:rPr lang="ar-IQ" dirty="0" smtClean="0"/>
              <a:t> </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normAutofit/>
          </a:bodyPr>
          <a:lstStyle/>
          <a:p>
            <a:r>
              <a:rPr lang="ar-IQ" sz="4800" dirty="0" smtClean="0">
                <a:solidFill>
                  <a:srgbClr val="FF0000"/>
                </a:solidFill>
              </a:rPr>
              <a:t>من أين اشتق اسم التصوف ؟</a:t>
            </a:r>
            <a:r>
              <a:rPr lang="ar-IQ" sz="4800" dirty="0">
                <a:solidFill>
                  <a:srgbClr val="FF0000"/>
                </a:solidFill>
              </a:rPr>
              <a:t> </a:t>
            </a:r>
          </a:p>
        </p:txBody>
      </p:sp>
      <p:sp>
        <p:nvSpPr>
          <p:cNvPr id="3" name="عنصر نائب للمحتوى 2"/>
          <p:cNvSpPr>
            <a:spLocks noGrp="1"/>
          </p:cNvSpPr>
          <p:nvPr>
            <p:ph idx="1"/>
          </p:nvPr>
        </p:nvSpPr>
        <p:spPr/>
        <p:txBody>
          <a:bodyPr>
            <a:normAutofit/>
          </a:bodyPr>
          <a:lstStyle/>
          <a:p>
            <a:r>
              <a:rPr lang="ar-IQ" sz="4000" dirty="0" smtClean="0"/>
              <a:t>يمكن إرجاع اشتقاق كلمة التصوف إلى </a:t>
            </a:r>
            <a:r>
              <a:rPr lang="ar-IQ" sz="4000" dirty="0" err="1" smtClean="0"/>
              <a:t>مايلي</a:t>
            </a:r>
            <a:r>
              <a:rPr lang="ar-IQ" sz="4000" dirty="0" smtClean="0"/>
              <a:t> :</a:t>
            </a:r>
          </a:p>
          <a:p>
            <a:r>
              <a:rPr lang="ar-IQ" sz="4000" dirty="0" smtClean="0">
                <a:solidFill>
                  <a:srgbClr val="FF0000"/>
                </a:solidFill>
              </a:rPr>
              <a:t>الصفة : </a:t>
            </a:r>
            <a:r>
              <a:rPr lang="ar-IQ" sz="4000" dirty="0" smtClean="0"/>
              <a:t>حيث سموا بذلك نسبة إلى أهل الصفة وكان لقبا أعطي لبعض فقراء المسلمين في عهد الرسول (صلى الله عليه وسلم ) ممن لم تكن لهم بيوت يؤون إليها فأمر الرسول ببناء ملحق بالمسجد من اجلهم .</a:t>
            </a:r>
            <a:endParaRPr lang="ar-IQ"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solidFill>
                  <a:srgbClr val="FF0000"/>
                </a:solidFill>
              </a:rPr>
              <a:t>الصفاء :</a:t>
            </a:r>
            <a:r>
              <a:rPr lang="ar-IQ" dirty="0" smtClean="0"/>
              <a:t> </a:t>
            </a:r>
            <a:r>
              <a:rPr lang="ar-IQ" sz="4000" dirty="0" smtClean="0"/>
              <a:t>إي من صفاء إسرارهم أو صفاء قلوبهم ومعاملتهم لله تعالى .</a:t>
            </a:r>
            <a:endParaRPr lang="ar-IQ" dirty="0"/>
          </a:p>
        </p:txBody>
      </p:sp>
      <p:sp>
        <p:nvSpPr>
          <p:cNvPr id="3" name="عنصر نائب للمحتوى 2"/>
          <p:cNvSpPr>
            <a:spLocks noGrp="1"/>
          </p:cNvSpPr>
          <p:nvPr>
            <p:ph idx="1"/>
          </p:nvPr>
        </p:nvSpPr>
        <p:spPr/>
        <p:txBody>
          <a:bodyPr>
            <a:normAutofit/>
          </a:bodyPr>
          <a:lstStyle/>
          <a:p>
            <a:r>
              <a:rPr lang="ar-IQ" sz="4400" dirty="0" smtClean="0">
                <a:solidFill>
                  <a:srgbClr val="FF0000"/>
                </a:solidFill>
              </a:rPr>
              <a:t>بني صوفه : </a:t>
            </a:r>
            <a:r>
              <a:rPr lang="ar-IQ" sz="4000" dirty="0" smtClean="0"/>
              <a:t>نسب بعض الصوفية أنفسهم إلى قبيلة بني صوفه وهي قبيلة كانت تخدم الكعبة في الجاهلية .</a:t>
            </a:r>
            <a:endParaRPr lang="ar-IQ" sz="4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210146"/>
          </a:xfrm>
        </p:spPr>
        <p:style>
          <a:lnRef idx="1">
            <a:schemeClr val="accent1"/>
          </a:lnRef>
          <a:fillRef idx="2">
            <a:schemeClr val="accent1"/>
          </a:fillRef>
          <a:effectRef idx="1">
            <a:schemeClr val="accent1"/>
          </a:effectRef>
          <a:fontRef idx="minor">
            <a:schemeClr val="dk1"/>
          </a:fontRef>
        </p:style>
        <p:txBody>
          <a:bodyPr/>
          <a:lstStyle/>
          <a:p>
            <a:r>
              <a:rPr lang="ar-IQ" dirty="0" smtClean="0">
                <a:solidFill>
                  <a:srgbClr val="FF0000"/>
                </a:solidFill>
              </a:rPr>
              <a:t>نشأة التصوف </a:t>
            </a:r>
            <a:endParaRPr lang="ar-IQ" dirty="0">
              <a:solidFill>
                <a:srgbClr val="FF0000"/>
              </a:solidFill>
            </a:endParaRPr>
          </a:p>
        </p:txBody>
      </p:sp>
      <p:sp>
        <p:nvSpPr>
          <p:cNvPr id="3" name="عنصر نائب للمحتوى 2"/>
          <p:cNvSpPr>
            <a:spLocks noGrp="1"/>
          </p:cNvSpPr>
          <p:nvPr>
            <p:ph idx="1"/>
          </p:nvPr>
        </p:nvSpPr>
        <p:spPr/>
        <p:txBody>
          <a:bodyPr>
            <a:normAutofit/>
          </a:bodyPr>
          <a:lstStyle/>
          <a:p>
            <a:r>
              <a:rPr lang="ar-IQ" sz="4000" dirty="0" smtClean="0"/>
              <a:t>خلال القرنيين الأولين ابتداء من عهد رسول الله (صلى الله عليه وسلم) وخلفائه الراشدين حتى وفاة الحسن البصري لم تعرف الصوفية سواء كان باسمها أو برسمها أو سلوكها بل كانت التسمية الجامعة المسلمين أو المؤمنين أو التسميات الخاصة الصحابي ,ألبدري ,التابعي, أصحاب البيعة .</a:t>
            </a:r>
            <a:endParaRPr lang="ar-IQ"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ar-IQ" dirty="0" smtClean="0">
                <a:solidFill>
                  <a:srgbClr val="FF0000"/>
                </a:solidFill>
              </a:rPr>
              <a:t>تاريخ ظهور لفظ التصوف </a:t>
            </a:r>
            <a:endParaRPr lang="ar-IQ" dirty="0">
              <a:solidFill>
                <a:srgbClr val="FF0000"/>
              </a:solidFill>
            </a:endParaRPr>
          </a:p>
        </p:txBody>
      </p:sp>
      <p:sp>
        <p:nvSpPr>
          <p:cNvPr id="3" name="عنصر نائب للمحتوى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r>
              <a:rPr lang="ar-IQ" sz="4000" dirty="0" smtClean="0"/>
              <a:t>ظهر مصطلح التصوف في القرنيين الثالث والرابع الهجريين وأول ما ظهر لفظ التصوف والصوفية في البصرة وأول من ابتنى دويره الصوفية والتصوف بعض أصحاب عبد الواحد بن زيد وهو من أصحاب الحسن </a:t>
            </a:r>
            <a:endParaRPr lang="ar-IQ"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ar-IQ" dirty="0" smtClean="0"/>
              <a:t>التصوف والفكر الاسلامي </a:t>
            </a:r>
            <a:endParaRPr lang="ar-IQ" dirty="0"/>
          </a:p>
        </p:txBody>
      </p:sp>
      <p:sp>
        <p:nvSpPr>
          <p:cNvPr id="3" name="Content Placeholder 2"/>
          <p:cNvSpPr>
            <a:spLocks noGrp="1"/>
          </p:cNvSpPr>
          <p:nvPr>
            <p:ph idx="1"/>
          </p:nvPr>
        </p:nvSpPr>
        <p:spPr/>
        <p:txBody>
          <a:bodyPr/>
          <a:lstStyle/>
          <a:p>
            <a:r>
              <a:rPr lang="ar-IQ" smtClean="0"/>
              <a:t>يعد التصوف من العلوم المهمه في بنية الفكر الاسلامي لان التصوف هو في حقيقته علم الاخلاق كما يعرفه ابن خلدون هو ( رعاية حسن الأدب مع الله في الاعمال الباطنه والظاهره بالوقوف عند حدوده مقدما الاهتمام بأفعال القلوب ومراقبا خفاياها حريصا على النجاة )واذا كان التصوف يرتبط بعلم الاخلاق فأنه يشكل فرعا من فروع المعرفه الاسلاميه او الفلسفه  </a:t>
            </a:r>
            <a:endParaRPr lang="ar-IQ"/>
          </a:p>
        </p:txBody>
      </p:sp>
    </p:spTree>
    <p:extLst>
      <p:ext uri="{BB962C8B-B14F-4D97-AF65-F5344CB8AC3E}">
        <p14:creationId xmlns:p14="http://schemas.microsoft.com/office/powerpoint/2010/main" val="2110035787"/>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TotalTime>
  <Words>966</Words>
  <Application>Microsoft Office PowerPoint</Application>
  <PresentationFormat>عرض على الشاشة (3:4)‏</PresentationFormat>
  <Paragraphs>71</Paragraphs>
  <Slides>23</Slides>
  <Notes>0</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سمة Office</vt:lpstr>
      <vt:lpstr>بسم الله الرحمن الرحيم </vt:lpstr>
      <vt:lpstr>التصوف لغة : إطلاق كلمة صوف على الصوف المعروف من شعر الحيوانات .  وتطلق على بقله زغباء قصيرة  وأطلقت كلمة صوف في بعض دلالتها بمعنى الميل فيقال صاف السهم عن الهدف إي مال وصاف عني شر فلان وأصاف الله عني شره </vt:lpstr>
      <vt:lpstr>التصوف اصطلاحا : هو الأخذ بالحقائق واليأس مما في أيدي الخلائق  وقيل هو تصفية القلب عن موافقة البرية ومفارقة الأخلاق ألطبعيه وإخماد الصفات البشرية ومجانبة الدواعي النفسانية ومنازلة الصفات الربانية والتعلق بعلوم الحقيقة وإتباع الرسول في الشريعة </vt:lpstr>
      <vt:lpstr>التصوف الإسلامي : هو السير في طريق الزهد والتجرد عن زينة الحياة وأخذ النفس بأسلوب من التقشف وأنواع من العبادة والجوع والسهر في صلاة أو تلاوة ورد حتى يضعف في الإنسان الجانب الجسدي ويقوى فيه الجانب النفسي </vt:lpstr>
      <vt:lpstr>من أين اشتق اسم التصوف ؟ </vt:lpstr>
      <vt:lpstr>الصفاء : إي من صفاء إسرارهم أو صفاء قلوبهم ومعاملتهم لله تعالى .</vt:lpstr>
      <vt:lpstr>نشأة التصوف </vt:lpstr>
      <vt:lpstr>تاريخ ظهور لفظ التصوف </vt:lpstr>
      <vt:lpstr>التصوف والفكر الاسلامي </vt:lpstr>
      <vt:lpstr>أسس علم التصوف</vt:lpstr>
      <vt:lpstr>عرض تقديمي في PowerPoint</vt:lpstr>
      <vt:lpstr>عرض تقديمي في PowerPoint</vt:lpstr>
      <vt:lpstr>اركان التصوف</vt:lpstr>
      <vt:lpstr>عناصر التصوف </vt:lpstr>
      <vt:lpstr>طرق الصوفية</vt:lpstr>
      <vt:lpstr>ومن اهم الطرق الصوفيه المنتشره في العالم الاسلامي </vt:lpstr>
      <vt:lpstr>عرض تقديمي في PowerPoint</vt:lpstr>
      <vt:lpstr>المدارس الصوفية السلوكية </vt:lpstr>
      <vt:lpstr>عرض تقديمي في PowerPoint</vt:lpstr>
      <vt:lpstr>عرض تقديمي في PowerPoint</vt:lpstr>
      <vt:lpstr>المدارس الصوفيه من حيث التقسيم المكاني </vt:lpstr>
      <vt:lpstr>مدرسة الكوفة : وهذه المدرسة مهمة في تاريخ التصوف وابرز رجالها  سعيد بن جبير , وأبن السماك , والأعمش </vt:lpstr>
      <vt:lpstr>مدرسة مصر والشام : كانت هذه المدرسة آخر مدرسة أمدت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التصوف لغة : إطلاق كلمة صوف على الصوف المعروف من شعر الحيوانات .  وتطلق على بقله زغباء قصيرة  وأطلقت كلمة صوف في بعض دلالتها بمعنى الميل فيقال صاف السهم عن الهدف اي مال وصاف عني شر فلان وأصاف الله عني شره</dc:title>
  <dc:creator>الشبح للحاسبات</dc:creator>
  <cp:lastModifiedBy>whatsapp</cp:lastModifiedBy>
  <cp:revision>27</cp:revision>
  <dcterms:created xsi:type="dcterms:W3CDTF">2019-11-14T13:06:11Z</dcterms:created>
  <dcterms:modified xsi:type="dcterms:W3CDTF">2020-08-22T17:14:37Z</dcterms:modified>
</cp:coreProperties>
</file>