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56" r:id="rId1"/>
  </p:sldMasterIdLst>
  <p:notesMasterIdLst>
    <p:notesMasterId r:id="rId10"/>
  </p:notesMasterIdLst>
  <p:sldIdLst>
    <p:sldId id="256" r:id="rId2"/>
    <p:sldId id="263" r:id="rId3"/>
    <p:sldId id="258" r:id="rId4"/>
    <p:sldId id="257" r:id="rId5"/>
    <p:sldId id="259" r:id="rId6"/>
    <p:sldId id="262" r:id="rId7"/>
    <p:sldId id="261" r:id="rId8"/>
    <p:sldId id="260" r:id="rId9"/>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p:scale>
          <a:sx n="60" d="100"/>
          <a:sy n="60" d="100"/>
        </p:scale>
        <p:origin x="-1350" y="-28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IQ"/>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3248D814-986E-441C-8807-C2CB31AF8F13}" type="datetimeFigureOut">
              <a:rPr lang="ar-IQ" smtClean="0"/>
              <a:t>04/01/1442</a:t>
            </a:fld>
            <a:endParaRPr lang="ar-IQ"/>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IQ"/>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IQ"/>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2E85BFD9-02E2-4C9B-A051-A10CFD5A56F0}" type="slidenum">
              <a:rPr lang="ar-IQ" smtClean="0"/>
              <a:t>‹#›</a:t>
            </a:fld>
            <a:endParaRPr lang="ar-IQ"/>
          </a:p>
        </p:txBody>
      </p:sp>
    </p:spTree>
    <p:extLst>
      <p:ext uri="{BB962C8B-B14F-4D97-AF65-F5344CB8AC3E}">
        <p14:creationId xmlns:p14="http://schemas.microsoft.com/office/powerpoint/2010/main" val="1552544248"/>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IQ" dirty="0"/>
          </a:p>
        </p:txBody>
      </p:sp>
      <p:sp>
        <p:nvSpPr>
          <p:cNvPr id="4" name="عنصر نائب لرقم الشريحة 3"/>
          <p:cNvSpPr>
            <a:spLocks noGrp="1"/>
          </p:cNvSpPr>
          <p:nvPr>
            <p:ph type="sldNum" sz="quarter" idx="10"/>
          </p:nvPr>
        </p:nvSpPr>
        <p:spPr/>
        <p:txBody>
          <a:bodyPr/>
          <a:lstStyle/>
          <a:p>
            <a:fld id="{2E85BFD9-02E2-4C9B-A051-A10CFD5A56F0}" type="slidenum">
              <a:rPr lang="ar-IQ" smtClean="0"/>
              <a:t>1</a:t>
            </a:fld>
            <a:endParaRPr lang="ar-IQ"/>
          </a:p>
        </p:txBody>
      </p:sp>
    </p:spTree>
    <p:extLst>
      <p:ext uri="{BB962C8B-B14F-4D97-AF65-F5344CB8AC3E}">
        <p14:creationId xmlns:p14="http://schemas.microsoft.com/office/powerpoint/2010/main" val="548248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1B8ABB09-4A1D-463E-8065-109CC2B7EFAA}" type="datetimeFigureOut">
              <a:rPr lang="ar-SA" smtClean="0"/>
              <a:t>04/01/1442</a:t>
            </a:fld>
            <a:endParaRPr lang="ar-SA"/>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ar-SA"/>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0B34F065-1154-456A-91E3-76DE8E75E17B}" type="slidenum">
              <a:rPr lang="ar-SA" smtClean="0"/>
              <a:t>‹#›</a:t>
            </a:fld>
            <a:endParaRPr lang="ar-SA"/>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1B8ABB09-4A1D-463E-8065-109CC2B7EFAA}" type="datetimeFigureOut">
              <a:rPr lang="ar-SA" smtClean="0"/>
              <a:t>04/01/1442</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1B8ABB09-4A1D-463E-8065-109CC2B7EFAA}" type="datetimeFigureOut">
              <a:rPr lang="ar-SA" smtClean="0"/>
              <a:t>04/01/1442</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Content Placeholder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1B8ABB09-4A1D-463E-8065-109CC2B7EFAA}" type="datetimeFigureOut">
              <a:rPr lang="ar-SA" smtClean="0"/>
              <a:t>04/01/1442</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1B8ABB09-4A1D-463E-8065-109CC2B7EFAA}" type="datetimeFigureOut">
              <a:rPr lang="ar-SA" smtClean="0"/>
              <a:t>04/01/1442</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5" name="Date Placeholder 4"/>
          <p:cNvSpPr>
            <a:spLocks noGrp="1"/>
          </p:cNvSpPr>
          <p:nvPr>
            <p:ph type="dt" sz="half" idx="10"/>
          </p:nvPr>
        </p:nvSpPr>
        <p:spPr/>
        <p:txBody>
          <a:bodyPr/>
          <a:lstStyle/>
          <a:p>
            <a:fld id="{1B8ABB09-4A1D-463E-8065-109CC2B7EFAA}" type="datetimeFigureOut">
              <a:rPr lang="ar-SA" smtClean="0"/>
              <a:t>04/01/1442</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t>‹#›</a:t>
            </a:fld>
            <a:endParaRPr lang="ar-SA"/>
          </a:p>
        </p:txBody>
      </p:sp>
      <p:sp>
        <p:nvSpPr>
          <p:cNvPr id="9" name="Content Placeholder 8"/>
          <p:cNvSpPr>
            <a:spLocks noGrp="1"/>
          </p:cNvSpPr>
          <p:nvPr>
            <p:ph sz="quarter" idx="13"/>
          </p:nvPr>
        </p:nvSpPr>
        <p:spPr>
          <a:xfrm>
            <a:off x="1042416" y="2313432"/>
            <a:ext cx="3419856" cy="349300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1B8ABB09-4A1D-463E-8065-109CC2B7EFAA}" type="datetimeFigureOut">
              <a:rPr lang="ar-SA" smtClean="0"/>
              <a:t>04/01/1442</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Date Placeholder 2"/>
          <p:cNvSpPr>
            <a:spLocks noGrp="1"/>
          </p:cNvSpPr>
          <p:nvPr>
            <p:ph type="dt" sz="half" idx="10"/>
          </p:nvPr>
        </p:nvSpPr>
        <p:spPr/>
        <p:txBody>
          <a:bodyPr/>
          <a:lstStyle/>
          <a:p>
            <a:fld id="{1B8ABB09-4A1D-463E-8065-109CC2B7EFAA}" type="datetimeFigureOut">
              <a:rPr lang="ar-SA" smtClean="0"/>
              <a:t>04/01/1442</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B8ABB09-4A1D-463E-8065-109CC2B7EFAA}" type="datetimeFigureOut">
              <a:rPr lang="ar-SA" smtClean="0"/>
              <a:t>04/01/1442</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1B8ABB09-4A1D-463E-8065-109CC2B7EFAA}" type="datetimeFigureOut">
              <a:rPr lang="ar-SA" smtClean="0"/>
              <a:t>04/01/1442</a:t>
            </a:fld>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t>‹#›</a:t>
            </a:fld>
            <a:endParaRPr lang="ar-SA"/>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ar-SA"/>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ar-SA" smtClean="0"/>
              <a:t>انقر لتحرير نمط العنوان الرئيسي</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ar-SA" smtClean="0"/>
              <a:t>انقر لتحرير نمط العنوان الرئيسي</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1B8ABB09-4A1D-463E-8065-109CC2B7EFAA}" type="datetimeFigureOut">
              <a:rPr lang="ar-SA" smtClean="0"/>
              <a:t>04/01/1442</a:t>
            </a:fld>
            <a:endParaRPr lang="ar-SA"/>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1B8ABB09-4A1D-463E-8065-109CC2B7EFAA}" type="datetimeFigureOut">
              <a:rPr lang="ar-SA" smtClean="0"/>
              <a:t>04/01/1442</a:t>
            </a:fld>
            <a:endParaRPr lang="ar-SA"/>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ar-SA"/>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0B34F065-1154-456A-91E3-76DE8E75E17B}"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defTabSz="914400" rtl="1" eaLnBrk="1" latinLnBrk="0" hangingPunct="1">
        <a:spcBef>
          <a:spcPct val="0"/>
        </a:spcBef>
        <a:buNone/>
        <a:defRPr sz="4000" kern="1200">
          <a:solidFill>
            <a:schemeClr val="accent1"/>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274320" algn="r" defTabSz="914400" rtl="1"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r" defTabSz="914400" rtl="1"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r" defTabSz="914400" rtl="1"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r" defTabSz="914400" rtl="1"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r" defTabSz="914400" rtl="1"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755576" y="0"/>
            <a:ext cx="7632848" cy="2420888"/>
          </a:xfrm>
        </p:spPr>
        <p:txBody>
          <a:bodyPr/>
          <a:lstStyle/>
          <a:p>
            <a:pPr algn="ctr"/>
            <a:r>
              <a:rPr lang="ar-IQ" b="1" dirty="0" smtClean="0"/>
              <a:t>دور المعتزلة والاشاعرة والتيار المشائي في الفكر الاسلامي</a:t>
            </a:r>
            <a:endParaRPr lang="ar-IQ" b="1" dirty="0"/>
          </a:p>
        </p:txBody>
      </p:sp>
      <p:sp>
        <p:nvSpPr>
          <p:cNvPr id="3" name="عنوان فرعي 2"/>
          <p:cNvSpPr>
            <a:spLocks noGrp="1"/>
          </p:cNvSpPr>
          <p:nvPr>
            <p:ph type="subTitle" idx="1"/>
          </p:nvPr>
        </p:nvSpPr>
        <p:spPr>
          <a:xfrm>
            <a:off x="1475656" y="2346648"/>
            <a:ext cx="6368752" cy="3026568"/>
          </a:xfrm>
        </p:spPr>
        <p:txBody>
          <a:bodyPr>
            <a:noAutofit/>
          </a:bodyPr>
          <a:lstStyle/>
          <a:p>
            <a:endParaRPr lang="ar-IQ" sz="3600" b="1" dirty="0" smtClean="0">
              <a:solidFill>
                <a:schemeClr val="tx1"/>
              </a:solidFill>
            </a:endParaRPr>
          </a:p>
          <a:p>
            <a:pPr algn="ctr"/>
            <a:r>
              <a:rPr lang="ar-IQ" sz="3600" b="1" dirty="0" smtClean="0">
                <a:solidFill>
                  <a:schemeClr val="tx1"/>
                </a:solidFill>
              </a:rPr>
              <a:t>اعداد</a:t>
            </a:r>
          </a:p>
          <a:p>
            <a:pPr algn="ctr"/>
            <a:r>
              <a:rPr lang="ar-IQ" sz="3600" b="1" dirty="0" err="1" smtClean="0">
                <a:solidFill>
                  <a:schemeClr val="tx1"/>
                </a:solidFill>
              </a:rPr>
              <a:t>أ.م.د</a:t>
            </a:r>
            <a:r>
              <a:rPr lang="ar-IQ" sz="3600" b="1" dirty="0" smtClean="0">
                <a:solidFill>
                  <a:schemeClr val="tx1"/>
                </a:solidFill>
              </a:rPr>
              <a:t>. رقية شاكر منصور</a:t>
            </a:r>
            <a:endParaRPr lang="en-US" sz="3600" b="1" dirty="0" smtClean="0">
              <a:solidFill>
                <a:schemeClr val="tx1"/>
              </a:solidFill>
            </a:endParaRPr>
          </a:p>
          <a:p>
            <a:pPr algn="ctr"/>
            <a:endParaRPr lang="ar-IQ" sz="2000" dirty="0"/>
          </a:p>
        </p:txBody>
      </p:sp>
    </p:spTree>
    <p:extLst>
      <p:ext uri="{BB962C8B-B14F-4D97-AF65-F5344CB8AC3E}">
        <p14:creationId xmlns:p14="http://schemas.microsoft.com/office/powerpoint/2010/main" val="2448220948"/>
      </p:ext>
    </p:extLst>
  </p:cSld>
  <p:clrMapOvr>
    <a:masterClrMapping/>
  </p:clrMapOvr>
  <mc:AlternateContent xmlns:mc="http://schemas.openxmlformats.org/markup-compatibility/2006" xmlns:p14="http://schemas.microsoft.com/office/powerpoint/2010/main">
    <mc:Choice Requires="p14">
      <p:transition spd="slow" p14:dur="3400">
        <p14:reveal thruBlk="1" dir="r"/>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IQ" b="1" dirty="0"/>
              <a:t>المعتزلة والفكر </a:t>
            </a:r>
            <a:r>
              <a:rPr lang="ar-IQ" b="1" dirty="0" smtClean="0"/>
              <a:t>الإسلامي</a:t>
            </a:r>
            <a:endParaRPr lang="ar-IQ" dirty="0"/>
          </a:p>
        </p:txBody>
      </p:sp>
      <p:sp>
        <p:nvSpPr>
          <p:cNvPr id="3" name="عنصر نائب للمحتوى 2"/>
          <p:cNvSpPr>
            <a:spLocks noGrp="1"/>
          </p:cNvSpPr>
          <p:nvPr>
            <p:ph idx="1"/>
          </p:nvPr>
        </p:nvSpPr>
        <p:spPr/>
        <p:txBody>
          <a:bodyPr>
            <a:normAutofit/>
          </a:bodyPr>
          <a:lstStyle/>
          <a:p>
            <a:pPr marL="0" indent="0">
              <a:buNone/>
            </a:pPr>
            <a:r>
              <a:rPr lang="ar-IQ" b="1" dirty="0" smtClean="0"/>
              <a:t>المعتزلة </a:t>
            </a:r>
            <a:r>
              <a:rPr lang="ar-IQ" b="1" dirty="0"/>
              <a:t>لغة</a:t>
            </a:r>
            <a:r>
              <a:rPr lang="ar-IQ" dirty="0"/>
              <a:t> :من اعتزل الشيء وتعزله بمعنى تنحى وابتعد عنه.</a:t>
            </a:r>
            <a:endParaRPr lang="en-US" dirty="0"/>
          </a:p>
          <a:p>
            <a:r>
              <a:rPr lang="ar-IQ" b="1" dirty="0"/>
              <a:t>اصطلاحا</a:t>
            </a:r>
            <a:r>
              <a:rPr lang="ar-IQ" dirty="0"/>
              <a:t>: وهي فرقة إسلامية نشأت في بداية القرن الثاني الهجري (80ه-131ه) في البصرة في أواخر العصر الأموي وازدهرت في العصر العباسي وقد اعتمدت على العقل المجرد (النزعة العقلية)في فهم العقيدة الإسلامية لتأثرها ببعض الفلسفات المستوردة مما أدى إلى انحرافها عن عقيدة أهل السنة والجماعة. </a:t>
            </a:r>
            <a:endParaRPr lang="en-US" dirty="0"/>
          </a:p>
          <a:p>
            <a:endParaRPr lang="ar-IQ" dirty="0"/>
          </a:p>
        </p:txBody>
      </p:sp>
    </p:spTree>
    <p:extLst>
      <p:ext uri="{BB962C8B-B14F-4D97-AF65-F5344CB8AC3E}">
        <p14:creationId xmlns:p14="http://schemas.microsoft.com/office/powerpoint/2010/main" val="3677058631"/>
      </p:ext>
    </p:extLst>
  </p:cSld>
  <p:clrMapOvr>
    <a:masterClrMapping/>
  </p:clrMapOvr>
  <p:transition spd="slow">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وان 3"/>
          <p:cNvSpPr>
            <a:spLocks noGrp="1"/>
          </p:cNvSpPr>
          <p:nvPr>
            <p:ph type="title"/>
          </p:nvPr>
        </p:nvSpPr>
        <p:spPr>
          <a:xfrm>
            <a:off x="539552" y="260648"/>
            <a:ext cx="8229600" cy="864096"/>
          </a:xfrm>
        </p:spPr>
        <p:txBody>
          <a:bodyPr/>
          <a:lstStyle/>
          <a:p>
            <a:r>
              <a:rPr lang="ar-IQ" b="1" dirty="0" smtClean="0"/>
              <a:t>اصول المعتزلة المشتركة </a:t>
            </a:r>
            <a:endParaRPr lang="ar-IQ" dirty="0"/>
          </a:p>
        </p:txBody>
      </p:sp>
      <p:sp>
        <p:nvSpPr>
          <p:cNvPr id="3" name="عنصر نائب للمحتوى 2"/>
          <p:cNvSpPr>
            <a:spLocks noGrp="1"/>
          </p:cNvSpPr>
          <p:nvPr>
            <p:ph idx="1"/>
          </p:nvPr>
        </p:nvSpPr>
        <p:spPr>
          <a:xfrm>
            <a:off x="457200" y="980728"/>
            <a:ext cx="8219256" cy="5145435"/>
          </a:xfrm>
        </p:spPr>
        <p:txBody>
          <a:bodyPr/>
          <a:lstStyle/>
          <a:p>
            <a:r>
              <a:rPr lang="ar-IQ" dirty="0" smtClean="0"/>
              <a:t>التوحيد </a:t>
            </a:r>
            <a:r>
              <a:rPr lang="ar-IQ" dirty="0"/>
              <a:t>: هو اثبات وحدانية الله ونفي المثل عنه </a:t>
            </a:r>
            <a:endParaRPr lang="ar-IQ" dirty="0" smtClean="0"/>
          </a:p>
          <a:p>
            <a:r>
              <a:rPr lang="ar-IQ" dirty="0"/>
              <a:t>العدل: وهو قياس احكام الله على </a:t>
            </a:r>
            <a:r>
              <a:rPr lang="ar-IQ" dirty="0" smtClean="0"/>
              <a:t>ما </a:t>
            </a:r>
            <a:r>
              <a:rPr lang="ar-IQ" dirty="0" err="1" smtClean="0"/>
              <a:t>يقتضيه</a:t>
            </a:r>
            <a:r>
              <a:rPr lang="ar-IQ" dirty="0" smtClean="0"/>
              <a:t> </a:t>
            </a:r>
            <a:r>
              <a:rPr lang="ar-IQ" dirty="0"/>
              <a:t>العقل والحكمة </a:t>
            </a:r>
            <a:endParaRPr lang="ar-IQ" dirty="0" smtClean="0"/>
          </a:p>
          <a:p>
            <a:r>
              <a:rPr lang="ar-IQ" dirty="0"/>
              <a:t>المنزلة بين المنزلتين: يعتقد المعتزلة ان الفاسق في الدنيا </a:t>
            </a:r>
            <a:r>
              <a:rPr lang="ar-IQ" dirty="0" smtClean="0"/>
              <a:t>لا يسمى </a:t>
            </a:r>
            <a:r>
              <a:rPr lang="ar-IQ" dirty="0"/>
              <a:t>مؤمناً ولا كافراً </a:t>
            </a:r>
            <a:endParaRPr lang="ar-IQ" dirty="0" smtClean="0"/>
          </a:p>
          <a:p>
            <a:r>
              <a:rPr lang="ar-IQ" dirty="0"/>
              <a:t>الوعد والوعيد: وهو انقاذ الوعيد في الاخرة على اصحاب الكبائر </a:t>
            </a:r>
            <a:endParaRPr lang="ar-IQ" dirty="0" smtClean="0"/>
          </a:p>
          <a:p>
            <a:r>
              <a:rPr lang="ar-IQ" dirty="0"/>
              <a:t>الأمر بالمعروف والنهي عن المنكر: </a:t>
            </a:r>
            <a:r>
              <a:rPr lang="ar-IQ" dirty="0" smtClean="0"/>
              <a:t>وهو الذي </a:t>
            </a:r>
            <a:r>
              <a:rPr lang="ar-IQ" dirty="0"/>
              <a:t>يوضح موقف المعتزلة من اصحاب الكبائر سواء اكانوا حكاما او محكومين </a:t>
            </a:r>
          </a:p>
        </p:txBody>
      </p:sp>
    </p:spTree>
    <p:extLst>
      <p:ext uri="{BB962C8B-B14F-4D97-AF65-F5344CB8AC3E}">
        <p14:creationId xmlns:p14="http://schemas.microsoft.com/office/powerpoint/2010/main" val="132927237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67544" y="1340768"/>
            <a:ext cx="8229600" cy="1368152"/>
          </a:xfrm>
        </p:spPr>
        <p:txBody>
          <a:bodyPr>
            <a:normAutofit fontScale="90000"/>
          </a:bodyPr>
          <a:lstStyle/>
          <a:p>
            <a:r>
              <a:rPr lang="ar-IQ" b="1" dirty="0"/>
              <a:t>ابرز علماء المعتزلة</a:t>
            </a:r>
            <a:r>
              <a:rPr lang="ar-IQ" dirty="0"/>
              <a:t> </a:t>
            </a:r>
            <a:r>
              <a:rPr lang="ar-IQ" dirty="0" smtClean="0"/>
              <a:t>:</a:t>
            </a:r>
            <a:r>
              <a:rPr lang="ar-IQ" dirty="0"/>
              <a:t>1-الزمخشري 2- الجاحظ 3- الخليفة المأمون 4-القاضي </a:t>
            </a:r>
            <a:r>
              <a:rPr lang="ar-IQ" dirty="0" smtClean="0"/>
              <a:t>عبدالجبار</a:t>
            </a:r>
            <a:endParaRPr lang="ar-IQ" dirty="0"/>
          </a:p>
        </p:txBody>
      </p:sp>
      <p:sp>
        <p:nvSpPr>
          <p:cNvPr id="3" name="عنصر نائب للمحتوى 2"/>
          <p:cNvSpPr>
            <a:spLocks noGrp="1"/>
          </p:cNvSpPr>
          <p:nvPr>
            <p:ph idx="1"/>
          </p:nvPr>
        </p:nvSpPr>
        <p:spPr>
          <a:xfrm>
            <a:off x="179512" y="3068960"/>
            <a:ext cx="8496944" cy="3240360"/>
          </a:xfrm>
        </p:spPr>
        <p:txBody>
          <a:bodyPr>
            <a:normAutofit/>
          </a:bodyPr>
          <a:lstStyle/>
          <a:p>
            <a:r>
              <a:rPr lang="ar-IQ" b="1" dirty="0" smtClean="0"/>
              <a:t>عقائد المعتزلة ودورها في الفكر الاسلامي :</a:t>
            </a:r>
          </a:p>
          <a:p>
            <a:r>
              <a:rPr lang="ar-IQ" dirty="0"/>
              <a:t>نفيهم رؤية الله عز وجل </a:t>
            </a:r>
            <a:endParaRPr lang="ar-IQ" dirty="0" smtClean="0"/>
          </a:p>
          <a:p>
            <a:r>
              <a:rPr lang="ar-IQ" dirty="0"/>
              <a:t>قولهم بأن القرآن </a:t>
            </a:r>
            <a:r>
              <a:rPr lang="ar-IQ" dirty="0" smtClean="0"/>
              <a:t>مخلوق</a:t>
            </a:r>
          </a:p>
          <a:p>
            <a:r>
              <a:rPr lang="ar-IQ" dirty="0" smtClean="0"/>
              <a:t>نفيهم علو الله</a:t>
            </a:r>
          </a:p>
          <a:p>
            <a:r>
              <a:rPr lang="ar-IQ" dirty="0"/>
              <a:t>نفيهم شفاعة النبي (صلى الله عليه وسلم) لأهل الكبائر من </a:t>
            </a:r>
            <a:r>
              <a:rPr lang="ar-IQ" dirty="0" smtClean="0"/>
              <a:t>امته</a:t>
            </a:r>
          </a:p>
          <a:p>
            <a:r>
              <a:rPr lang="ar-IQ" dirty="0" smtClean="0"/>
              <a:t>نفيهم كرامات الاولياء</a:t>
            </a:r>
            <a:endParaRPr lang="ar-IQ" dirty="0"/>
          </a:p>
        </p:txBody>
      </p:sp>
    </p:spTree>
    <p:extLst>
      <p:ext uri="{BB962C8B-B14F-4D97-AF65-F5344CB8AC3E}">
        <p14:creationId xmlns:p14="http://schemas.microsoft.com/office/powerpoint/2010/main" val="632936652"/>
      </p:ext>
    </p:extLst>
  </p:cSld>
  <p:clrMapOvr>
    <a:masterClrMapping/>
  </p:clrMapOvr>
  <p:transition spd="slow">
    <p:pull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11560" y="1628800"/>
            <a:ext cx="8229600" cy="706090"/>
          </a:xfrm>
        </p:spPr>
        <p:txBody>
          <a:bodyPr>
            <a:normAutofit fontScale="90000"/>
          </a:bodyPr>
          <a:lstStyle/>
          <a:p>
            <a:r>
              <a:rPr lang="ar-IQ" b="1" dirty="0"/>
              <a:t>الأشاعرة والفكر الإسلامي</a:t>
            </a:r>
            <a:r>
              <a:rPr lang="en-US" dirty="0"/>
              <a:t/>
            </a:r>
            <a:br>
              <a:rPr lang="en-US" dirty="0"/>
            </a:br>
            <a:endParaRPr lang="ar-IQ" dirty="0"/>
          </a:p>
        </p:txBody>
      </p:sp>
      <p:sp>
        <p:nvSpPr>
          <p:cNvPr id="3" name="عنصر نائب للمحتوى 2"/>
          <p:cNvSpPr>
            <a:spLocks noGrp="1"/>
          </p:cNvSpPr>
          <p:nvPr>
            <p:ph idx="1"/>
          </p:nvPr>
        </p:nvSpPr>
        <p:spPr>
          <a:xfrm>
            <a:off x="467544" y="3212976"/>
            <a:ext cx="8229600" cy="1656184"/>
          </a:xfrm>
        </p:spPr>
        <p:txBody>
          <a:bodyPr>
            <a:normAutofit/>
          </a:bodyPr>
          <a:lstStyle/>
          <a:p>
            <a:r>
              <a:rPr lang="ar-SA" b="1" dirty="0" err="1"/>
              <a:t>الأشاعر</a:t>
            </a:r>
            <a:r>
              <a:rPr lang="ar-IQ" b="1" dirty="0"/>
              <a:t>ة</a:t>
            </a:r>
            <a:r>
              <a:rPr lang="ar-SA" dirty="0"/>
              <a:t>: هي فرقة اسلامية تنتسب الى الامام ابي الحسن الاشعري ( رحمه الله ) تنتهج اسلوب اهل الكلام في تقرير العقائد والرد على المخالفين </a:t>
            </a:r>
            <a:endParaRPr lang="ar-IQ" dirty="0"/>
          </a:p>
        </p:txBody>
      </p:sp>
    </p:spTree>
    <p:extLst>
      <p:ext uri="{BB962C8B-B14F-4D97-AF65-F5344CB8AC3E}">
        <p14:creationId xmlns:p14="http://schemas.microsoft.com/office/powerpoint/2010/main" val="125290140"/>
      </p:ext>
    </p:extLst>
  </p:cSld>
  <p:clrMapOvr>
    <a:masterClrMapping/>
  </p:clrMapOvr>
  <p:transition spd="slow">
    <p:cover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IQ" b="1" dirty="0"/>
              <a:t>ابرز علماء الاشاعرة</a:t>
            </a:r>
            <a:r>
              <a:rPr lang="ar-IQ" dirty="0"/>
              <a:t> : 1-الطبري 2- الباقلاني 3-الجويني 4-الغزالي </a:t>
            </a:r>
            <a:r>
              <a:rPr lang="ar-IQ" dirty="0" smtClean="0"/>
              <a:t/>
            </a:r>
            <a:br>
              <a:rPr lang="ar-IQ" dirty="0" smtClean="0"/>
            </a:br>
            <a:r>
              <a:rPr lang="ar-IQ" dirty="0" smtClean="0"/>
              <a:t> </a:t>
            </a:r>
            <a:r>
              <a:rPr lang="ar-IQ" dirty="0"/>
              <a:t>5- </a:t>
            </a:r>
            <a:r>
              <a:rPr lang="ar-IQ" dirty="0" smtClean="0"/>
              <a:t>الرازي</a:t>
            </a:r>
            <a:endParaRPr lang="ar-IQ" dirty="0"/>
          </a:p>
        </p:txBody>
      </p:sp>
      <p:sp>
        <p:nvSpPr>
          <p:cNvPr id="3" name="عنصر نائب للمحتوى 2"/>
          <p:cNvSpPr>
            <a:spLocks noGrp="1"/>
          </p:cNvSpPr>
          <p:nvPr>
            <p:ph idx="1"/>
          </p:nvPr>
        </p:nvSpPr>
        <p:spPr/>
        <p:txBody>
          <a:bodyPr>
            <a:normAutofit fontScale="92500"/>
          </a:bodyPr>
          <a:lstStyle/>
          <a:p>
            <a:r>
              <a:rPr lang="ar-IQ" b="1" dirty="0"/>
              <a:t>دور الاشاعرة في الفكر الاسلامي </a:t>
            </a:r>
            <a:r>
              <a:rPr lang="ar-IQ" b="1" dirty="0" smtClean="0"/>
              <a:t>:</a:t>
            </a:r>
          </a:p>
          <a:p>
            <a:r>
              <a:rPr lang="ar-IQ" dirty="0" smtClean="0"/>
              <a:t>1-اثبات </a:t>
            </a:r>
            <a:r>
              <a:rPr lang="ar-IQ" dirty="0"/>
              <a:t>صفات ازلية للباري عز وجل زائدة على الذات كالعلم والارادة والقدرة والسمع والبصر.</a:t>
            </a:r>
            <a:endParaRPr lang="en-US" dirty="0"/>
          </a:p>
          <a:p>
            <a:r>
              <a:rPr lang="ar-IQ" dirty="0"/>
              <a:t>2-القرآن-كلام الله تعالى- قديم قائم بذات الله اما الاصوات والحروف فهي حادثة.</a:t>
            </a:r>
            <a:endParaRPr lang="en-US" dirty="0"/>
          </a:p>
          <a:p>
            <a:r>
              <a:rPr lang="ar-IQ" dirty="0"/>
              <a:t>3- افعال العباد خيرها وشرها من خلق الله و الانسان يكتسبها بالقدرة التي خلقها الله فيه</a:t>
            </a:r>
            <a:endParaRPr lang="en-US" dirty="0"/>
          </a:p>
          <a:p>
            <a:r>
              <a:rPr lang="ar-IQ" dirty="0"/>
              <a:t>4-رؤية الله </a:t>
            </a:r>
            <a:r>
              <a:rPr lang="ar-IQ" dirty="0" err="1"/>
              <a:t>بالابصار</a:t>
            </a:r>
            <a:r>
              <a:rPr lang="ar-IQ" dirty="0"/>
              <a:t> ثابتة.</a:t>
            </a:r>
            <a:endParaRPr lang="en-US" dirty="0"/>
          </a:p>
          <a:p>
            <a:r>
              <a:rPr lang="ar-IQ" dirty="0"/>
              <a:t>5-مرتكب الكبيرة يضل مؤمنا، ولكنه يعاقب في </a:t>
            </a:r>
            <a:r>
              <a:rPr lang="ar-IQ" dirty="0" smtClean="0"/>
              <a:t>الآخرة</a:t>
            </a:r>
            <a:endParaRPr lang="en-US" dirty="0"/>
          </a:p>
        </p:txBody>
      </p:sp>
    </p:spTree>
    <p:extLst>
      <p:ext uri="{BB962C8B-B14F-4D97-AF65-F5344CB8AC3E}">
        <p14:creationId xmlns:p14="http://schemas.microsoft.com/office/powerpoint/2010/main" val="24006622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IQ" b="1" dirty="0"/>
              <a:t>الحكماء المشائين والفكر الإسلامي</a:t>
            </a:r>
            <a:endParaRPr lang="ar-IQ" dirty="0"/>
          </a:p>
        </p:txBody>
      </p:sp>
      <p:sp>
        <p:nvSpPr>
          <p:cNvPr id="3" name="عنصر نائب للمحتوى 2"/>
          <p:cNvSpPr>
            <a:spLocks noGrp="1"/>
          </p:cNvSpPr>
          <p:nvPr>
            <p:ph idx="1"/>
          </p:nvPr>
        </p:nvSpPr>
        <p:spPr>
          <a:xfrm>
            <a:off x="539552" y="2636912"/>
            <a:ext cx="8229600" cy="3672408"/>
          </a:xfrm>
        </p:spPr>
        <p:txBody>
          <a:bodyPr/>
          <a:lstStyle/>
          <a:p>
            <a:r>
              <a:rPr lang="ar-IQ" b="1" dirty="0"/>
              <a:t>الحكماء المشائين</a:t>
            </a:r>
            <a:r>
              <a:rPr lang="ar-IQ" dirty="0"/>
              <a:t> : هي  الفلسفة التي تعتمد على  النظرية العقلية التي تستدل بالاستدلال البرهاني، أو النظر الاستنباطي.</a:t>
            </a:r>
            <a:endParaRPr lang="en-US" dirty="0"/>
          </a:p>
          <a:p>
            <a:r>
              <a:rPr lang="ar-IQ" dirty="0"/>
              <a:t>وهناك من يعرفها : هم الفلاسفة اتباع افلاطون الذي كان يعلم تلاميذه وهو ماش ولهذا سموا </a:t>
            </a:r>
            <a:r>
              <a:rPr lang="ar-IQ" dirty="0" smtClean="0"/>
              <a:t>المشائين</a:t>
            </a:r>
            <a:endParaRPr lang="ar-IQ" dirty="0"/>
          </a:p>
        </p:txBody>
      </p:sp>
    </p:spTree>
    <p:extLst>
      <p:ext uri="{BB962C8B-B14F-4D97-AF65-F5344CB8AC3E}">
        <p14:creationId xmlns:p14="http://schemas.microsoft.com/office/powerpoint/2010/main" val="3727226289"/>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539552" y="1124744"/>
            <a:ext cx="8229600" cy="778098"/>
          </a:xfrm>
        </p:spPr>
        <p:txBody>
          <a:bodyPr>
            <a:normAutofit fontScale="90000"/>
          </a:bodyPr>
          <a:lstStyle/>
          <a:p>
            <a:r>
              <a:rPr lang="ar-IQ" b="1" dirty="0"/>
              <a:t>وأبرز علماء المدرسة المشائية بين المسلمين هم</a:t>
            </a:r>
            <a:r>
              <a:rPr lang="ar-IQ" dirty="0"/>
              <a:t>: </a:t>
            </a:r>
          </a:p>
        </p:txBody>
      </p:sp>
      <p:sp>
        <p:nvSpPr>
          <p:cNvPr id="3" name="عنصر نائب للمحتوى 2"/>
          <p:cNvSpPr>
            <a:spLocks noGrp="1"/>
          </p:cNvSpPr>
          <p:nvPr>
            <p:ph idx="1"/>
          </p:nvPr>
        </p:nvSpPr>
        <p:spPr/>
        <p:txBody>
          <a:bodyPr/>
          <a:lstStyle/>
          <a:p>
            <a:r>
              <a:rPr lang="ar-IQ" dirty="0"/>
              <a:t>1-يعقوب بن إسحاق الكندي </a:t>
            </a:r>
            <a:endParaRPr lang="ar-IQ" dirty="0" smtClean="0"/>
          </a:p>
          <a:p>
            <a:r>
              <a:rPr lang="ar-IQ" dirty="0" smtClean="0"/>
              <a:t> </a:t>
            </a:r>
            <a:r>
              <a:rPr lang="ar-IQ" dirty="0"/>
              <a:t>2-أبي نصر الفارابي  </a:t>
            </a:r>
            <a:endParaRPr lang="ar-IQ" dirty="0" smtClean="0"/>
          </a:p>
          <a:p>
            <a:r>
              <a:rPr lang="ar-IQ" dirty="0" smtClean="0"/>
              <a:t>3-أبي </a:t>
            </a:r>
            <a:r>
              <a:rPr lang="ar-IQ" dirty="0"/>
              <a:t>علي بن سينا </a:t>
            </a:r>
            <a:endParaRPr lang="en-US" dirty="0"/>
          </a:p>
          <a:p>
            <a:r>
              <a:rPr lang="ar-IQ" dirty="0"/>
              <a:t> 4-نصير الدين </a:t>
            </a:r>
            <a:r>
              <a:rPr lang="ar-IQ" dirty="0" smtClean="0"/>
              <a:t>الطوسي</a:t>
            </a:r>
          </a:p>
          <a:p>
            <a:r>
              <a:rPr lang="ar-IQ" dirty="0" smtClean="0"/>
              <a:t>  </a:t>
            </a:r>
            <a:r>
              <a:rPr lang="ar-IQ" dirty="0"/>
              <a:t>5-ابن رشد </a:t>
            </a:r>
            <a:r>
              <a:rPr lang="ar-IQ" dirty="0" smtClean="0"/>
              <a:t>الأندلسي</a:t>
            </a:r>
          </a:p>
          <a:p>
            <a:r>
              <a:rPr lang="ar-IQ" dirty="0" smtClean="0"/>
              <a:t>  6-وابن </a:t>
            </a:r>
            <a:r>
              <a:rPr lang="ar-IQ" dirty="0"/>
              <a:t>باجة الأندلسي.</a:t>
            </a:r>
            <a:endParaRPr lang="en-US" dirty="0"/>
          </a:p>
          <a:p>
            <a:endParaRPr lang="ar-IQ" dirty="0"/>
          </a:p>
        </p:txBody>
      </p:sp>
    </p:spTree>
    <p:extLst>
      <p:ext uri="{BB962C8B-B14F-4D97-AF65-F5344CB8AC3E}">
        <p14:creationId xmlns:p14="http://schemas.microsoft.com/office/powerpoint/2010/main" val="3699150292"/>
      </p:ext>
    </p:extLst>
  </p:cSld>
  <p:clrMapOvr>
    <a:masterClrMapping/>
  </p:clrMapOvr>
  <mc:AlternateContent xmlns:mc="http://schemas.openxmlformats.org/markup-compatibility/2006" xmlns:p14="http://schemas.microsoft.com/office/powerpoint/2010/main">
    <mc:Choice Requires="p14">
      <p:transition spd="slow" p14:dur="3400">
        <p14:reveal thruBlk="1" dir="r"/>
      </p:transition>
    </mc:Choice>
    <mc:Fallback xmlns="">
      <p:transition spd="slow">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أوستن">
  <a:themeElements>
    <a:clrScheme name="أوستن">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أوستن">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أوستن">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30</TotalTime>
  <Words>369</Words>
  <Application>Microsoft Office PowerPoint</Application>
  <PresentationFormat>عرض على الشاشة (3:4)‏</PresentationFormat>
  <Paragraphs>40</Paragraphs>
  <Slides>8</Slides>
  <Notes>1</Notes>
  <HiddenSlides>0</HiddenSlides>
  <MMClips>0</MMClips>
  <ScaleCrop>false</ScaleCrop>
  <HeadingPairs>
    <vt:vector size="4" baseType="variant">
      <vt:variant>
        <vt:lpstr>نسق</vt:lpstr>
      </vt:variant>
      <vt:variant>
        <vt:i4>1</vt:i4>
      </vt:variant>
      <vt:variant>
        <vt:lpstr>عناوين الشرائح</vt:lpstr>
      </vt:variant>
      <vt:variant>
        <vt:i4>8</vt:i4>
      </vt:variant>
    </vt:vector>
  </HeadingPairs>
  <TitlesOfParts>
    <vt:vector size="9" baseType="lpstr">
      <vt:lpstr>أوستن</vt:lpstr>
      <vt:lpstr>دور المعتزلة والاشاعرة والتيار المشائي في الفكر الاسلامي</vt:lpstr>
      <vt:lpstr>المعتزلة والفكر الإسلامي</vt:lpstr>
      <vt:lpstr>اصول المعتزلة المشتركة </vt:lpstr>
      <vt:lpstr>ابرز علماء المعتزلة :1-الزمخشري 2- الجاحظ 3- الخليفة المأمون 4-القاضي عبدالجبار</vt:lpstr>
      <vt:lpstr>الأشاعرة والفكر الإسلامي </vt:lpstr>
      <vt:lpstr>ابرز علماء الاشاعرة : 1-الطبري 2- الباقلاني 3-الجويني 4-الغزالي   5- الرازي</vt:lpstr>
      <vt:lpstr>الحكماء المشائين والفكر الإسلامي</vt:lpstr>
      <vt:lpstr>وأبرز علماء المدرسة المشائية بين المسلمين هم: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دور المعتزلة والاشاعرة والتيار المشائي في الفكر الاسلامي</dc:title>
  <dc:creator>Taiba</dc:creator>
  <cp:lastModifiedBy>whatsapp</cp:lastModifiedBy>
  <cp:revision>6</cp:revision>
  <dcterms:created xsi:type="dcterms:W3CDTF">2019-12-23T14:54:59Z</dcterms:created>
  <dcterms:modified xsi:type="dcterms:W3CDTF">2020-08-22T17:16:22Z</dcterms:modified>
</cp:coreProperties>
</file>