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7" r:id="rId2"/>
    <p:sldId id="259" r:id="rId3"/>
    <p:sldId id="261" r:id="rId4"/>
    <p:sldId id="263" r:id="rId5"/>
    <p:sldId id="267" r:id="rId6"/>
    <p:sldId id="268" r:id="rId7"/>
    <p:sldId id="269" r:id="rId8"/>
    <p:sldId id="270" r:id="rId9"/>
    <p:sldId id="271" r:id="rId10"/>
    <p:sldId id="272" r:id="rId11"/>
    <p:sldId id="273" r:id="rId12"/>
    <p:sldId id="274" r:id="rId13"/>
    <p:sldId id="275" r:id="rId14"/>
    <p:sldId id="276"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130B8ADC-E6F7-48BB-B3A9-536097664FFA}">
          <p14:sldIdLst>
            <p14:sldId id="257"/>
            <p14:sldId id="259"/>
            <p14:sldId id="261"/>
            <p14:sldId id="263"/>
            <p14:sldId id="267"/>
            <p14:sldId id="268"/>
            <p14:sldId id="269"/>
            <p14:sldId id="270"/>
            <p14:sldId id="271"/>
            <p14:sldId id="272"/>
            <p14:sldId id="273"/>
            <p14:sldId id="274"/>
            <p14:sldId id="275"/>
            <p14:sldId id="276"/>
          </p14:sldIdLst>
        </p14:section>
        <p14:section name="مقطع بدون عنوان" id="{72FE6FC2-7764-4D17-B34B-6C3B3C7BEDE3}">
          <p14:sldIdLst>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77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A6789-A9D7-484F-9E24-3F1518572BD9}" type="datetimeFigureOut">
              <a:rPr lang="en-US" smtClean="0"/>
              <a:t>4/2/2020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48790-9124-4CB6-9A46-F17045C86374}" type="slidenum">
              <a:rPr lang="en-US" smtClean="0"/>
              <a:t>‹#›</a:t>
            </a:fld>
            <a:endParaRPr lang="en-US"/>
          </a:p>
        </p:txBody>
      </p:sp>
    </p:spTree>
    <p:extLst>
      <p:ext uri="{BB962C8B-B14F-4D97-AF65-F5344CB8AC3E}">
        <p14:creationId xmlns:p14="http://schemas.microsoft.com/office/powerpoint/2010/main" val="1968536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948790-9124-4CB6-9A46-F17045C86374}" type="slidenum">
              <a:rPr lang="en-US" smtClean="0"/>
              <a:t>3</a:t>
            </a:fld>
            <a:endParaRPr lang="en-US"/>
          </a:p>
        </p:txBody>
      </p:sp>
    </p:spTree>
    <p:extLst>
      <p:ext uri="{BB962C8B-B14F-4D97-AF65-F5344CB8AC3E}">
        <p14:creationId xmlns:p14="http://schemas.microsoft.com/office/powerpoint/2010/main" val="86326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Autofit/>
          </a:bodyPr>
          <a:lstStyle/>
          <a:p>
            <a:r>
              <a:rPr lang="ar-SA" sz="4000" dirty="0" smtClean="0">
                <a:solidFill>
                  <a:schemeClr val="tx1"/>
                </a:solidFill>
              </a:rPr>
              <a:t>المحاضرة السابعة</a:t>
            </a:r>
            <a:r>
              <a:rPr lang="en-US" sz="4000" dirty="0">
                <a:solidFill>
                  <a:schemeClr val="tx1"/>
                </a:solidFill>
              </a:rPr>
              <a:t/>
            </a:r>
            <a:br>
              <a:rPr lang="en-US" sz="4000" dirty="0">
                <a:solidFill>
                  <a:schemeClr val="tx1"/>
                </a:solidFill>
              </a:rPr>
            </a:br>
            <a:r>
              <a:rPr lang="ar-SA" sz="4000" dirty="0" smtClean="0">
                <a:solidFill>
                  <a:schemeClr val="tx1"/>
                </a:solidFill>
              </a:rPr>
              <a:t>صفتي السمع والبصر</a:t>
            </a:r>
            <a:endParaRPr lang="ar-IQ" sz="4000" b="1" dirty="0">
              <a:solidFill>
                <a:schemeClr val="tx1">
                  <a:lumMod val="95000"/>
                  <a:lumOff val="5000"/>
                </a:schemeClr>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a:xfrm>
            <a:off x="304800" y="1600200"/>
            <a:ext cx="8503920" cy="4572000"/>
          </a:xfrm>
          <a:solidFill>
            <a:schemeClr val="bg1"/>
          </a:solidFill>
        </p:spPr>
        <p:txBody>
          <a:bodyPr>
            <a:normAutofit/>
          </a:bodyPr>
          <a:lstStyle/>
          <a:p>
            <a:r>
              <a:rPr lang="ar-IQ" sz="4000" b="1" dirty="0" smtClean="0"/>
              <a:t>السمع :صفة أزلية شأنها إدراك كل مسموع ،وان خفي.</a:t>
            </a:r>
            <a:endParaRPr lang="en-US" sz="4000" b="1" dirty="0" smtClean="0"/>
          </a:p>
          <a:p>
            <a:r>
              <a:rPr lang="en-US" sz="4000" dirty="0" smtClean="0"/>
              <a:t>   </a:t>
            </a:r>
            <a:r>
              <a:rPr lang="ar-IQ" sz="4000" dirty="0"/>
              <a:t>فهي صفة تنكشف بها المسموعات من غير آلة. فلا يغرب عن سمعه وأن خفي، ولا يحجب سمعه  بعد ، ويسمع من غير </a:t>
            </a:r>
            <a:r>
              <a:rPr lang="ar-IQ" sz="4000" dirty="0" err="1"/>
              <a:t>أصمغة</a:t>
            </a:r>
            <a:r>
              <a:rPr lang="ar-IQ" sz="4000" dirty="0"/>
              <a:t> وآذان. </a:t>
            </a:r>
            <a:r>
              <a:rPr lang="ar-IQ" sz="4000" i="1" dirty="0"/>
              <a:t>وضدها: الصمم.</a:t>
            </a:r>
            <a:endParaRPr lang="en-US" sz="4000" dirty="0"/>
          </a:p>
          <a:p>
            <a:endParaRPr lang="en-US" sz="4000" dirty="0"/>
          </a:p>
        </p:txBody>
      </p:sp>
    </p:spTree>
    <p:extLst>
      <p:ext uri="{BB962C8B-B14F-4D97-AF65-F5344CB8AC3E}">
        <p14:creationId xmlns:p14="http://schemas.microsoft.com/office/powerpoint/2010/main" val="745232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مستطيل 2"/>
          <p:cNvSpPr/>
          <p:nvPr/>
        </p:nvSpPr>
        <p:spPr>
          <a:xfrm>
            <a:off x="4407877" y="1781907"/>
            <a:ext cx="3974123" cy="646331"/>
          </a:xfrm>
          <a:prstGeom prst="rect">
            <a:avLst/>
          </a:prstGeom>
        </p:spPr>
        <p:txBody>
          <a:bodyPr wrap="square">
            <a:spAutoFit/>
          </a:bodyPr>
          <a:lstStyle/>
          <a:p>
            <a:pPr algn="r"/>
            <a:r>
              <a:rPr lang="ar-SA" sz="3600" b="1" i="1" dirty="0"/>
              <a:t>الدليل النقلي :</a:t>
            </a:r>
            <a:endParaRPr lang="en-US" sz="3600" dirty="0"/>
          </a:p>
        </p:txBody>
      </p:sp>
      <p:sp>
        <p:nvSpPr>
          <p:cNvPr id="4" name="مستطيل 3"/>
          <p:cNvSpPr/>
          <p:nvPr/>
        </p:nvSpPr>
        <p:spPr>
          <a:xfrm>
            <a:off x="937846" y="2667000"/>
            <a:ext cx="7291754" cy="2554545"/>
          </a:xfrm>
          <a:prstGeom prst="rect">
            <a:avLst/>
          </a:prstGeom>
        </p:spPr>
        <p:txBody>
          <a:bodyPr wrap="square">
            <a:spAutoFit/>
          </a:bodyPr>
          <a:lstStyle/>
          <a:p>
            <a:pPr algn="r"/>
            <a:r>
              <a:rPr lang="ar-SA" sz="4000" b="1" dirty="0" smtClean="0"/>
              <a:t>   قوله تعالى: (</a:t>
            </a:r>
            <a:r>
              <a:rPr lang="ar-IQ" sz="4000" b="1" dirty="0" smtClean="0"/>
              <a:t>هُوَ </a:t>
            </a:r>
            <a:r>
              <a:rPr lang="ar-IQ" sz="4000" b="1" dirty="0"/>
              <a:t>الَّذِي خَلَقَ لَكُمْ مَا فِي الْأَرْضِ جَمِيعًا ثُمَّ اسْتَوَى إِلَى السَّمَاءِ فَسَوَّاهُنَّ سَبْعَ سَمَاوَاتٍ </a:t>
            </a:r>
            <a:r>
              <a:rPr lang="ar-IQ" sz="4000" b="1" dirty="0" err="1"/>
              <a:t>وَهُوَبِكُلِّ</a:t>
            </a:r>
            <a:r>
              <a:rPr lang="ar-IQ" sz="4000" b="1" dirty="0"/>
              <a:t> شَيْءٍ عَلِيمٌ</a:t>
            </a:r>
            <a:r>
              <a:rPr lang="ar-SA" sz="4000" b="1" dirty="0"/>
              <a:t>)</a:t>
            </a:r>
            <a:r>
              <a:rPr lang="ar-IQ" sz="4000" b="1" dirty="0"/>
              <a:t> </a:t>
            </a:r>
            <a:r>
              <a:rPr lang="ar-IQ" sz="4000" b="1" dirty="0" smtClean="0"/>
              <a:t> </a:t>
            </a:r>
            <a:r>
              <a:rPr lang="en-US" sz="4000" b="1" dirty="0" smtClean="0"/>
              <a:t> </a:t>
            </a:r>
            <a:r>
              <a:rPr lang="ar-IQ" sz="4000" b="1" dirty="0" err="1" smtClean="0"/>
              <a:t>سورةالبقرة</a:t>
            </a:r>
            <a:r>
              <a:rPr lang="ar-IQ" sz="4000" b="1" dirty="0" smtClean="0"/>
              <a:t>/الآية29 </a:t>
            </a:r>
            <a:endParaRPr lang="en-US" sz="4000" b="1" dirty="0"/>
          </a:p>
        </p:txBody>
      </p:sp>
    </p:spTree>
    <p:extLst>
      <p:ext uri="{BB962C8B-B14F-4D97-AF65-F5344CB8AC3E}">
        <p14:creationId xmlns:p14="http://schemas.microsoft.com/office/powerpoint/2010/main" val="380337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مستطيل 2"/>
          <p:cNvSpPr/>
          <p:nvPr/>
        </p:nvSpPr>
        <p:spPr>
          <a:xfrm>
            <a:off x="381000" y="1752600"/>
            <a:ext cx="8315051" cy="2554545"/>
          </a:xfrm>
          <a:prstGeom prst="rect">
            <a:avLst/>
          </a:prstGeom>
        </p:spPr>
        <p:txBody>
          <a:bodyPr wrap="square">
            <a:spAutoFit/>
          </a:bodyPr>
          <a:lstStyle/>
          <a:p>
            <a:pPr algn="r"/>
            <a:r>
              <a:rPr lang="ar-SA" sz="4000" dirty="0"/>
              <a:t>قوله </a:t>
            </a:r>
            <a:r>
              <a:rPr lang="ar-SA" sz="4000" dirty="0" smtClean="0"/>
              <a:t>تعالى:</a:t>
            </a:r>
            <a:r>
              <a:rPr lang="ar-IQ" sz="4000" b="1" dirty="0"/>
              <a:t> </a:t>
            </a:r>
            <a:r>
              <a:rPr lang="ar-SA" sz="4000" b="1" dirty="0" smtClean="0"/>
              <a:t>(</a:t>
            </a:r>
            <a:r>
              <a:rPr lang="ar-IQ" sz="4000" b="1" dirty="0" smtClean="0"/>
              <a:t>يَوْمَ </a:t>
            </a:r>
            <a:r>
              <a:rPr lang="ar-IQ" sz="4000" b="1" dirty="0"/>
              <a:t>يَجْمَعُ اللَّهُ الرُّسُلَ فَيَقُولُ مَاذَا أُجِبْتُمْ قَالُوا لَا عِلْمَ لَنَا إِنَّكَ أَنْتَ عَلَّامُ </a:t>
            </a:r>
            <a:r>
              <a:rPr lang="ar-IQ" sz="4000" b="1" dirty="0" smtClean="0"/>
              <a:t>الْغُيُوبِ</a:t>
            </a:r>
            <a:r>
              <a:rPr lang="ar-SA" sz="4000" b="1" dirty="0" smtClean="0"/>
              <a:t>)</a:t>
            </a:r>
            <a:r>
              <a:rPr lang="ar-SA" sz="4000" dirty="0" smtClean="0"/>
              <a:t>                      </a:t>
            </a:r>
            <a:r>
              <a:rPr lang="ar-IQ" sz="4000" dirty="0" smtClean="0"/>
              <a:t>سورة المائدة/ الآية 109</a:t>
            </a:r>
            <a:r>
              <a:rPr lang="ar-SA" sz="4000" dirty="0" smtClean="0"/>
              <a:t>                                                                                     </a:t>
            </a:r>
            <a:endParaRPr lang="en-US" sz="4000" dirty="0"/>
          </a:p>
        </p:txBody>
      </p:sp>
    </p:spTree>
    <p:extLst>
      <p:ext uri="{BB962C8B-B14F-4D97-AF65-F5344CB8AC3E}">
        <p14:creationId xmlns:p14="http://schemas.microsoft.com/office/powerpoint/2010/main" val="408875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990600"/>
          </a:xfrm>
        </p:spPr>
        <p:txBody>
          <a:bodyPr>
            <a:normAutofit fontScale="90000"/>
          </a:bodyPr>
          <a:lstStyle/>
          <a:p>
            <a:r>
              <a:rPr lang="ar-IQ" dirty="0" smtClean="0">
                <a:solidFill>
                  <a:schemeClr val="tx1"/>
                </a:solidFill>
              </a:rPr>
              <a:t>المحاضرة التاسعة</a:t>
            </a:r>
            <a:br>
              <a:rPr lang="ar-IQ" dirty="0" smtClean="0">
                <a:solidFill>
                  <a:schemeClr val="tx1"/>
                </a:solidFill>
              </a:rPr>
            </a:br>
            <a:r>
              <a:rPr lang="ar-IQ" dirty="0" smtClean="0">
                <a:solidFill>
                  <a:schemeClr val="tx1"/>
                </a:solidFill>
              </a:rPr>
              <a:t>7- صفة الحياة</a:t>
            </a:r>
            <a:endParaRPr lang="en-US" dirty="0">
              <a:solidFill>
                <a:schemeClr val="tx1"/>
              </a:solidFill>
            </a:endParaRPr>
          </a:p>
        </p:txBody>
      </p:sp>
      <p:sp>
        <p:nvSpPr>
          <p:cNvPr id="3" name="مستطيل 2"/>
          <p:cNvSpPr/>
          <p:nvPr/>
        </p:nvSpPr>
        <p:spPr>
          <a:xfrm>
            <a:off x="533400" y="2551837"/>
            <a:ext cx="8001000" cy="2677656"/>
          </a:xfrm>
          <a:prstGeom prst="rect">
            <a:avLst/>
          </a:prstGeom>
        </p:spPr>
        <p:txBody>
          <a:bodyPr wrap="square">
            <a:spAutoFit/>
          </a:bodyPr>
          <a:lstStyle/>
          <a:p>
            <a:pPr algn="r" rtl="1"/>
            <a:r>
              <a:rPr lang="ar-SA" sz="2800" dirty="0"/>
              <a:t> ويمكن تعريفها بانها : صفة ازلية توجب صحة العلم والارادة وباقي صفات المعاني والمعنوية ، وليس معنى الحياة في حقه تعالى، ما يقوله الطبيعي من قوة الحس ولاقوه التغذية ، ولا القوة التابعة للاعتدال النوعي ، كما ان حياة الله بلا روح ، بخلاف حياة الحادث فأنها بالروح  .</a:t>
            </a:r>
            <a:endParaRPr lang="en-US" sz="2800" dirty="0"/>
          </a:p>
          <a:p>
            <a:pPr algn="r"/>
            <a:r>
              <a:rPr lang="ar-SA" sz="2800" dirty="0"/>
              <a:t>وضدها : الموت</a:t>
            </a:r>
            <a:r>
              <a:rPr lang="ar-SA" dirty="0"/>
              <a:t>.</a:t>
            </a:r>
            <a:endParaRPr lang="en-US" dirty="0"/>
          </a:p>
        </p:txBody>
      </p:sp>
    </p:spTree>
    <p:extLst>
      <p:ext uri="{BB962C8B-B14F-4D97-AF65-F5344CB8AC3E}">
        <p14:creationId xmlns:p14="http://schemas.microsoft.com/office/powerpoint/2010/main" val="3460310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chemeClr val="tx1"/>
                </a:solidFill>
              </a:rPr>
              <a:t>الدليل العقلي</a:t>
            </a:r>
            <a:endParaRPr lang="en-US" dirty="0">
              <a:solidFill>
                <a:schemeClr val="tx1"/>
              </a:solidFill>
            </a:endParaRPr>
          </a:p>
        </p:txBody>
      </p:sp>
      <p:sp>
        <p:nvSpPr>
          <p:cNvPr id="3" name="مستطيل 2"/>
          <p:cNvSpPr/>
          <p:nvPr/>
        </p:nvSpPr>
        <p:spPr>
          <a:xfrm>
            <a:off x="762000" y="2438400"/>
            <a:ext cx="8077200" cy="2523768"/>
          </a:xfrm>
          <a:prstGeom prst="rect">
            <a:avLst/>
          </a:prstGeom>
        </p:spPr>
        <p:txBody>
          <a:bodyPr wrap="square">
            <a:spAutoFit/>
          </a:bodyPr>
          <a:lstStyle/>
          <a:p>
            <a:r>
              <a:rPr lang="ar-SA" dirty="0"/>
              <a:t> </a:t>
            </a:r>
            <a:endParaRPr lang="en-US" dirty="0"/>
          </a:p>
          <a:p>
            <a:pPr algn="r"/>
            <a:r>
              <a:rPr lang="ar-SA" sz="2800" dirty="0"/>
              <a:t>1-  لو لم يتصف الله تعالى بالحياة، لما صح اتصافه بالقدرة والارادة والعلم، </a:t>
            </a:r>
            <a:r>
              <a:rPr lang="ar-SA" sz="2800" dirty="0" err="1"/>
              <a:t>لانه</a:t>
            </a:r>
            <a:r>
              <a:rPr lang="ar-SA" sz="2800" dirty="0"/>
              <a:t> </a:t>
            </a:r>
            <a:r>
              <a:rPr lang="ar-SA" sz="2800" dirty="0" err="1"/>
              <a:t>لايتصور</a:t>
            </a:r>
            <a:r>
              <a:rPr lang="ar-SA" sz="2800" dirty="0"/>
              <a:t> قيامها بغير حي ، وهو محال.</a:t>
            </a:r>
            <a:endParaRPr lang="en-US" sz="2800" dirty="0"/>
          </a:p>
          <a:p>
            <a:pPr algn="r"/>
            <a:r>
              <a:rPr lang="ar-SA" sz="2800" dirty="0"/>
              <a:t>2- الحياة صفة كمال ، ونقيضها نقص ، والله منزه عن النقائص.</a:t>
            </a:r>
            <a:endParaRPr lang="en-US" sz="2800" dirty="0"/>
          </a:p>
          <a:p>
            <a:pPr algn="r"/>
            <a:r>
              <a:rPr lang="ar-SA" sz="2800" dirty="0"/>
              <a:t>3- اتصافه تعالى بضد الحياة ، </a:t>
            </a:r>
            <a:r>
              <a:rPr lang="ar-SA" sz="2800" dirty="0" err="1"/>
              <a:t>لاتجعله</a:t>
            </a:r>
            <a:r>
              <a:rPr lang="ar-SA" sz="2800" dirty="0"/>
              <a:t> واهب الحياة ، لان فاقد الشيء لا يعطيه</a:t>
            </a:r>
            <a:r>
              <a:rPr lang="ar-SA" dirty="0"/>
              <a:t>.</a:t>
            </a:r>
            <a:endParaRPr lang="en-US" dirty="0"/>
          </a:p>
        </p:txBody>
      </p:sp>
    </p:spTree>
    <p:extLst>
      <p:ext uri="{BB962C8B-B14F-4D97-AF65-F5344CB8AC3E}">
        <p14:creationId xmlns:p14="http://schemas.microsoft.com/office/powerpoint/2010/main" val="1923203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chemeClr val="tx1"/>
                </a:solidFill>
              </a:rPr>
              <a:t>الدليل النقلي </a:t>
            </a:r>
            <a:endParaRPr lang="en-US" dirty="0">
              <a:solidFill>
                <a:schemeClr val="tx1"/>
              </a:solidFill>
            </a:endParaRPr>
          </a:p>
        </p:txBody>
      </p:sp>
      <p:sp>
        <p:nvSpPr>
          <p:cNvPr id="3" name="مستطيل 2"/>
          <p:cNvSpPr/>
          <p:nvPr/>
        </p:nvSpPr>
        <p:spPr>
          <a:xfrm>
            <a:off x="304800" y="2690336"/>
            <a:ext cx="8305800" cy="3416320"/>
          </a:xfrm>
          <a:prstGeom prst="rect">
            <a:avLst/>
          </a:prstGeom>
        </p:spPr>
        <p:txBody>
          <a:bodyPr wrap="square">
            <a:spAutoFit/>
          </a:bodyPr>
          <a:lstStyle/>
          <a:p>
            <a:pPr algn="r"/>
            <a:r>
              <a:rPr lang="ar-IQ" sz="3600" b="1" dirty="0" smtClean="0"/>
              <a:t>          قوله تعالى: (اللَّهُ </a:t>
            </a:r>
            <a:r>
              <a:rPr lang="ar-IQ" sz="3600" b="1" dirty="0"/>
              <a:t>لَا إِلَهَ إِلَّا هُوَ الْحَيُّ الْقَيُّومُ لَا تَأْخُذُهُ سِنَةٌ وَلَا نَوْمٌ لَهُ مَا فِي السَّمَاوَاتِ وَمَا فِي الْأَرْضِ مَنْ ذَا الَّذِي يَشْفَعُ عِنْدَهُ إِلَّا بِإِذْنِهِ يَعْلَمُ مَا بَيْنَ أَيْدِيهِمْ وَمَا خَلْفَهُمْ وَلَا يُحِيطُونَ بِشَيْءٍ مِنْ عِلْمِهِ إِلَّا بِمَا شَاءَ وَسِعَ كُرْسِيُّهُ السَّمَاوَاتِ وَالْأَرْضَ </a:t>
            </a:r>
            <a:r>
              <a:rPr lang="ar-IQ" sz="3600" b="1" dirty="0" smtClean="0"/>
              <a:t>وَلَا يَئُودُهُ </a:t>
            </a:r>
            <a:r>
              <a:rPr lang="ar-IQ" sz="3600" b="1" dirty="0"/>
              <a:t>حِفْظُهُمَا وَهُوَ الْعَلِيُّ </a:t>
            </a:r>
            <a:r>
              <a:rPr lang="ar-IQ" sz="3600" b="1" dirty="0" smtClean="0"/>
              <a:t>الْعَظِيمُ)   سورة البقرة/ الآية 255</a:t>
            </a:r>
            <a:endParaRPr lang="en-US" sz="3600" dirty="0"/>
          </a:p>
        </p:txBody>
      </p:sp>
    </p:spTree>
    <p:extLst>
      <p:ext uri="{BB962C8B-B14F-4D97-AF65-F5344CB8AC3E}">
        <p14:creationId xmlns:p14="http://schemas.microsoft.com/office/powerpoint/2010/main" val="778866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الدليل النقلي</a:t>
            </a:r>
            <a:endParaRPr lang="en-US" dirty="0"/>
          </a:p>
        </p:txBody>
      </p:sp>
      <p:sp>
        <p:nvSpPr>
          <p:cNvPr id="3" name="مستطيل 2"/>
          <p:cNvSpPr/>
          <p:nvPr/>
        </p:nvSpPr>
        <p:spPr>
          <a:xfrm>
            <a:off x="252046" y="2209800"/>
            <a:ext cx="8458200" cy="2800767"/>
          </a:xfrm>
          <a:prstGeom prst="rect">
            <a:avLst/>
          </a:prstGeom>
        </p:spPr>
        <p:txBody>
          <a:bodyPr wrap="square">
            <a:spAutoFit/>
          </a:bodyPr>
          <a:lstStyle/>
          <a:p>
            <a:pPr algn="r"/>
            <a:r>
              <a:rPr lang="ar-IQ" sz="4400" b="1" dirty="0" smtClean="0"/>
              <a:t> قوله تعالى (هُوَ </a:t>
            </a:r>
            <a:r>
              <a:rPr lang="ar-IQ" sz="4400" b="1" dirty="0"/>
              <a:t>الْحَيُّ لَا إِلَهَ إِلَّا هُوَ فَادْعُوهُ مُخْلِصِينَ لَهُ الدِّينَ الْحَمْدُ لِلَّهِ رَبِّ </a:t>
            </a:r>
            <a:r>
              <a:rPr lang="ar-IQ" sz="4400" b="1" dirty="0" smtClean="0"/>
              <a:t>الْعَالَمِينَ) سورة غافر/الآية65                                                               </a:t>
            </a:r>
            <a:endParaRPr lang="en-US" sz="4400" dirty="0"/>
          </a:p>
        </p:txBody>
      </p:sp>
    </p:spTree>
    <p:extLst>
      <p:ext uri="{BB962C8B-B14F-4D97-AF65-F5344CB8AC3E}">
        <p14:creationId xmlns:p14="http://schemas.microsoft.com/office/powerpoint/2010/main" val="213499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4191000" cy="984738"/>
          </a:xfrm>
        </p:spPr>
        <p:txBody>
          <a:bodyPr>
            <a:noAutofit/>
          </a:bodyPr>
          <a:lstStyle/>
          <a:p>
            <a:endParaRPr lang="ar-IQ" sz="3200" b="1" dirty="0">
              <a:solidFill>
                <a:schemeClr val="tx1"/>
              </a:solidFill>
            </a:endParaRPr>
          </a:p>
        </p:txBody>
      </p:sp>
      <p:sp>
        <p:nvSpPr>
          <p:cNvPr id="4" name="مستطيل 3"/>
          <p:cNvSpPr/>
          <p:nvPr/>
        </p:nvSpPr>
        <p:spPr>
          <a:xfrm>
            <a:off x="304800" y="1524000"/>
            <a:ext cx="8610600" cy="4431983"/>
          </a:xfrm>
          <a:prstGeom prst="rect">
            <a:avLst/>
          </a:prstGeom>
        </p:spPr>
        <p:txBody>
          <a:bodyPr wrap="square">
            <a:spAutoFit/>
          </a:bodyPr>
          <a:lstStyle/>
          <a:p>
            <a:r>
              <a:rPr lang="ar-IQ" i="1" dirty="0"/>
              <a:t> </a:t>
            </a:r>
            <a:endParaRPr lang="en-US" dirty="0"/>
          </a:p>
          <a:p>
            <a:pPr algn="r"/>
            <a:r>
              <a:rPr lang="ar-IQ" i="1" dirty="0"/>
              <a:t>	</a:t>
            </a:r>
            <a:r>
              <a:rPr lang="ar-IQ" sz="4400" i="1" dirty="0" err="1"/>
              <a:t>البصر:صفة</a:t>
            </a:r>
            <a:r>
              <a:rPr lang="ar-IQ" sz="4400" i="1" dirty="0"/>
              <a:t> أزلية شأنها إدراك كل مبصر ، وان لطف. </a:t>
            </a:r>
            <a:endParaRPr lang="en-US" sz="4400" dirty="0"/>
          </a:p>
          <a:p>
            <a:pPr algn="r"/>
            <a:r>
              <a:rPr lang="ar-IQ" sz="4400" i="1" dirty="0"/>
              <a:t> فلا يغيب عن بصره مرئي وإن دق ، </a:t>
            </a:r>
            <a:r>
              <a:rPr lang="ar-IQ" sz="4400" i="1" dirty="0" err="1"/>
              <a:t>ولايدفع</a:t>
            </a:r>
            <a:r>
              <a:rPr lang="ar-IQ" sz="4400" i="1" dirty="0"/>
              <a:t> رؤيته ظلام ،ويرى من غير حدقة وأجفان، فهي صفة تنكشف بها المرئيات من </a:t>
            </a:r>
            <a:r>
              <a:rPr lang="ar-IQ" sz="4400" i="1" dirty="0" err="1"/>
              <a:t>غيرآلة</a:t>
            </a:r>
            <a:r>
              <a:rPr lang="ar-IQ" sz="4400" i="1" dirty="0"/>
              <a:t>.</a:t>
            </a:r>
            <a:endParaRPr lang="en-US" sz="4400" dirty="0"/>
          </a:p>
          <a:p>
            <a:pPr algn="r"/>
            <a:r>
              <a:rPr lang="ar-IQ" i="1" dirty="0"/>
              <a:t>	</a:t>
            </a:r>
            <a:r>
              <a:rPr lang="ar-SA" sz="4400" i="1" dirty="0" smtClean="0"/>
              <a:t>وضدها :العمى</a:t>
            </a:r>
            <a:endParaRPr lang="en-US" sz="4400" dirty="0"/>
          </a:p>
        </p:txBody>
      </p:sp>
    </p:spTree>
    <p:extLst>
      <p:ext uri="{BB962C8B-B14F-4D97-AF65-F5344CB8AC3E}">
        <p14:creationId xmlns:p14="http://schemas.microsoft.com/office/powerpoint/2010/main" val="3736518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dirty="0" smtClean="0">
                <a:solidFill>
                  <a:schemeClr val="tx1"/>
                </a:solidFill>
              </a:rPr>
              <a:t>صفتي السمع والبصر</a:t>
            </a:r>
            <a:endParaRPr lang="ar-IQ" sz="3600" dirty="0">
              <a:solidFill>
                <a:schemeClr val="tx1"/>
              </a:solidFill>
            </a:endParaRPr>
          </a:p>
        </p:txBody>
      </p:sp>
      <p:sp>
        <p:nvSpPr>
          <p:cNvPr id="7" name="عنصر نائب للمحتوى 6"/>
          <p:cNvSpPr>
            <a:spLocks noGrp="1"/>
          </p:cNvSpPr>
          <p:nvPr>
            <p:ph idx="1"/>
          </p:nvPr>
        </p:nvSpPr>
        <p:spPr>
          <a:xfrm>
            <a:off x="381000" y="1447800"/>
            <a:ext cx="8503920" cy="4572000"/>
          </a:xfrm>
          <a:ln>
            <a:solidFill>
              <a:schemeClr val="accent1"/>
            </a:solidFill>
          </a:ln>
        </p:spPr>
        <p:txBody>
          <a:bodyPr>
            <a:normAutofit/>
          </a:bodyPr>
          <a:lstStyle/>
          <a:p>
            <a:pPr marL="0" indent="0" algn="l" rtl="0">
              <a:spcBef>
                <a:spcPts val="0"/>
              </a:spcBef>
              <a:buClrTx/>
              <a:buSzTx/>
              <a:buNone/>
            </a:pPr>
            <a:endParaRPr lang="en-US" sz="3600" dirty="0">
              <a:solidFill>
                <a:prstClr val="black"/>
              </a:solidFill>
            </a:endParaRPr>
          </a:p>
        </p:txBody>
      </p:sp>
      <p:sp>
        <p:nvSpPr>
          <p:cNvPr id="3" name="مستطيل 2"/>
          <p:cNvSpPr/>
          <p:nvPr/>
        </p:nvSpPr>
        <p:spPr>
          <a:xfrm>
            <a:off x="533400" y="1982450"/>
            <a:ext cx="8305800" cy="3970318"/>
          </a:xfrm>
          <a:prstGeom prst="rect">
            <a:avLst/>
          </a:prstGeom>
        </p:spPr>
        <p:txBody>
          <a:bodyPr wrap="square">
            <a:spAutoFit/>
          </a:bodyPr>
          <a:lstStyle/>
          <a:p>
            <a:pPr algn="r"/>
            <a:r>
              <a:rPr lang="ar-IQ" sz="3600" b="1" i="1" dirty="0"/>
              <a:t>الدليل العقلي:</a:t>
            </a:r>
            <a:endParaRPr lang="en-US" sz="3600" dirty="0"/>
          </a:p>
          <a:p>
            <a:pPr algn="r"/>
            <a:r>
              <a:rPr lang="ar-IQ" sz="3600" b="1" i="1" dirty="0"/>
              <a:t>أ- </a:t>
            </a:r>
            <a:r>
              <a:rPr lang="ar-IQ" sz="3600" dirty="0"/>
              <a:t>السمع والبصر صفتا كمال، وقد اتصف بهما المخلوق ،فهو تعالى الاحق بالاتصاف بهما. وإلا لزم أن يكون للمخلوق من صفات الكمال ما ليس للخالق</a:t>
            </a:r>
            <a:r>
              <a:rPr lang="ar-IQ" sz="3600" b="1" i="1" dirty="0"/>
              <a:t> .</a:t>
            </a:r>
            <a:endParaRPr lang="en-US" sz="3600" dirty="0"/>
          </a:p>
          <a:p>
            <a:pPr algn="r"/>
            <a:r>
              <a:rPr lang="ar-IQ" sz="3600" dirty="0"/>
              <a:t>ب- هو أن الله تعالى لو لم يكن متصف بالسمع والبصر ، لزم أن يتصف بضدهما ،واذا ثبت اتصافه بضدهما، كان نقصاً، والنقص عليه محال</a:t>
            </a:r>
            <a:r>
              <a:rPr lang="ar-IQ" sz="3600" dirty="0" smtClean="0"/>
              <a:t>.</a:t>
            </a:r>
            <a:endParaRPr lang="en-US" sz="3600" dirty="0"/>
          </a:p>
        </p:txBody>
      </p:sp>
    </p:spTree>
    <p:extLst>
      <p:ext uri="{BB962C8B-B14F-4D97-AF65-F5344CB8AC3E}">
        <p14:creationId xmlns:p14="http://schemas.microsoft.com/office/powerpoint/2010/main" val="3871033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228600"/>
          </a:xfrm>
        </p:spPr>
        <p:txBody>
          <a:bodyPr>
            <a:normAutofit fontScale="90000"/>
          </a:bodyPr>
          <a:lstStyle/>
          <a:p>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ar-IQ" b="1" dirty="0" smtClean="0">
                <a:effectLst>
                  <a:outerShdw blurRad="38100" dist="38100" dir="2700000" algn="tl">
                    <a:srgbClr val="000000">
                      <a:alpha val="43137"/>
                    </a:srgbClr>
                  </a:outerShdw>
                </a:effectLst>
              </a:rPr>
              <a:t/>
            </a:r>
            <a:br>
              <a:rPr lang="ar-IQ" b="1" dirty="0" smtClean="0">
                <a:effectLst>
                  <a:outerShdw blurRad="38100" dist="38100" dir="2700000" algn="tl">
                    <a:srgbClr val="000000">
                      <a:alpha val="43137"/>
                    </a:srgbClr>
                  </a:outerShdw>
                </a:effectLst>
              </a:rPr>
            </a:br>
            <a:r>
              <a:rPr lang="ar-IQ" b="1" dirty="0" smtClean="0">
                <a:effectLst>
                  <a:outerShdw blurRad="38100" dist="38100" dir="2700000" algn="tl">
                    <a:srgbClr val="000000">
                      <a:alpha val="43137"/>
                    </a:srgbClr>
                  </a:outerShdw>
                </a:effectLst>
              </a:rPr>
              <a:t> </a:t>
            </a:r>
            <a:r>
              <a:rPr lang="en-US" dirty="0"/>
              <a:t/>
            </a:r>
            <a:br>
              <a:rPr lang="en-US" dirty="0"/>
            </a:br>
            <a:endParaRPr lang="ar-IQ" dirty="0"/>
          </a:p>
        </p:txBody>
      </p:sp>
      <p:sp>
        <p:nvSpPr>
          <p:cNvPr id="3" name="Content Placeholder 2"/>
          <p:cNvSpPr>
            <a:spLocks noGrp="1"/>
          </p:cNvSpPr>
          <p:nvPr>
            <p:ph idx="1"/>
          </p:nvPr>
        </p:nvSpPr>
        <p:spPr>
          <a:xfrm>
            <a:off x="411480" y="1371600"/>
            <a:ext cx="8351520" cy="4724400"/>
          </a:xfrm>
        </p:spPr>
        <p:txBody>
          <a:bodyPr/>
          <a:lstStyle/>
          <a:p>
            <a:pPr marL="0" indent="0" algn="justLow" rtl="1">
              <a:buNone/>
            </a:pPr>
            <a:endParaRPr lang="en-US" dirty="0"/>
          </a:p>
          <a:p>
            <a:pPr marL="0" indent="0" algn="justLow" rtl="1">
              <a:buNone/>
            </a:pPr>
            <a:endParaRPr lang="ar-IQ" dirty="0"/>
          </a:p>
        </p:txBody>
      </p:sp>
      <p:sp>
        <p:nvSpPr>
          <p:cNvPr id="4" name="مستطيل 3"/>
          <p:cNvSpPr/>
          <p:nvPr/>
        </p:nvSpPr>
        <p:spPr>
          <a:xfrm>
            <a:off x="609600" y="2949750"/>
            <a:ext cx="8153400" cy="2554545"/>
          </a:xfrm>
          <a:prstGeom prst="rect">
            <a:avLst/>
          </a:prstGeom>
        </p:spPr>
        <p:txBody>
          <a:bodyPr wrap="square">
            <a:spAutoFit/>
          </a:bodyPr>
          <a:lstStyle/>
          <a:p>
            <a:pPr algn="r"/>
            <a:r>
              <a:rPr lang="ar-IQ" sz="4000" dirty="0"/>
              <a:t>ج- لو ثبت اتصافه بالصمم والعمى، لكان ذلك نقصاً، ولو كان ناقصا، لاحتاج الى من يكمله ،ومكمله يحتاج الى مكمل آخر.. وهكذا فليزم الدور أو التسلسل. وكلاهما باطل.</a:t>
            </a:r>
            <a:r>
              <a:rPr lang="ar-IQ" dirty="0"/>
              <a:t> </a:t>
            </a:r>
            <a:endParaRPr lang="en-US" dirty="0"/>
          </a:p>
        </p:txBody>
      </p:sp>
    </p:spTree>
    <p:extLst>
      <p:ext uri="{BB962C8B-B14F-4D97-AF65-F5344CB8AC3E}">
        <p14:creationId xmlns:p14="http://schemas.microsoft.com/office/powerpoint/2010/main" val="27044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solidFill>
                <a:schemeClr val="tx1"/>
              </a:solidFill>
            </a:endParaRPr>
          </a:p>
        </p:txBody>
      </p:sp>
      <p:sp>
        <p:nvSpPr>
          <p:cNvPr id="3" name="عنصر نائب للمحتوى 2"/>
          <p:cNvSpPr>
            <a:spLocks noGrp="1"/>
          </p:cNvSpPr>
          <p:nvPr>
            <p:ph idx="1"/>
          </p:nvPr>
        </p:nvSpPr>
        <p:spPr/>
        <p:txBody>
          <a:bodyPr>
            <a:normAutofit/>
          </a:bodyPr>
          <a:lstStyle/>
          <a:p>
            <a:r>
              <a:rPr lang="ar-IQ" sz="4800" dirty="0"/>
              <a:t>ج- لو ثبت اتصافه بالصمم والعمى، لكان ذلك نقصاً، ولو كان ناقصا، لاحتاج الى من يكمله ،ومكمله يحتاج الى مكمل آخر.. وهكذا فليزم الدور أو التسلسل. وكلاهما باطل. </a:t>
            </a:r>
            <a:endParaRPr lang="ar-IQ" sz="4800" i="1" dirty="0"/>
          </a:p>
        </p:txBody>
      </p:sp>
    </p:spTree>
    <p:extLst>
      <p:ext uri="{BB962C8B-B14F-4D97-AF65-F5344CB8AC3E}">
        <p14:creationId xmlns:p14="http://schemas.microsoft.com/office/powerpoint/2010/main" val="1659398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مستطيل 2"/>
          <p:cNvSpPr/>
          <p:nvPr/>
        </p:nvSpPr>
        <p:spPr>
          <a:xfrm>
            <a:off x="175847" y="1371601"/>
            <a:ext cx="8663354" cy="4216539"/>
          </a:xfrm>
          <a:prstGeom prst="rect">
            <a:avLst/>
          </a:prstGeom>
        </p:spPr>
        <p:txBody>
          <a:bodyPr wrap="square">
            <a:spAutoFit/>
          </a:bodyPr>
          <a:lstStyle/>
          <a:p>
            <a:pPr algn="r"/>
            <a:r>
              <a:rPr lang="ar-IQ" sz="4400" dirty="0"/>
              <a:t>الدليل النقلي:</a:t>
            </a:r>
            <a:endParaRPr lang="en-US" sz="4400" dirty="0"/>
          </a:p>
          <a:p>
            <a:pPr algn="r"/>
            <a:r>
              <a:rPr lang="ar-SA" sz="3200" dirty="0"/>
              <a:t>تعد صفتي السمع </a:t>
            </a:r>
            <a:r>
              <a:rPr lang="ar-SA" sz="3200" dirty="0" err="1" smtClean="0"/>
              <a:t>والبصرمن</a:t>
            </a:r>
            <a:r>
              <a:rPr lang="ar-SA" sz="3200" dirty="0" smtClean="0"/>
              <a:t> </a:t>
            </a:r>
            <a:r>
              <a:rPr lang="ar-SA" sz="3200" dirty="0"/>
              <a:t>صفات المعاني السبع ( القدرة، </a:t>
            </a:r>
            <a:r>
              <a:rPr lang="ar-SA" sz="3200" dirty="0" smtClean="0"/>
              <a:t>الارادة، العلم، السمع، البصر</a:t>
            </a:r>
            <a:r>
              <a:rPr lang="ar-SA" sz="3200" dirty="0"/>
              <a:t>، الكلام ، الحياة</a:t>
            </a:r>
            <a:r>
              <a:rPr lang="ar-SA" sz="3200" dirty="0" smtClean="0"/>
              <a:t>)</a:t>
            </a:r>
          </a:p>
          <a:p>
            <a:pPr algn="r"/>
            <a:r>
              <a:rPr lang="ar-SA" sz="3200" b="1" dirty="0" smtClean="0"/>
              <a:t>قوله تعالى:( </a:t>
            </a:r>
            <a:r>
              <a:rPr lang="ar-IQ" sz="3200" b="1" dirty="0"/>
              <a:t>ا</a:t>
            </a:r>
            <a:r>
              <a:rPr lang="ar-IQ" sz="3200" b="1" dirty="0" smtClean="0"/>
              <a:t>للَّهُ </a:t>
            </a:r>
            <a:r>
              <a:rPr lang="ar-IQ" sz="3200" b="1" dirty="0"/>
              <a:t>يَصْطَفِي مِنَ الْمَلَائِكَةِ رُسُلًا وَمِنَ النَّاسِ إِنَّ اللَّهَ </a:t>
            </a:r>
            <a:r>
              <a:rPr lang="ar-SA" sz="3200" b="1" dirty="0" smtClean="0"/>
              <a:t> </a:t>
            </a:r>
            <a:r>
              <a:rPr lang="ar-IQ" sz="3200" b="1" dirty="0" smtClean="0"/>
              <a:t>سَمِيعٌ</a:t>
            </a:r>
            <a:r>
              <a:rPr lang="ar-SA" sz="3200" b="1" dirty="0" smtClean="0"/>
              <a:t> </a:t>
            </a:r>
            <a:r>
              <a:rPr lang="ar-IQ" sz="3200" b="1" dirty="0" smtClean="0"/>
              <a:t>بَصِيرٌ</a:t>
            </a:r>
            <a:r>
              <a:rPr lang="ar-SA" sz="3200" b="1" dirty="0"/>
              <a:t>)</a:t>
            </a:r>
            <a:endParaRPr lang="en-US" sz="3200" dirty="0"/>
          </a:p>
          <a:p>
            <a:pPr algn="r"/>
            <a:r>
              <a:rPr lang="ar-IQ" sz="3200" b="1" dirty="0" smtClean="0"/>
              <a:t> </a:t>
            </a:r>
            <a:r>
              <a:rPr lang="ar-SA" sz="3200" b="1" dirty="0" smtClean="0"/>
              <a:t>وقوله تعالى:(</a:t>
            </a:r>
            <a:r>
              <a:rPr lang="ar-IQ" sz="3200" b="1" dirty="0" smtClean="0"/>
              <a:t>فَاطِرُ </a:t>
            </a:r>
            <a:r>
              <a:rPr lang="ar-IQ" sz="3200" b="1" dirty="0"/>
              <a:t>السَّمَاوَاتِ وَالْأَرْضِ جَعَلَ لَكُمْ مِنْ أَنْفُسِكُمْ أَزْوَاجًا وَمِنَ الْأَنْعَامِ أَزْوَاجًا </a:t>
            </a:r>
            <a:r>
              <a:rPr lang="ar-IQ" sz="3200" b="1" dirty="0" err="1"/>
              <a:t>يَذْرَؤُكُمْ</a:t>
            </a:r>
            <a:r>
              <a:rPr lang="ar-IQ" sz="3200" b="1" dirty="0"/>
              <a:t> فِيهِ لَيْسَ كَمِثْلِهِ شَيْءٌ وَهُوَ </a:t>
            </a:r>
            <a:r>
              <a:rPr lang="ar-IQ" sz="3200" b="1" dirty="0" smtClean="0"/>
              <a:t>السَّمِيعُ الْبَصِيرُ</a:t>
            </a:r>
            <a:r>
              <a:rPr lang="ar-SA" sz="3200" b="1" dirty="0" smtClean="0"/>
              <a:t>)</a:t>
            </a:r>
            <a:endParaRPr lang="en-US" sz="3200" dirty="0"/>
          </a:p>
        </p:txBody>
      </p:sp>
    </p:spTree>
    <p:extLst>
      <p:ext uri="{BB962C8B-B14F-4D97-AF65-F5344CB8AC3E}">
        <p14:creationId xmlns:p14="http://schemas.microsoft.com/office/powerpoint/2010/main" val="2854474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المحاضرة الثامنة</a:t>
            </a:r>
            <a:br>
              <a:rPr lang="ar-SA" dirty="0" smtClean="0"/>
            </a:br>
            <a:r>
              <a:rPr lang="ar-SA" dirty="0" smtClean="0"/>
              <a:t>صفة العلم</a:t>
            </a:r>
            <a:endParaRPr lang="en-US" dirty="0"/>
          </a:p>
        </p:txBody>
      </p:sp>
      <p:sp>
        <p:nvSpPr>
          <p:cNvPr id="3" name="مستطيل 2"/>
          <p:cNvSpPr/>
          <p:nvPr/>
        </p:nvSpPr>
        <p:spPr>
          <a:xfrm>
            <a:off x="685800" y="1910318"/>
            <a:ext cx="7543800" cy="3046988"/>
          </a:xfrm>
          <a:prstGeom prst="rect">
            <a:avLst/>
          </a:prstGeom>
        </p:spPr>
        <p:txBody>
          <a:bodyPr wrap="square">
            <a:spAutoFit/>
          </a:bodyPr>
          <a:lstStyle/>
          <a:p>
            <a:pPr algn="r"/>
            <a:r>
              <a:rPr lang="ar-IQ" dirty="0"/>
              <a:t> </a:t>
            </a:r>
            <a:r>
              <a:rPr lang="ar-IQ" sz="4800" dirty="0"/>
              <a:t>العلم : صفة أزلية تنكشف المعلومات عند تعلقها بها. وضدها الجهل وما في معناه، كالظن والشك والوهم والذهول والغفلة والنسيان والسهو. </a:t>
            </a:r>
            <a:endParaRPr lang="en-US" sz="4800" dirty="0"/>
          </a:p>
        </p:txBody>
      </p:sp>
    </p:spTree>
    <p:extLst>
      <p:ext uri="{BB962C8B-B14F-4D97-AF65-F5344CB8AC3E}">
        <p14:creationId xmlns:p14="http://schemas.microsoft.com/office/powerpoint/2010/main" val="1516966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المحاضرة الثامنة</a:t>
            </a:r>
            <a:br>
              <a:rPr lang="ar-SA" dirty="0" smtClean="0"/>
            </a:br>
            <a:r>
              <a:rPr lang="ar-SA" dirty="0" smtClean="0"/>
              <a:t>صفة العلم</a:t>
            </a:r>
            <a:endParaRPr lang="en-US" dirty="0"/>
          </a:p>
        </p:txBody>
      </p:sp>
      <p:sp>
        <p:nvSpPr>
          <p:cNvPr id="3" name="مستطيل 2"/>
          <p:cNvSpPr/>
          <p:nvPr/>
        </p:nvSpPr>
        <p:spPr>
          <a:xfrm>
            <a:off x="304800" y="1524000"/>
            <a:ext cx="8212015" cy="4401205"/>
          </a:xfrm>
          <a:prstGeom prst="rect">
            <a:avLst/>
          </a:prstGeom>
        </p:spPr>
        <p:txBody>
          <a:bodyPr wrap="square">
            <a:spAutoFit/>
          </a:bodyPr>
          <a:lstStyle/>
          <a:p>
            <a:pPr algn="r" rtl="1"/>
            <a:r>
              <a:rPr lang="ar-IQ" sz="4000" dirty="0"/>
              <a:t> </a:t>
            </a:r>
            <a:r>
              <a:rPr lang="ar-IQ" sz="4000" b="1" i="1" dirty="0"/>
              <a:t>الدليل العقلي:</a:t>
            </a:r>
            <a:endParaRPr lang="en-US" sz="4000" dirty="0"/>
          </a:p>
          <a:p>
            <a:pPr algn="r"/>
            <a:r>
              <a:rPr lang="ar-IQ" sz="4000" dirty="0"/>
              <a:t>أ- الله تعالى فاعل فعلاً متقنً محكماً، وهذا ظاهر لمن نظر في الآفاق والانفس والاحياء، ومن كان فعله متقنا كان عالماً.</a:t>
            </a:r>
            <a:endParaRPr lang="en-US" sz="4000" dirty="0"/>
          </a:p>
          <a:p>
            <a:pPr algn="r"/>
            <a:r>
              <a:rPr lang="ar-IQ" sz="4000" dirty="0"/>
              <a:t>لأن من رأى خطاً حسناً يتضمن ألفاظاً عذبة رشيقة تدل على معان دقيقة ، علم بالضرورة أن كاتبه عالم.</a:t>
            </a:r>
            <a:endParaRPr lang="en-US" sz="4000" dirty="0"/>
          </a:p>
        </p:txBody>
      </p:sp>
    </p:spTree>
    <p:extLst>
      <p:ext uri="{BB962C8B-B14F-4D97-AF65-F5344CB8AC3E}">
        <p14:creationId xmlns:p14="http://schemas.microsoft.com/office/powerpoint/2010/main" val="102036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صفة العلم</a:t>
            </a:r>
            <a:endParaRPr lang="en-US" dirty="0"/>
          </a:p>
        </p:txBody>
      </p:sp>
      <p:sp>
        <p:nvSpPr>
          <p:cNvPr id="3" name="مستطيل 2"/>
          <p:cNvSpPr/>
          <p:nvPr/>
        </p:nvSpPr>
        <p:spPr>
          <a:xfrm>
            <a:off x="152400" y="2690336"/>
            <a:ext cx="8763000" cy="3785652"/>
          </a:xfrm>
          <a:prstGeom prst="rect">
            <a:avLst/>
          </a:prstGeom>
        </p:spPr>
        <p:txBody>
          <a:bodyPr wrap="square">
            <a:spAutoFit/>
          </a:bodyPr>
          <a:lstStyle/>
          <a:p>
            <a:pPr algn="r"/>
            <a:r>
              <a:rPr lang="ar-IQ" sz="4000" dirty="0"/>
              <a:t>ب- لو لم يكن الله تعالى عالما ، لكان جاهلاً، ولو كان جاهلاً، لما وجد هذا العالم على هذا النظام الدقيق، الذي </a:t>
            </a:r>
            <a:r>
              <a:rPr lang="ar-IQ" sz="4000" dirty="0" smtClean="0"/>
              <a:t>يدل </a:t>
            </a:r>
            <a:r>
              <a:rPr lang="ar-IQ" sz="4000" dirty="0"/>
              <a:t>أن خالقه عالم بما </a:t>
            </a:r>
            <a:r>
              <a:rPr lang="ar-IQ" sz="4000" dirty="0" err="1"/>
              <a:t>تقتضيه</a:t>
            </a:r>
            <a:r>
              <a:rPr lang="ar-IQ" sz="4000" dirty="0"/>
              <a:t> مصلحته علما، كاملاً.</a:t>
            </a:r>
            <a:endParaRPr lang="en-US" sz="4000" dirty="0"/>
          </a:p>
          <a:p>
            <a:pPr algn="r"/>
            <a:r>
              <a:rPr lang="ar-IQ" sz="4000" dirty="0"/>
              <a:t>		</a:t>
            </a:r>
            <a:endParaRPr lang="ar-SA" sz="4000" dirty="0" smtClean="0"/>
          </a:p>
          <a:p>
            <a:pPr algn="r"/>
            <a:r>
              <a:rPr lang="ar-IQ" sz="4000" dirty="0" smtClean="0"/>
              <a:t>ج- </a:t>
            </a:r>
            <a:r>
              <a:rPr lang="ar-IQ" sz="4000" dirty="0"/>
              <a:t>لو كان جاهلاً لكان ناقصا، والنقص على الإله محال</a:t>
            </a:r>
            <a:endParaRPr lang="en-US" sz="4000" dirty="0"/>
          </a:p>
        </p:txBody>
      </p:sp>
      <p:sp>
        <p:nvSpPr>
          <p:cNvPr id="4" name="مستطيل 3"/>
          <p:cNvSpPr/>
          <p:nvPr/>
        </p:nvSpPr>
        <p:spPr>
          <a:xfrm>
            <a:off x="5257800" y="1822406"/>
            <a:ext cx="3647923" cy="830997"/>
          </a:xfrm>
          <a:prstGeom prst="rect">
            <a:avLst/>
          </a:prstGeom>
        </p:spPr>
        <p:txBody>
          <a:bodyPr wrap="square">
            <a:spAutoFit/>
          </a:bodyPr>
          <a:lstStyle/>
          <a:p>
            <a:pPr lvl="0" algn="ctr" rtl="1">
              <a:spcBef>
                <a:spcPct val="0"/>
              </a:spcBef>
            </a:pPr>
            <a:r>
              <a:rPr lang="ar-SA" sz="4800" dirty="0">
                <a:solidFill>
                  <a:srgbClr val="8CADAE">
                    <a:shade val="75000"/>
                  </a:srgbClr>
                </a:solidFill>
                <a:ea typeface="+mj-ea"/>
                <a:cs typeface="Arial"/>
              </a:rPr>
              <a:t>الدليل العقلي</a:t>
            </a:r>
            <a:endParaRPr lang="en-US" sz="4800" dirty="0">
              <a:solidFill>
                <a:srgbClr val="8CADAE">
                  <a:shade val="75000"/>
                </a:srgbClr>
              </a:solidFill>
              <a:ea typeface="+mj-ea"/>
              <a:cs typeface="+mj-cs"/>
            </a:endParaRPr>
          </a:p>
        </p:txBody>
      </p:sp>
    </p:spTree>
    <p:extLst>
      <p:ext uri="{BB962C8B-B14F-4D97-AF65-F5344CB8AC3E}">
        <p14:creationId xmlns:p14="http://schemas.microsoft.com/office/powerpoint/2010/main" val="2995301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1284</TotalTime>
  <Words>560</Words>
  <Application>Microsoft Office PowerPoint</Application>
  <PresentationFormat>عرض على الشاشة (3:4)‏</PresentationFormat>
  <Paragraphs>45</Paragraphs>
  <Slides>15</Slides>
  <Notes>1</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المحاضرة السابعة صفتي السمع والبصر</vt:lpstr>
      <vt:lpstr>عرض تقديمي في PowerPoint</vt:lpstr>
      <vt:lpstr>صفتي السمع والبصر</vt:lpstr>
      <vt:lpstr>    </vt:lpstr>
      <vt:lpstr>عرض تقديمي في PowerPoint</vt:lpstr>
      <vt:lpstr>عرض تقديمي في PowerPoint</vt:lpstr>
      <vt:lpstr>المحاضرة الثامنة صفة العلم</vt:lpstr>
      <vt:lpstr>المحاضرة الثامنة صفة العلم</vt:lpstr>
      <vt:lpstr>صفة العلم</vt:lpstr>
      <vt:lpstr>عرض تقديمي في PowerPoint</vt:lpstr>
      <vt:lpstr>عرض تقديمي في PowerPoint</vt:lpstr>
      <vt:lpstr>المحاضرة التاسعة 7- صفة الحياة</vt:lpstr>
      <vt:lpstr>الدليل العقلي</vt:lpstr>
      <vt:lpstr>الدليل النقلي </vt:lpstr>
      <vt:lpstr>الدليل النقلي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رقية شاكر منصور/استاذ مساعد دكتور عقيدة وفكر اسلامي جامعة بغداد/كلية التربية للبنات العراق</dc:title>
  <dc:creator>pc</dc:creator>
  <cp:lastModifiedBy>whatsapp</cp:lastModifiedBy>
  <cp:revision>58</cp:revision>
  <dcterms:created xsi:type="dcterms:W3CDTF">2006-08-16T00:00:00Z</dcterms:created>
  <dcterms:modified xsi:type="dcterms:W3CDTF">2020-04-01T21:17:44Z</dcterms:modified>
</cp:coreProperties>
</file>