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1" r:id="rId5"/>
    <p:sldId id="262" r:id="rId6"/>
    <p:sldId id="263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A6789-A9D7-484F-9E24-3F1518572BD9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48790-9124-4CB6-9A46-F17045C86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36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48790-9124-4CB6-9A46-F17045C863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63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0586" y="3581400"/>
            <a:ext cx="6934058" cy="264355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ar-IQ" sz="3600" dirty="0">
                <a:solidFill>
                  <a:schemeClr val="tx1"/>
                </a:solidFill>
              </a:rPr>
              <a:t>صفات المعاني</a:t>
            </a:r>
            <a:endParaRPr lang="en-US" sz="3600" dirty="0">
              <a:solidFill>
                <a:schemeClr val="tx1"/>
              </a:solidFill>
            </a:endParaRPr>
          </a:p>
          <a:p>
            <a:r>
              <a:rPr lang="ar-IQ" sz="3600" dirty="0" smtClean="0">
                <a:solidFill>
                  <a:schemeClr val="tx1"/>
                </a:solidFill>
              </a:rPr>
              <a:t>وهي سبع صفات: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ar-IQ" sz="3600" dirty="0" smtClean="0">
                <a:solidFill>
                  <a:schemeClr val="tx1"/>
                </a:solidFill>
              </a:rPr>
              <a:t>القدرة ،الارادة، والحياة ،والسمع والبصر، والكلام.</a:t>
            </a:r>
            <a:endParaRPr lang="en-US" sz="3600" dirty="0" smtClean="0">
              <a:solidFill>
                <a:schemeClr val="tx1"/>
              </a:solidFill>
            </a:endParaRPr>
          </a:p>
          <a:p>
            <a:endParaRPr lang="ar-IQ" sz="44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CAF29198-95FC-460D-848B-9E74B7C4F93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172200" y="-17621"/>
            <a:ext cx="281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1600" b="1" dirty="0" smtClean="0">
                <a:solidFill>
                  <a:schemeClr val="tx1"/>
                </a:solidFill>
              </a:rPr>
              <a:t>رقية شاكر منصور/استاذ مساعد دكتور</a:t>
            </a:r>
          </a:p>
          <a:p>
            <a:pPr algn="ctr"/>
            <a:r>
              <a:rPr lang="ar-IQ" sz="1600" b="1" dirty="0" smtClean="0">
                <a:solidFill>
                  <a:schemeClr val="tx1"/>
                </a:solidFill>
              </a:rPr>
              <a:t>عقيدة وفكر اسلامي</a:t>
            </a:r>
            <a:br>
              <a:rPr lang="ar-IQ" sz="1600" b="1" dirty="0" smtClean="0">
                <a:solidFill>
                  <a:schemeClr val="tx1"/>
                </a:solidFill>
              </a:rPr>
            </a:br>
            <a:r>
              <a:rPr lang="ar-IQ" sz="1600" b="1" dirty="0" smtClean="0">
                <a:solidFill>
                  <a:schemeClr val="tx1"/>
                </a:solidFill>
              </a:rPr>
              <a:t>قسم علوم القران الكريم</a:t>
            </a:r>
          </a:p>
          <a:p>
            <a:pPr algn="ctr"/>
            <a:r>
              <a:rPr lang="ar-IQ" sz="1600" b="1" dirty="0" smtClean="0">
                <a:solidFill>
                  <a:schemeClr val="tx1"/>
                </a:solidFill>
              </a:rPr>
              <a:t>جامعة بغداد/كلية التربية للبنات</a:t>
            </a:r>
          </a:p>
          <a:p>
            <a:pPr algn="ctr"/>
            <a:r>
              <a:rPr lang="ar-IQ" sz="1600" b="1" dirty="0" smtClean="0">
                <a:solidFill>
                  <a:schemeClr val="tx1"/>
                </a:solidFill>
              </a:rPr>
              <a:t>العراق</a:t>
            </a:r>
            <a:endParaRPr lang="en-CA" sz="1600" b="1" dirty="0">
              <a:solidFill>
                <a:schemeClr val="tx1"/>
              </a:solidFill>
            </a:endParaRPr>
          </a:p>
        </p:txBody>
      </p:sp>
      <p:sp>
        <p:nvSpPr>
          <p:cNvPr id="2" name="مجسم مشطوف الحواف 1"/>
          <p:cNvSpPr/>
          <p:nvPr/>
        </p:nvSpPr>
        <p:spPr>
          <a:xfrm>
            <a:off x="1905000" y="228600"/>
            <a:ext cx="4419600" cy="2057399"/>
          </a:xfrm>
          <a:prstGeom prst="beve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4000" dirty="0" smtClean="0">
                <a:solidFill>
                  <a:schemeClr val="tx1"/>
                </a:solidFill>
              </a:rPr>
              <a:t>المحاضرة الاولى </a:t>
            </a:r>
          </a:p>
          <a:p>
            <a:pPr algn="ctr"/>
            <a:r>
              <a:rPr lang="ar-IQ" sz="4400" dirty="0" smtClean="0">
                <a:solidFill>
                  <a:schemeClr val="tx1"/>
                </a:solidFill>
              </a:rPr>
              <a:t>صفات المعاني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46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19200"/>
          </a:xfrm>
        </p:spPr>
        <p:txBody>
          <a:bodyPr>
            <a:noAutofit/>
          </a:bodyPr>
          <a:lstStyle/>
          <a:p>
            <a:r>
              <a:rPr lang="ar-IQ" sz="4000" dirty="0">
                <a:solidFill>
                  <a:schemeClr val="tx1"/>
                </a:solidFill>
              </a:rPr>
              <a:t>صفات المعاني</a:t>
            </a:r>
            <a:r>
              <a:rPr lang="en-US" sz="4000" dirty="0">
                <a:solidFill>
                  <a:schemeClr val="tx1"/>
                </a:solidFill>
              </a:rPr>
              <a:t/>
            </a:r>
            <a:br>
              <a:rPr lang="en-US" sz="4000" dirty="0">
                <a:solidFill>
                  <a:schemeClr val="tx1"/>
                </a:solidFill>
              </a:rPr>
            </a:br>
            <a:endParaRPr lang="ar-IQ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572000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ar-IQ" dirty="0" smtClean="0"/>
              <a:t>  </a:t>
            </a:r>
          </a:p>
          <a:p>
            <a:r>
              <a:rPr lang="ar-IQ" sz="4000" dirty="0"/>
              <a:t>ومعنى كونها صفات يعني: </a:t>
            </a:r>
            <a:r>
              <a:rPr lang="ar-IQ" sz="4000" dirty="0" smtClean="0"/>
              <a:t>ان كل </a:t>
            </a:r>
            <a:r>
              <a:rPr lang="ar-IQ" sz="4000" dirty="0"/>
              <a:t>صفة منها معنى وجودي قائم بذات الله تعالى.</a:t>
            </a:r>
            <a:endParaRPr lang="en-US" sz="4000" dirty="0"/>
          </a:p>
          <a:p>
            <a:r>
              <a:rPr lang="ar-IQ" sz="4000" dirty="0"/>
              <a:t>وسميت ذاتية :لأنها </a:t>
            </a:r>
            <a:r>
              <a:rPr lang="ar-IQ" sz="4000" dirty="0" smtClean="0"/>
              <a:t> لا تنفك عن </a:t>
            </a:r>
            <a:r>
              <a:rPr lang="ar-IQ" sz="4000" dirty="0"/>
              <a:t>الذات .</a:t>
            </a:r>
            <a:endParaRPr lang="en-US" sz="4000" dirty="0"/>
          </a:p>
          <a:p>
            <a:r>
              <a:rPr lang="ar-IQ" sz="4000" dirty="0" smtClean="0"/>
              <a:t>ووجودية </a:t>
            </a:r>
            <a:r>
              <a:rPr lang="ar-IQ" sz="4000" dirty="0"/>
              <a:t>: لأنها متحققة باعتبار نفسها ، اي : التي لها وجود في نفسها قديمة كعلمه تعالى </a:t>
            </a:r>
            <a:r>
              <a:rPr lang="ar-IQ" sz="4000" dirty="0" smtClean="0"/>
              <a:t>، وحادثة </a:t>
            </a:r>
            <a:r>
              <a:rPr lang="ar-IQ" sz="4000" dirty="0"/>
              <a:t>كعلمنا. وعليه فان صفات المعاني قد تنازع فيها فيما بين المعتزلة والاشاعرة ومن وافقهم</a:t>
            </a:r>
            <a:r>
              <a:rPr lang="ar-IQ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523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4191000" cy="984738"/>
          </a:xfrm>
        </p:spPr>
        <p:txBody>
          <a:bodyPr>
            <a:noAutofit/>
          </a:bodyPr>
          <a:lstStyle/>
          <a:p>
            <a:r>
              <a:rPr lang="ar-IQ" sz="3200" b="1" dirty="0" smtClean="0">
                <a:solidFill>
                  <a:schemeClr val="tx1"/>
                </a:solidFill>
              </a:rPr>
              <a:t>المحاضرة الثانية</a:t>
            </a:r>
            <a:br>
              <a:rPr lang="ar-IQ" sz="3200" b="1" dirty="0" smtClean="0">
                <a:solidFill>
                  <a:schemeClr val="tx1"/>
                </a:solidFill>
              </a:rPr>
            </a:br>
            <a:r>
              <a:rPr lang="ar-IQ" sz="3200" b="1" dirty="0" smtClean="0">
                <a:solidFill>
                  <a:schemeClr val="tx1"/>
                </a:solidFill>
              </a:rPr>
              <a:t>النزاع  في صفات المعاني</a:t>
            </a:r>
            <a:endParaRPr lang="ar-IQ" sz="3200" b="1" dirty="0">
              <a:solidFill>
                <a:schemeClr val="tx1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609600" y="2828836"/>
            <a:ext cx="8153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4000" dirty="0" smtClean="0"/>
              <a:t>يتفق المسلمون جميعا من فلاسفة ومتكلمين </a:t>
            </a:r>
            <a:r>
              <a:rPr lang="ar-IQ" sz="4000" dirty="0"/>
              <a:t>، على ان </a:t>
            </a:r>
            <a:r>
              <a:rPr lang="ar-IQ" sz="4000" dirty="0" smtClean="0"/>
              <a:t>البارئ </a:t>
            </a:r>
            <a:r>
              <a:rPr lang="ar-IQ" sz="4000" dirty="0"/>
              <a:t>سبحانه وتعالى واحد ، يتصف بصفات الكمال الثبوتية </a:t>
            </a:r>
            <a:r>
              <a:rPr lang="ar-IQ" sz="4000"/>
              <a:t>الواجبة </a:t>
            </a:r>
            <a:r>
              <a:rPr lang="ar-IQ" sz="4000" smtClean="0"/>
              <a:t>لذاته تعالى </a:t>
            </a:r>
            <a:r>
              <a:rPr lang="ar-IQ" sz="4000" dirty="0"/>
              <a:t>، والتي اطلقها الله تعالى على نفسه ، إلا انهم اختلفوا في تفسير صفات المعاني، على قولين: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3651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600" dirty="0" smtClean="0">
                <a:solidFill>
                  <a:schemeClr val="tx1"/>
                </a:solidFill>
              </a:rPr>
              <a:t>النزاع  في صفات المعاني</a:t>
            </a:r>
            <a:endParaRPr lang="ar-IQ" sz="3600" dirty="0">
              <a:solidFill>
                <a:schemeClr val="tx1"/>
              </a:solidFill>
            </a:endParaRPr>
          </a:p>
        </p:txBody>
      </p:sp>
      <p:sp>
        <p:nvSpPr>
          <p:cNvPr id="7" name="عنصر نائب للمحتوى 6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503920" cy="4572000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l" rtl="0">
              <a:spcBef>
                <a:spcPts val="0"/>
              </a:spcBef>
              <a:buClrTx/>
              <a:buSzTx/>
              <a:buNone/>
            </a:pPr>
            <a:r>
              <a:rPr lang="ar-IQ" sz="3600" dirty="0"/>
              <a:t>الاول:- وهو قول الجمهور الاشاعرة </a:t>
            </a:r>
            <a:r>
              <a:rPr lang="ar-IQ" sz="3600" dirty="0" err="1"/>
              <a:t>والماتريدية</a:t>
            </a:r>
            <a:r>
              <a:rPr lang="ar-IQ" sz="3600" dirty="0"/>
              <a:t> </a:t>
            </a:r>
            <a:endParaRPr lang="ar-IQ" sz="3600" dirty="0" smtClean="0"/>
          </a:p>
          <a:p>
            <a:r>
              <a:rPr lang="ar-IQ" sz="3600" dirty="0" smtClean="0">
                <a:solidFill>
                  <a:prstClr val="black"/>
                </a:solidFill>
              </a:rPr>
              <a:t>ان </a:t>
            </a:r>
            <a:r>
              <a:rPr lang="ar-IQ" sz="3600" dirty="0">
                <a:solidFill>
                  <a:prstClr val="black"/>
                </a:solidFill>
              </a:rPr>
              <a:t>الله سبحانه وتعالى سميع بصفة تسمى سمعاً، وبصير بصفة تسمى بصراً، وعليم بعلم ،وقدير بقدرة، ومريد </a:t>
            </a:r>
            <a:r>
              <a:rPr lang="ar-IQ" sz="3600" dirty="0"/>
              <a:t>وهذه الصفات :</a:t>
            </a:r>
            <a:endParaRPr lang="en-US" sz="3600" dirty="0"/>
          </a:p>
          <a:p>
            <a:r>
              <a:rPr lang="ar-IQ" sz="3600" dirty="0"/>
              <a:t>1- أزلية ،اي :ليست حادثة ، لان الله تعالى الواجب الوجود لا تقوم الحوادث بذاته.</a:t>
            </a:r>
            <a:endParaRPr lang="en-US" sz="3600" dirty="0"/>
          </a:p>
          <a:p>
            <a:r>
              <a:rPr lang="ar-IQ" sz="3600" dirty="0"/>
              <a:t>2- وقائمة بذاته ،اي : ليست قائمة بذاتها ،اي : ليست وجودا خارجيا مستقلا.</a:t>
            </a:r>
            <a:endParaRPr lang="en-US" sz="3600" dirty="0"/>
          </a:p>
          <a:p>
            <a:r>
              <a:rPr lang="ar-IQ" sz="3600" dirty="0"/>
              <a:t>3- وهي ليست غير الذات ،ولاعين الذات ،ولكنها زائدة على الذات.</a:t>
            </a:r>
            <a:endParaRPr lang="en-US" sz="3600" dirty="0"/>
          </a:p>
          <a:p>
            <a:pPr marL="0" indent="0" rtl="0">
              <a:spcBef>
                <a:spcPts val="0"/>
              </a:spcBef>
              <a:buClrTx/>
              <a:buSzTx/>
              <a:buNone/>
            </a:pPr>
            <a:r>
              <a:rPr lang="ar-IQ" sz="3600" dirty="0" smtClean="0">
                <a:solidFill>
                  <a:prstClr val="black"/>
                </a:solidFill>
              </a:rPr>
              <a:t>بإرادة  ،وحي </a:t>
            </a:r>
            <a:r>
              <a:rPr lang="ar-IQ" sz="3600" dirty="0">
                <a:solidFill>
                  <a:prstClr val="black"/>
                </a:solidFill>
              </a:rPr>
              <a:t>بحياة.</a:t>
            </a:r>
            <a:endParaRPr lang="en-US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03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534400" cy="1066800"/>
          </a:xfrm>
        </p:spPr>
        <p:txBody>
          <a:bodyPr>
            <a:normAutofit fontScale="90000"/>
          </a:bodyPr>
          <a:lstStyle/>
          <a:p>
            <a:pPr rtl="1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45615"/>
            <a:ext cx="8077200" cy="4572000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r>
              <a:rPr lang="ar-IQ" sz="12800" dirty="0">
                <a:solidFill>
                  <a:prstClr val="black"/>
                </a:solidFill>
              </a:rPr>
              <a:t>اي: أن كلا من الذات المقدسة وصفاتها لا يتصور انفكاك احدهما عن الاخر من حيث الوجود ،وأن كان مفهوم الذات غير مفعوم الصفة.</a:t>
            </a:r>
            <a:endParaRPr lang="en-US" sz="12800" dirty="0">
              <a:solidFill>
                <a:prstClr val="black"/>
              </a:solidFill>
            </a:endParaRPr>
          </a:p>
          <a:p>
            <a:r>
              <a:rPr lang="ar-IQ" sz="12800" dirty="0">
                <a:solidFill>
                  <a:prstClr val="black"/>
                </a:solidFill>
              </a:rPr>
              <a:t>وعندئذ لا تؤدي الى تعدد وكثرة ،لأنه لا غيرية بين الصفة والذات، ولا انفكاك ولا انتقال.</a:t>
            </a:r>
            <a:endParaRPr lang="en-US" sz="12800" dirty="0">
              <a:solidFill>
                <a:prstClr val="black"/>
              </a:solidFill>
            </a:endParaRPr>
          </a:p>
          <a:p>
            <a:r>
              <a:rPr lang="ar-IQ" sz="12800" dirty="0">
                <a:solidFill>
                  <a:prstClr val="black"/>
                </a:solidFill>
              </a:rPr>
              <a:t>ومن ادلتهم :</a:t>
            </a:r>
            <a:endParaRPr lang="en-US" sz="12800" dirty="0">
              <a:solidFill>
                <a:prstClr val="black"/>
              </a:solidFill>
            </a:endParaRPr>
          </a:p>
          <a:p>
            <a:r>
              <a:rPr lang="ar-IQ" sz="12800" dirty="0">
                <a:solidFill>
                  <a:prstClr val="black"/>
                </a:solidFill>
              </a:rPr>
              <a:t>1- لو كان العلم نفس الذات ، والقدرة نفس الذات ،كما قالوا لكان العلم نفس القدرة ،فكان المفهوم من العلم والقدرة امراً واحداً، وأنه  ضروري البطلان، وكذا الحال في باقي الصفات التي ادعى انها عين الذات</a:t>
            </a:r>
            <a:r>
              <a:rPr lang="ar-IQ" sz="12800" dirty="0" smtClean="0">
                <a:solidFill>
                  <a:prstClr val="black"/>
                </a:solidFill>
              </a:rPr>
              <a:t>.</a:t>
            </a:r>
          </a:p>
          <a:p>
            <a:endParaRPr lang="ar-IQ" sz="12800" dirty="0">
              <a:solidFill>
                <a:prstClr val="black"/>
              </a:solidFill>
            </a:endParaRPr>
          </a:p>
          <a:p>
            <a:endParaRPr lang="ar-IQ" sz="12800" dirty="0" smtClean="0">
              <a:solidFill>
                <a:prstClr val="black"/>
              </a:solidFill>
            </a:endParaRPr>
          </a:p>
          <a:p>
            <a:endParaRPr lang="ar-IQ" sz="12800" dirty="0">
              <a:solidFill>
                <a:prstClr val="black"/>
              </a:solidFill>
            </a:endParaRPr>
          </a:p>
          <a:p>
            <a:endParaRPr lang="ar-IQ" sz="12800" dirty="0" smtClean="0">
              <a:solidFill>
                <a:prstClr val="black"/>
              </a:solidFill>
            </a:endParaRPr>
          </a:p>
          <a:p>
            <a:endParaRPr lang="ar-IQ" sz="1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76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228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Low" rtl="1">
              <a:buNone/>
            </a:pPr>
            <a:endParaRPr lang="en-US" dirty="0"/>
          </a:p>
          <a:p>
            <a:pPr marL="0" indent="0" algn="justLow" rtl="1">
              <a:buNone/>
            </a:pPr>
            <a:endParaRPr lang="ar-IQ" dirty="0"/>
          </a:p>
        </p:txBody>
      </p:sp>
      <p:sp>
        <p:nvSpPr>
          <p:cNvPr id="9" name="مستطيل 8"/>
          <p:cNvSpPr/>
          <p:nvPr/>
        </p:nvSpPr>
        <p:spPr>
          <a:xfrm>
            <a:off x="0" y="1295400"/>
            <a:ext cx="8915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3200" dirty="0" smtClean="0"/>
              <a:t>-</a:t>
            </a:r>
            <a:r>
              <a:rPr lang="ar-IQ" sz="3200" dirty="0"/>
              <a:t>2</a:t>
            </a:r>
            <a:r>
              <a:rPr lang="ar-IQ" sz="3200" dirty="0" smtClean="0"/>
              <a:t> </a:t>
            </a:r>
            <a:r>
              <a:rPr lang="ar-IQ" sz="3200" dirty="0"/>
              <a:t>لو كان علمه ذاته ،كما قالوا ، لكان العلم –مثلا- واجباً معبوداً صانعاً للعالم موصوفا بالكمال</a:t>
            </a:r>
            <a:r>
              <a:rPr lang="ar-IQ" sz="3200" dirty="0" smtClean="0"/>
              <a:t>.</a:t>
            </a:r>
          </a:p>
          <a:p>
            <a:pPr algn="r" rtl="1"/>
            <a:endParaRPr lang="en-US" sz="3200" dirty="0"/>
          </a:p>
          <a:p>
            <a:pPr algn="r"/>
            <a:r>
              <a:rPr lang="ar-IQ" sz="3200" dirty="0"/>
              <a:t>الثاني: وهو مذهب المعتزلة والفلاسفة </a:t>
            </a:r>
            <a:r>
              <a:rPr lang="ar-IQ" sz="3200" dirty="0" err="1"/>
              <a:t>والإمامية</a:t>
            </a:r>
            <a:r>
              <a:rPr lang="ar-IQ" sz="3200" dirty="0"/>
              <a:t>، وهو نفي الصفات الزائدة على الذات، فالله تعالى عالم بالذات بلا علم ،وقادر بالذات بلا </a:t>
            </a:r>
            <a:endParaRPr lang="ar-IQ" sz="3200" dirty="0" smtClean="0"/>
          </a:p>
          <a:p>
            <a:pPr algn="r"/>
            <a:r>
              <a:rPr lang="ar-IQ" sz="3200" dirty="0" smtClean="0"/>
              <a:t>قدرة</a:t>
            </a:r>
            <a:r>
              <a:rPr lang="ar-IQ" sz="3200" dirty="0"/>
              <a:t>، وسميع بالذات بلا سمع.</a:t>
            </a:r>
            <a:endParaRPr lang="en-US" sz="3200" dirty="0"/>
          </a:p>
          <a:p>
            <a:r>
              <a:rPr lang="ar-IQ" sz="3200" dirty="0"/>
              <a:t>فهم قالوا: إن القديم ذات واحدة قديمة ،</a:t>
            </a:r>
            <a:r>
              <a:rPr lang="ar-IQ" sz="3200" dirty="0" err="1"/>
              <a:t>ولايجوز</a:t>
            </a:r>
            <a:r>
              <a:rPr lang="ar-IQ" sz="3200" dirty="0"/>
              <a:t> إثبات ذوات قديمة</a:t>
            </a:r>
            <a:r>
              <a:rPr lang="ar-IQ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4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النزاع في صفات المعاني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sz="3600" dirty="0"/>
              <a:t>واحتجوا على قولهم هذا </a:t>
            </a:r>
            <a:endParaRPr lang="en-US" sz="3600" dirty="0"/>
          </a:p>
          <a:p>
            <a:r>
              <a:rPr lang="ar-IQ" sz="3900" dirty="0"/>
              <a:t>بان القول بتعدد القدماء-الذات والصفات- كفر بالإجماع، وبه كفرت النصارى حين قالوا: الذات الالهية </a:t>
            </a:r>
            <a:r>
              <a:rPr lang="ar-IQ" sz="3900" dirty="0" err="1"/>
              <a:t>أقانيم</a:t>
            </a:r>
            <a:r>
              <a:rPr lang="ar-IQ" sz="3900" dirty="0"/>
              <a:t> ثلاثة.</a:t>
            </a:r>
            <a:endParaRPr lang="en-US" sz="3900" dirty="0"/>
          </a:p>
          <a:p>
            <a:r>
              <a:rPr lang="ar-IQ" sz="3900" dirty="0"/>
              <a:t>ورد </a:t>
            </a:r>
            <a:r>
              <a:rPr lang="ar-IQ" sz="3900" dirty="0" smtClean="0"/>
              <a:t>على قولهم</a:t>
            </a:r>
            <a:r>
              <a:rPr lang="ar-IQ" sz="3900" dirty="0"/>
              <a:t>:</a:t>
            </a:r>
            <a:endParaRPr lang="en-US" sz="3900" dirty="0"/>
          </a:p>
          <a:p>
            <a:r>
              <a:rPr lang="ar-IQ" sz="3600" dirty="0"/>
              <a:t>بأن الكفر إثبات ذوات قديمة ،لا إثبات ذات واحدة وصفات قدماء.</a:t>
            </a:r>
            <a:endParaRPr lang="en-US" sz="3600" dirty="0"/>
          </a:p>
          <a:p>
            <a:r>
              <a:rPr lang="ar-IQ" sz="3900" dirty="0"/>
              <a:t>ثم إن نفي الصفات يجعل الالوهية فكرة مجردة ،</a:t>
            </a:r>
            <a:r>
              <a:rPr lang="ar-IQ" sz="3900" dirty="0" err="1"/>
              <a:t>لامضمون</a:t>
            </a:r>
            <a:r>
              <a:rPr lang="ar-IQ" sz="3900" dirty="0"/>
              <a:t> فيها ،وهي أشبه بالعدم.</a:t>
            </a:r>
            <a:endParaRPr lang="en-US" sz="3900" dirty="0"/>
          </a:p>
          <a:p>
            <a:r>
              <a:rPr lang="ar-IQ" sz="3600" dirty="0" smtClean="0"/>
              <a:t>قال الفخر الرازي :  ( المشبه يعبد </a:t>
            </a:r>
            <a:r>
              <a:rPr lang="ar-IQ" sz="3600" dirty="0" err="1" smtClean="0"/>
              <a:t>صنماً،والمعطل</a:t>
            </a:r>
            <a:r>
              <a:rPr lang="ar-IQ" sz="3600" dirty="0" smtClean="0"/>
              <a:t> يعبد عدماً)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5939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1001</TotalTime>
  <Words>451</Words>
  <Application>Microsoft Office PowerPoint</Application>
  <PresentationFormat>عرض على الشاشة (3:4)‏</PresentationFormat>
  <Paragraphs>45</Paragraphs>
  <Slides>7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Civic</vt:lpstr>
      <vt:lpstr>رقية شاكر منصور/استاذ مساعد دكتور عقيدة وفكر اسلامي قسم علوم القران الكريم جامعة بغداد/كلية التربية للبنات العراق</vt:lpstr>
      <vt:lpstr>صفات المعاني </vt:lpstr>
      <vt:lpstr>المحاضرة الثانية النزاع  في صفات المعاني</vt:lpstr>
      <vt:lpstr>النزاع  في صفات المعاني</vt:lpstr>
      <vt:lpstr> </vt:lpstr>
      <vt:lpstr>    </vt:lpstr>
      <vt:lpstr>النزاع في صفات المعاني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رقية شاكر منصور/استاذ مساعد دكتور عقيدة وفكر اسلامي جامعة بغداد/كلية التربية للبنات العراق</dc:title>
  <dc:creator>pc</dc:creator>
  <cp:lastModifiedBy>whatsapp</cp:lastModifiedBy>
  <cp:revision>43</cp:revision>
  <dcterms:created xsi:type="dcterms:W3CDTF">2006-08-16T00:00:00Z</dcterms:created>
  <dcterms:modified xsi:type="dcterms:W3CDTF">2019-08-27T13:45:31Z</dcterms:modified>
</cp:coreProperties>
</file>