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1" r:id="rId5"/>
    <p:sldId id="262" r:id="rId6"/>
    <p:sldId id="263" r:id="rId7"/>
    <p:sldId id="267"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A6789-A9D7-484F-9E24-3F1518572BD9}" type="datetimeFigureOut">
              <a:rPr lang="en-US" smtClean="0"/>
              <a:t>10/10/2019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48790-9124-4CB6-9A46-F17045C86374}" type="slidenum">
              <a:rPr lang="en-US" smtClean="0"/>
              <a:t>‹#›</a:t>
            </a:fld>
            <a:endParaRPr lang="en-US"/>
          </a:p>
        </p:txBody>
      </p:sp>
    </p:spTree>
    <p:extLst>
      <p:ext uri="{BB962C8B-B14F-4D97-AF65-F5344CB8AC3E}">
        <p14:creationId xmlns:p14="http://schemas.microsoft.com/office/powerpoint/2010/main" val="1968536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948790-9124-4CB6-9A46-F17045C86374}" type="slidenum">
              <a:rPr lang="en-US" smtClean="0"/>
              <a:t>4</a:t>
            </a:fld>
            <a:endParaRPr lang="en-US"/>
          </a:p>
        </p:txBody>
      </p:sp>
    </p:spTree>
    <p:extLst>
      <p:ext uri="{BB962C8B-B14F-4D97-AF65-F5344CB8AC3E}">
        <p14:creationId xmlns:p14="http://schemas.microsoft.com/office/powerpoint/2010/main" val="86326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10/10/2019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10/10/2019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0586" y="3581400"/>
            <a:ext cx="6934058" cy="2643554"/>
          </a:xfrm>
          <a:solidFill>
            <a:schemeClr val="bg1"/>
          </a:solidFill>
        </p:spPr>
        <p:txBody>
          <a:bodyPr>
            <a:noAutofit/>
          </a:bodyPr>
          <a:lstStyle/>
          <a:p>
            <a:r>
              <a:rPr lang="ar-IQ" sz="4400" dirty="0"/>
              <a:t>وهي صفة أزلية يتأتى بها ايجاد ككل ممكن وإعدامه. وضدها : العجز.</a:t>
            </a:r>
          </a:p>
        </p:txBody>
      </p:sp>
      <p:sp>
        <p:nvSpPr>
          <p:cNvPr id="4" name="Title 3">
            <a:extLst>
              <a:ext uri="{FF2B5EF4-FFF2-40B4-BE49-F238E27FC236}">
                <a16:creationId xmlns:a16="http://schemas.microsoft.com/office/drawing/2014/main" xmlns="" id="{CAF29198-95FC-460D-848B-9E74B7C4F932}"/>
              </a:ext>
            </a:extLst>
          </p:cNvPr>
          <p:cNvSpPr txBox="1">
            <a:spLocks noGrp="1"/>
          </p:cNvSpPr>
          <p:nvPr>
            <p:ph type="ctrTitle"/>
          </p:nvPr>
        </p:nvSpPr>
        <p:spPr>
          <a:xfrm>
            <a:off x="6172200" y="-17621"/>
            <a:ext cx="2819400" cy="1323439"/>
          </a:xfrm>
          <a:prstGeom prst="rect">
            <a:avLst/>
          </a:prstGeom>
          <a:noFill/>
        </p:spPr>
        <p:txBody>
          <a:bodyPr wrap="square" rtlCol="0">
            <a:spAutoFit/>
          </a:bodyPr>
          <a:lstStyle/>
          <a:p>
            <a:pPr algn="ctr"/>
            <a:r>
              <a:rPr lang="ar-IQ" sz="1600" b="1" dirty="0" smtClean="0">
                <a:solidFill>
                  <a:schemeClr val="tx1"/>
                </a:solidFill>
              </a:rPr>
              <a:t>رقية شاكر منصور/استاذ مساعد دكتور</a:t>
            </a:r>
          </a:p>
          <a:p>
            <a:pPr algn="ctr"/>
            <a:r>
              <a:rPr lang="ar-IQ" sz="1600" b="1" dirty="0" smtClean="0">
                <a:solidFill>
                  <a:schemeClr val="tx1"/>
                </a:solidFill>
              </a:rPr>
              <a:t>عقيدة وفكر اسلامي</a:t>
            </a:r>
            <a:br>
              <a:rPr lang="ar-IQ" sz="1600" b="1" dirty="0" smtClean="0">
                <a:solidFill>
                  <a:schemeClr val="tx1"/>
                </a:solidFill>
              </a:rPr>
            </a:br>
            <a:r>
              <a:rPr lang="ar-IQ" sz="1600" b="1" dirty="0" smtClean="0">
                <a:solidFill>
                  <a:schemeClr val="tx1"/>
                </a:solidFill>
              </a:rPr>
              <a:t>قسم علوم القران الكريم</a:t>
            </a:r>
          </a:p>
          <a:p>
            <a:pPr algn="ctr"/>
            <a:r>
              <a:rPr lang="ar-IQ" sz="1600" b="1" dirty="0" smtClean="0">
                <a:solidFill>
                  <a:schemeClr val="tx1"/>
                </a:solidFill>
              </a:rPr>
              <a:t>جامعة بغداد/كلية التربية للبنات</a:t>
            </a:r>
          </a:p>
          <a:p>
            <a:pPr algn="ctr"/>
            <a:r>
              <a:rPr lang="ar-IQ" sz="1600" b="1" dirty="0" smtClean="0">
                <a:solidFill>
                  <a:schemeClr val="tx1"/>
                </a:solidFill>
              </a:rPr>
              <a:t>العراق</a:t>
            </a:r>
            <a:endParaRPr lang="en-CA" sz="1600" b="1" dirty="0">
              <a:solidFill>
                <a:schemeClr val="tx1"/>
              </a:solidFill>
            </a:endParaRPr>
          </a:p>
        </p:txBody>
      </p:sp>
      <p:sp>
        <p:nvSpPr>
          <p:cNvPr id="2" name="مجسم مشطوف الحواف 1"/>
          <p:cNvSpPr/>
          <p:nvPr/>
        </p:nvSpPr>
        <p:spPr>
          <a:xfrm>
            <a:off x="1905000" y="533400"/>
            <a:ext cx="4419600" cy="1447800"/>
          </a:xfrm>
          <a:prstGeom prst="beve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3600" dirty="0" err="1" smtClean="0">
                <a:solidFill>
                  <a:schemeClr val="tx1"/>
                </a:solidFill>
              </a:rPr>
              <a:t>المحاضرةالخامسة</a:t>
            </a:r>
            <a:endParaRPr lang="ar-IQ" sz="3600" dirty="0" smtClean="0">
              <a:solidFill>
                <a:schemeClr val="tx1"/>
              </a:solidFill>
            </a:endParaRPr>
          </a:p>
          <a:p>
            <a:pPr algn="ctr"/>
            <a:r>
              <a:rPr lang="ar-IQ" sz="3600" dirty="0" smtClean="0">
                <a:solidFill>
                  <a:schemeClr val="tx1"/>
                </a:solidFill>
              </a:rPr>
              <a:t>صفات المعاني</a:t>
            </a:r>
          </a:p>
          <a:p>
            <a:pPr algn="ctr"/>
            <a:r>
              <a:rPr lang="ar-IQ" sz="3600" dirty="0" smtClean="0">
                <a:solidFill>
                  <a:schemeClr val="tx1"/>
                </a:solidFill>
              </a:rPr>
              <a:t>1- القدرة</a:t>
            </a:r>
          </a:p>
        </p:txBody>
      </p:sp>
    </p:spTree>
    <p:extLst>
      <p:ext uri="{BB962C8B-B14F-4D97-AF65-F5344CB8AC3E}">
        <p14:creationId xmlns:p14="http://schemas.microsoft.com/office/powerpoint/2010/main" val="249246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85799"/>
          </a:xfrm>
        </p:spPr>
        <p:txBody>
          <a:bodyPr>
            <a:noAutofit/>
          </a:bodyPr>
          <a:lstStyle/>
          <a:p>
            <a:r>
              <a:rPr lang="ar-IQ" sz="4000" dirty="0" smtClean="0">
                <a:solidFill>
                  <a:schemeClr val="tx1"/>
                </a:solidFill>
              </a:rPr>
              <a:t>صفة القدرة</a:t>
            </a:r>
            <a:endParaRPr lang="ar-IQ" sz="4000" b="1" dirty="0">
              <a:solidFill>
                <a:schemeClr val="tx1">
                  <a:lumMod val="95000"/>
                  <a:lumOff val="5000"/>
                </a:schemeClr>
              </a:solidFill>
              <a:effectLst>
                <a:outerShdw blurRad="38100" dist="38100" dir="2700000" algn="tl">
                  <a:srgbClr val="000000">
                    <a:alpha val="43137"/>
                  </a:srgbClr>
                </a:outerShdw>
              </a:effectLst>
              <a:cs typeface="+mn-cs"/>
            </a:endParaRPr>
          </a:p>
        </p:txBody>
      </p:sp>
      <p:sp>
        <p:nvSpPr>
          <p:cNvPr id="3" name="Content Placeholder 2"/>
          <p:cNvSpPr>
            <a:spLocks noGrp="1"/>
          </p:cNvSpPr>
          <p:nvPr>
            <p:ph sz="quarter" idx="1"/>
          </p:nvPr>
        </p:nvSpPr>
        <p:spPr>
          <a:xfrm>
            <a:off x="304800" y="1600200"/>
            <a:ext cx="8503920" cy="4572000"/>
          </a:xfrm>
          <a:solidFill>
            <a:schemeClr val="bg1"/>
          </a:solidFill>
        </p:spPr>
        <p:txBody>
          <a:bodyPr>
            <a:normAutofit fontScale="70000" lnSpcReduction="20000"/>
          </a:bodyPr>
          <a:lstStyle/>
          <a:p>
            <a:r>
              <a:rPr lang="ar-IQ" dirty="0" smtClean="0"/>
              <a:t>  </a:t>
            </a:r>
          </a:p>
          <a:p>
            <a:r>
              <a:rPr lang="ar-IQ" sz="4000" b="1" i="1" dirty="0"/>
              <a:t>الدليل العقلي على ذلك:</a:t>
            </a:r>
            <a:endParaRPr lang="en-US" sz="4000" dirty="0"/>
          </a:p>
          <a:p>
            <a:r>
              <a:rPr lang="ar-IQ" sz="4000" dirty="0"/>
              <a:t>أ- هو انه تعالى لو لم يكن يتصف بالقدرة ،لكان عاجزا.</a:t>
            </a:r>
            <a:r>
              <a:rPr lang="ar-SA" sz="4000" dirty="0"/>
              <a:t> ولوكان عاجزاً، ًلما وجد شيء من هذه الحوادث المحكمة </a:t>
            </a:r>
            <a:r>
              <a:rPr lang="ar-SA" sz="4000" dirty="0" err="1"/>
              <a:t>الصنعة</a:t>
            </a:r>
            <a:r>
              <a:rPr lang="ar-SA" sz="4000" dirty="0"/>
              <a:t> المرتبة المتقنة، وعدم وجود شيء من الحوادث باطل بالمشاهدة.</a:t>
            </a:r>
            <a:endParaRPr lang="en-US" sz="4000" dirty="0"/>
          </a:p>
          <a:p>
            <a:r>
              <a:rPr lang="ar-SA" sz="4000" dirty="0"/>
              <a:t>ب- لو كان عاجزاً</a:t>
            </a:r>
            <a:r>
              <a:rPr lang="ar-SA" sz="4000" dirty="0" smtClean="0"/>
              <a:t>،</a:t>
            </a:r>
            <a:r>
              <a:rPr lang="ar-IQ" sz="4000" dirty="0" smtClean="0"/>
              <a:t> </a:t>
            </a:r>
            <a:r>
              <a:rPr lang="ar-SA" sz="4000" dirty="0" smtClean="0"/>
              <a:t>لكان </a:t>
            </a:r>
            <a:r>
              <a:rPr lang="ar-SA" sz="4000" dirty="0"/>
              <a:t>ناقصاً، والنقص على الإله محال.</a:t>
            </a:r>
            <a:endParaRPr lang="en-US" sz="4000" dirty="0"/>
          </a:p>
          <a:p>
            <a:r>
              <a:rPr lang="ar-SA" sz="4000" dirty="0"/>
              <a:t>ج- لو كان عاجزا ،لكان ناقصا، ولو كان ناقصا لاحتاج الى من يكمله ، ومكمله يحتاج الى مكمل آخر</a:t>
            </a:r>
            <a:r>
              <a:rPr lang="ar-SA" sz="4000" dirty="0" smtClean="0"/>
              <a:t>..</a:t>
            </a:r>
            <a:r>
              <a:rPr lang="ar-IQ" sz="4000" dirty="0" smtClean="0"/>
              <a:t> </a:t>
            </a:r>
            <a:r>
              <a:rPr lang="ar-SA" sz="4000" dirty="0" smtClean="0"/>
              <a:t>وهكذا </a:t>
            </a:r>
            <a:r>
              <a:rPr lang="ar-SA" sz="4000" dirty="0"/>
              <a:t>يلزم الدور والتسلسل ، وكلاهما باطل.</a:t>
            </a:r>
            <a:endParaRPr lang="en-US" sz="4000" dirty="0"/>
          </a:p>
          <a:p>
            <a:r>
              <a:rPr lang="ar-SA" sz="4000" dirty="0"/>
              <a:t>د- ان الله تعالى صانع قديم ، له مصنوع حادث، وصدور الحادث عن القديم </a:t>
            </a:r>
            <a:r>
              <a:rPr lang="ar-SA" sz="4000" dirty="0" err="1"/>
              <a:t>لايتصور</a:t>
            </a:r>
            <a:r>
              <a:rPr lang="ar-SA" sz="4000" dirty="0"/>
              <a:t> </a:t>
            </a:r>
            <a:r>
              <a:rPr lang="ar-SA" sz="4000" dirty="0" smtClean="0"/>
              <a:t>إلا</a:t>
            </a:r>
            <a:r>
              <a:rPr lang="ar-IQ" sz="4000" dirty="0" smtClean="0"/>
              <a:t> </a:t>
            </a:r>
            <a:r>
              <a:rPr lang="ar-SA" sz="4000" dirty="0" smtClean="0"/>
              <a:t>بطريق </a:t>
            </a:r>
            <a:r>
              <a:rPr lang="ar-SA" sz="4000" dirty="0"/>
              <a:t>القدرة، فالله </a:t>
            </a:r>
            <a:r>
              <a:rPr lang="ar-SA" sz="4000" dirty="0" err="1"/>
              <a:t>عزوجل</a:t>
            </a:r>
            <a:r>
              <a:rPr lang="ar-SA" sz="4000" dirty="0"/>
              <a:t> تجب له القدرة. </a:t>
            </a:r>
            <a:endParaRPr lang="en-US" sz="4000" dirty="0"/>
          </a:p>
        </p:txBody>
      </p:sp>
    </p:spTree>
    <p:extLst>
      <p:ext uri="{BB962C8B-B14F-4D97-AF65-F5344CB8AC3E}">
        <p14:creationId xmlns:p14="http://schemas.microsoft.com/office/powerpoint/2010/main" val="745232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4191000" cy="984738"/>
          </a:xfrm>
        </p:spPr>
        <p:txBody>
          <a:bodyPr>
            <a:noAutofit/>
          </a:bodyPr>
          <a:lstStyle/>
          <a:p>
            <a:r>
              <a:rPr lang="ar-IQ" sz="3200" b="1" dirty="0" smtClean="0">
                <a:solidFill>
                  <a:schemeClr val="tx1"/>
                </a:solidFill>
              </a:rPr>
              <a:t>المحاضرة </a:t>
            </a:r>
            <a:r>
              <a:rPr lang="ar-IQ" sz="3200" b="1" dirty="0" smtClean="0">
                <a:solidFill>
                  <a:schemeClr val="tx1"/>
                </a:solidFill>
              </a:rPr>
              <a:t>الخامسة</a:t>
            </a:r>
            <a:br>
              <a:rPr lang="ar-IQ" sz="3200" b="1" dirty="0" smtClean="0">
                <a:solidFill>
                  <a:schemeClr val="tx1"/>
                </a:solidFill>
              </a:rPr>
            </a:br>
            <a:r>
              <a:rPr lang="ar-IQ" sz="3200" b="1" dirty="0" smtClean="0">
                <a:solidFill>
                  <a:schemeClr val="tx1"/>
                </a:solidFill>
              </a:rPr>
              <a:t>1- </a:t>
            </a:r>
            <a:r>
              <a:rPr lang="ar-IQ" sz="3200" b="1" dirty="0" smtClean="0">
                <a:solidFill>
                  <a:schemeClr val="tx1"/>
                </a:solidFill>
              </a:rPr>
              <a:t>صفة </a:t>
            </a:r>
            <a:r>
              <a:rPr lang="ar-IQ" sz="3200" b="1" dirty="0" smtClean="0">
                <a:solidFill>
                  <a:schemeClr val="tx1"/>
                </a:solidFill>
              </a:rPr>
              <a:t>القدرة</a:t>
            </a:r>
            <a:endParaRPr lang="ar-IQ" sz="3200" b="1" dirty="0">
              <a:solidFill>
                <a:schemeClr val="tx1"/>
              </a:solidFill>
            </a:endParaRPr>
          </a:p>
        </p:txBody>
      </p:sp>
      <p:sp>
        <p:nvSpPr>
          <p:cNvPr id="7" name="مستطيل 6"/>
          <p:cNvSpPr/>
          <p:nvPr/>
        </p:nvSpPr>
        <p:spPr>
          <a:xfrm>
            <a:off x="762000" y="1905000"/>
            <a:ext cx="8001000" cy="3293209"/>
          </a:xfrm>
          <a:prstGeom prst="rect">
            <a:avLst/>
          </a:prstGeom>
        </p:spPr>
        <p:txBody>
          <a:bodyPr wrap="square">
            <a:spAutoFit/>
          </a:bodyPr>
          <a:lstStyle/>
          <a:p>
            <a:pPr algn="r"/>
            <a:r>
              <a:rPr lang="ar-SA" sz="4000" b="1" i="1" dirty="0"/>
              <a:t>الدليل النقلي:</a:t>
            </a:r>
            <a:endParaRPr lang="en-US" sz="2800" dirty="0"/>
          </a:p>
          <a:p>
            <a:r>
              <a:rPr lang="ar-SA" sz="2800" dirty="0"/>
              <a:t>قوله </a:t>
            </a:r>
            <a:r>
              <a:rPr lang="ar-SA" sz="2800" dirty="0" smtClean="0"/>
              <a:t>تعالى:</a:t>
            </a:r>
            <a:r>
              <a:rPr lang="ar-IQ" sz="2800" dirty="0" smtClean="0"/>
              <a:t>(</a:t>
            </a:r>
            <a:r>
              <a:rPr lang="ar-SA" sz="2800" dirty="0" smtClean="0"/>
              <a:t> </a:t>
            </a:r>
            <a:r>
              <a:rPr lang="ar-IQ" sz="2800" b="1" dirty="0"/>
              <a:t>وَدَّ كَثِيرٌ مِنْ أَهْلِ الْكِتَابِ لَوْ يَرُدُّونَكُمْ مِنْ بَعْدِ إِيمَانِكُمْ كُفَّارًا حَسَدًا مِنْ عِنْدِ أَنْفُسِهِمْ مِنْ بَعْدِ مَا تَبَيَّنَ لَهُمُ الْحَقُّ فَاعْفُوا وَاصْفَحُوا حَتَّى يَأْتِيَ اللَّهُ بِأَمْرِهِ إِنَّ اللَّهَ عَلَى كُلِّ شَيْءٍ قَدِيرٌ </a:t>
            </a:r>
            <a:r>
              <a:rPr lang="ar-SA" sz="2800" dirty="0" smtClean="0"/>
              <a:t>ﱠ </a:t>
            </a:r>
            <a:r>
              <a:rPr lang="ar-IQ" sz="2800" dirty="0" smtClean="0"/>
              <a:t>)</a:t>
            </a:r>
            <a:r>
              <a:rPr lang="ar-SA" sz="2800" dirty="0" smtClean="0"/>
              <a:t>البقرة</a:t>
            </a:r>
            <a:r>
              <a:rPr lang="ar-SA" sz="2800" dirty="0"/>
              <a:t>: ١٠٩</a:t>
            </a:r>
            <a:endParaRPr lang="en-US" sz="2800" dirty="0"/>
          </a:p>
          <a:p>
            <a:r>
              <a:rPr lang="ar-SA" sz="2800" dirty="0"/>
              <a:t>وقوله تعالى: </a:t>
            </a:r>
            <a:r>
              <a:rPr lang="ar-IQ" sz="2800" dirty="0" smtClean="0"/>
              <a:t>(</a:t>
            </a:r>
            <a:r>
              <a:rPr lang="ar-IQ" sz="2800" b="1" dirty="0" smtClean="0"/>
              <a:t>أَوَلَمْ </a:t>
            </a:r>
            <a:r>
              <a:rPr lang="ar-IQ" sz="2800" b="1" dirty="0"/>
              <a:t>يَسِيرُوا فِي الْأَرْضِ فَيَنْظُرُوا كَيْفَ كَانَ عَاقِبَةُ الَّذِينَ مِنْ قَبْلِهِمْ وَكَانُوا أَشَدَّ مِنْهُمْ قُوَّةً وَمَا كَانَ اللَّهُ لِيُعْجِزَهُ مِنْ شَيْءٍ فِي السَّمَاوَاتِ وَلَا فِي الْأَرْضِ إِنَّهُ كَانَ عَلِيمًا </a:t>
            </a:r>
            <a:r>
              <a:rPr lang="ar-IQ" sz="2800" b="1" dirty="0" smtClean="0"/>
              <a:t>قَدِيرًا )</a:t>
            </a:r>
            <a:r>
              <a:rPr lang="ar-SA" sz="2800" dirty="0" smtClean="0"/>
              <a:t>فاطر</a:t>
            </a:r>
            <a:r>
              <a:rPr lang="ar-SA" sz="2800" dirty="0"/>
              <a:t>: </a:t>
            </a:r>
            <a:r>
              <a:rPr lang="ar-SA" sz="2800" dirty="0" smtClean="0"/>
              <a:t>٤٤</a:t>
            </a:r>
            <a:endParaRPr lang="en-US" sz="2800" dirty="0"/>
          </a:p>
        </p:txBody>
      </p:sp>
    </p:spTree>
    <p:extLst>
      <p:ext uri="{BB962C8B-B14F-4D97-AF65-F5344CB8AC3E}">
        <p14:creationId xmlns:p14="http://schemas.microsoft.com/office/powerpoint/2010/main" val="3736518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ar-IQ" sz="3600" dirty="0">
              <a:solidFill>
                <a:schemeClr val="tx1"/>
              </a:solidFill>
            </a:endParaRPr>
          </a:p>
        </p:txBody>
      </p:sp>
      <p:sp>
        <p:nvSpPr>
          <p:cNvPr id="7" name="عنصر نائب للمحتوى 6"/>
          <p:cNvSpPr>
            <a:spLocks noGrp="1"/>
          </p:cNvSpPr>
          <p:nvPr>
            <p:ph sz="quarter" idx="1"/>
          </p:nvPr>
        </p:nvSpPr>
        <p:spPr>
          <a:xfrm>
            <a:off x="381000" y="1447800"/>
            <a:ext cx="8503920" cy="4572000"/>
          </a:xfrm>
          <a:ln>
            <a:solidFill>
              <a:schemeClr val="accent1"/>
            </a:solidFill>
          </a:ln>
        </p:spPr>
        <p:txBody>
          <a:bodyPr>
            <a:normAutofit/>
          </a:bodyPr>
          <a:lstStyle/>
          <a:p>
            <a:pPr marL="0" indent="0" algn="l" rtl="0">
              <a:spcBef>
                <a:spcPts val="0"/>
              </a:spcBef>
              <a:buClrTx/>
              <a:buSzTx/>
              <a:buNone/>
            </a:pPr>
            <a:r>
              <a:rPr lang="ar-SA" sz="4000" dirty="0"/>
              <a:t>وقوله تعالى: </a:t>
            </a:r>
            <a:r>
              <a:rPr lang="ar-IQ" sz="4000" dirty="0"/>
              <a:t>(</a:t>
            </a:r>
            <a:r>
              <a:rPr lang="ar-IQ" sz="4000" b="1" dirty="0"/>
              <a:t>أَوَلَمْ يَسِيرُوا فِي الْأَرْضِ فَيَنْظُرُوا كَيْفَ كَانَ عَاقِبَةُ الَّذِينَ مِنْ قَبْلِهِمْ وَكَانُوا أَشَدَّ مِنْهُمْ قُوَّةً وَمَا كَانَ اللَّهُ لِيُعْجِزَهُ مِنْ شَيْءٍ فِي السَّمَاوَاتِ وَلَا فِي الْأَرْضِ إِنَّهُ كَانَ عَلِيمًا قَدِيرًا </a:t>
            </a:r>
            <a:r>
              <a:rPr lang="ar-IQ" sz="4000" b="1" dirty="0" smtClean="0"/>
              <a:t>) سورة </a:t>
            </a:r>
            <a:r>
              <a:rPr lang="ar-SA" sz="4000" dirty="0" smtClean="0"/>
              <a:t>فاطر</a:t>
            </a:r>
            <a:r>
              <a:rPr lang="ar-SA" sz="4000" dirty="0"/>
              <a:t>: ٤٤</a:t>
            </a:r>
            <a:endParaRPr lang="en-US" sz="4000" dirty="0"/>
          </a:p>
          <a:p>
            <a:pPr marL="0" indent="0" algn="l" rtl="0">
              <a:spcBef>
                <a:spcPts val="0"/>
              </a:spcBef>
              <a:buClrTx/>
              <a:buSzTx/>
              <a:buNone/>
            </a:pPr>
            <a:endParaRPr lang="en-US" sz="3600" dirty="0">
              <a:solidFill>
                <a:prstClr val="black"/>
              </a:solidFill>
            </a:endParaRPr>
          </a:p>
        </p:txBody>
      </p:sp>
    </p:spTree>
    <p:extLst>
      <p:ext uri="{BB962C8B-B14F-4D97-AF65-F5344CB8AC3E}">
        <p14:creationId xmlns:p14="http://schemas.microsoft.com/office/powerpoint/2010/main" val="3871033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534400" cy="76200"/>
          </a:xfrm>
        </p:spPr>
        <p:txBody>
          <a:bodyPr>
            <a:normAutofit fontScale="90000"/>
          </a:bodyPr>
          <a:lstStyle/>
          <a:p>
            <a:r>
              <a:rPr lang="en-US" sz="3600" dirty="0"/>
              <a:t/>
            </a:r>
            <a:br>
              <a:rPr lang="en-US" sz="3600" dirty="0"/>
            </a:br>
            <a:r>
              <a:rPr lang="ar-IQ" sz="3600" dirty="0" smtClean="0"/>
              <a:t>المحاضرة السادسة</a:t>
            </a:r>
            <a:r>
              <a:rPr lang="en-US" dirty="0" smtClean="0">
                <a:solidFill>
                  <a:schemeClr val="tx1"/>
                </a:solidFill>
              </a:rPr>
              <a:t/>
            </a:r>
            <a:br>
              <a:rPr lang="en-US" dirty="0" smtClean="0">
                <a:solidFill>
                  <a:schemeClr val="tx1"/>
                </a:solidFill>
              </a:rPr>
            </a:br>
            <a:r>
              <a:rPr lang="ar-SA" sz="3600" b="1" i="1" dirty="0"/>
              <a:t>2</a:t>
            </a:r>
            <a:r>
              <a:rPr lang="ar-IQ" sz="3600" b="1" i="1" dirty="0"/>
              <a:t>  </a:t>
            </a:r>
            <a:r>
              <a:rPr lang="ar-SA" sz="3600" b="1" i="1" dirty="0"/>
              <a:t>-</a:t>
            </a:r>
            <a:r>
              <a:rPr lang="ar-IQ" sz="3600" b="1" i="1" dirty="0"/>
              <a:t> صفة </a:t>
            </a:r>
            <a:r>
              <a:rPr lang="ar-SA" sz="3600" b="1" i="1" dirty="0"/>
              <a:t> ال</a:t>
            </a:r>
            <a:r>
              <a:rPr lang="ar-IQ" sz="3600" b="1" i="1" dirty="0"/>
              <a:t>إ</a:t>
            </a:r>
            <a:r>
              <a:rPr lang="ar-SA" sz="3600" b="1" i="1" dirty="0"/>
              <a:t>رادة</a:t>
            </a:r>
            <a:endParaRPr lang="ar-IQ" dirty="0">
              <a:solidFill>
                <a:schemeClr val="tx1"/>
              </a:solidFill>
            </a:endParaRPr>
          </a:p>
        </p:txBody>
      </p:sp>
      <p:sp>
        <p:nvSpPr>
          <p:cNvPr id="3" name="Content Placeholder 2"/>
          <p:cNvSpPr>
            <a:spLocks noGrp="1"/>
          </p:cNvSpPr>
          <p:nvPr>
            <p:ph sz="quarter" idx="1"/>
          </p:nvPr>
        </p:nvSpPr>
        <p:spPr>
          <a:xfrm>
            <a:off x="457200" y="1645615"/>
            <a:ext cx="8077200" cy="4572000"/>
          </a:xfrm>
          <a:solidFill>
            <a:schemeClr val="bg1"/>
          </a:solidFill>
        </p:spPr>
        <p:txBody>
          <a:bodyPr>
            <a:normAutofit fontScale="70000" lnSpcReduction="20000"/>
          </a:bodyPr>
          <a:lstStyle/>
          <a:p>
            <a:r>
              <a:rPr lang="ar-SA" sz="9600" dirty="0" smtClean="0"/>
              <a:t>صفة </a:t>
            </a:r>
            <a:r>
              <a:rPr lang="ar-SA" sz="9600" dirty="0"/>
              <a:t>ازلية ، تخصص الممكن ببعض </a:t>
            </a:r>
            <a:r>
              <a:rPr lang="ar-SA" sz="9600" dirty="0" err="1"/>
              <a:t>مايجوز</a:t>
            </a:r>
            <a:r>
              <a:rPr lang="ar-SA" sz="9600" dirty="0"/>
              <a:t> عليه ،من وجود او عدم ،ومقدار وزمان ، ومكان وجهة. وضدها : الإكراه</a:t>
            </a:r>
            <a:endParaRPr lang="en-US" sz="9600" dirty="0"/>
          </a:p>
          <a:p>
            <a:endParaRPr lang="ar-IQ" sz="12800" dirty="0">
              <a:solidFill>
                <a:prstClr val="black"/>
              </a:solidFill>
            </a:endParaRPr>
          </a:p>
        </p:txBody>
      </p:sp>
    </p:spTree>
    <p:extLst>
      <p:ext uri="{BB962C8B-B14F-4D97-AF65-F5344CB8AC3E}">
        <p14:creationId xmlns:p14="http://schemas.microsoft.com/office/powerpoint/2010/main" val="1947767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228600"/>
          </a:xfrm>
        </p:spPr>
        <p:txBody>
          <a:bodyPr>
            <a:normAutofit fontScale="90000"/>
          </a:bodyPr>
          <a:lstStyle/>
          <a:p>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ar-IQ" b="1" dirty="0" smtClean="0">
                <a:effectLst>
                  <a:outerShdw blurRad="38100" dist="38100" dir="2700000" algn="tl">
                    <a:srgbClr val="000000">
                      <a:alpha val="43137"/>
                    </a:srgbClr>
                  </a:outerShdw>
                </a:effectLst>
              </a:rPr>
              <a:t/>
            </a:r>
            <a:br>
              <a:rPr lang="ar-IQ" b="1" dirty="0" smtClean="0">
                <a:effectLst>
                  <a:outerShdw blurRad="38100" dist="38100" dir="2700000" algn="tl">
                    <a:srgbClr val="000000">
                      <a:alpha val="43137"/>
                    </a:srgbClr>
                  </a:outerShdw>
                </a:effectLst>
              </a:rPr>
            </a:br>
            <a:r>
              <a:rPr lang="ar-IQ" b="1" dirty="0" smtClean="0">
                <a:effectLst>
                  <a:outerShdw blurRad="38100" dist="38100" dir="2700000" algn="tl">
                    <a:srgbClr val="000000">
                      <a:alpha val="43137"/>
                    </a:srgbClr>
                  </a:outerShdw>
                </a:effectLst>
              </a:rPr>
              <a:t> </a:t>
            </a:r>
            <a:r>
              <a:rPr lang="en-US" dirty="0"/>
              <a:t/>
            </a:r>
            <a:br>
              <a:rPr lang="en-US" dirty="0"/>
            </a:br>
            <a:endParaRPr lang="ar-IQ" dirty="0"/>
          </a:p>
        </p:txBody>
      </p:sp>
      <p:sp>
        <p:nvSpPr>
          <p:cNvPr id="3" name="Content Placeholder 2"/>
          <p:cNvSpPr>
            <a:spLocks noGrp="1"/>
          </p:cNvSpPr>
          <p:nvPr>
            <p:ph sz="quarter" idx="1"/>
          </p:nvPr>
        </p:nvSpPr>
        <p:spPr>
          <a:xfrm>
            <a:off x="76200" y="1527048"/>
            <a:ext cx="9067800" cy="4572000"/>
          </a:xfrm>
        </p:spPr>
        <p:txBody>
          <a:bodyPr/>
          <a:lstStyle/>
          <a:p>
            <a:pPr marL="0" indent="0" algn="justLow" rtl="1">
              <a:buNone/>
            </a:pPr>
            <a:endParaRPr lang="en-US" dirty="0"/>
          </a:p>
          <a:p>
            <a:pPr marL="0" indent="0" algn="justLow" rtl="1">
              <a:buNone/>
            </a:pPr>
            <a:endParaRPr lang="ar-IQ" dirty="0"/>
          </a:p>
        </p:txBody>
      </p:sp>
      <p:sp>
        <p:nvSpPr>
          <p:cNvPr id="9" name="مستطيل 8"/>
          <p:cNvSpPr/>
          <p:nvPr/>
        </p:nvSpPr>
        <p:spPr>
          <a:xfrm>
            <a:off x="0" y="1295400"/>
            <a:ext cx="8915400" cy="4401205"/>
          </a:xfrm>
          <a:prstGeom prst="rect">
            <a:avLst/>
          </a:prstGeom>
        </p:spPr>
        <p:txBody>
          <a:bodyPr wrap="square">
            <a:spAutoFit/>
          </a:bodyPr>
          <a:lstStyle/>
          <a:p>
            <a:r>
              <a:rPr lang="ar-SA" sz="3200" dirty="0"/>
              <a:t> </a:t>
            </a:r>
            <a:endParaRPr lang="en-US" sz="3200" dirty="0"/>
          </a:p>
          <a:p>
            <a:pPr algn="r"/>
            <a:r>
              <a:rPr lang="ar-SA" sz="3200" b="1" i="1" dirty="0"/>
              <a:t>الدليل العقلي:</a:t>
            </a:r>
            <a:endParaRPr lang="en-US" sz="3200" dirty="0"/>
          </a:p>
          <a:p>
            <a:pPr algn="r"/>
            <a:r>
              <a:rPr lang="ar-SA" sz="3200" dirty="0"/>
              <a:t>1</a:t>
            </a:r>
            <a:r>
              <a:rPr lang="ar-SA" sz="3600" dirty="0"/>
              <a:t>- الله سبحانه وتعالى صانع للعالم بالاختيار، ومن كان كذلك تجب له الارادة ، فالله تعالى تجب له الارادة.</a:t>
            </a:r>
            <a:endParaRPr lang="en-US" sz="3600" dirty="0"/>
          </a:p>
          <a:p>
            <a:pPr algn="r"/>
            <a:r>
              <a:rPr lang="ar-SA" sz="3600" dirty="0"/>
              <a:t>2- لو لم يكن الله تعالى مريداً لكان مكرها، ولوكان مكرها ، لكان عاجزاً، ولو كان عاجزاً، لما وجد شيء من المخلوقات، وعدم وجود شيء من المخلوقات باطل بالمشاهدة، فثبتت إرادته تعالى</a:t>
            </a:r>
            <a:r>
              <a:rPr lang="ar-SA" sz="3200" dirty="0" smtClean="0"/>
              <a:t>.</a:t>
            </a:r>
            <a:endParaRPr lang="en-US" sz="3200" dirty="0"/>
          </a:p>
        </p:txBody>
      </p:sp>
    </p:spTree>
    <p:extLst>
      <p:ext uri="{BB962C8B-B14F-4D97-AF65-F5344CB8AC3E}">
        <p14:creationId xmlns:p14="http://schemas.microsoft.com/office/powerpoint/2010/main" val="27044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solidFill>
                  <a:schemeClr val="tx1"/>
                </a:solidFill>
              </a:rPr>
              <a:t>المحاضرة </a:t>
            </a:r>
            <a:r>
              <a:rPr lang="ar-IQ" dirty="0" smtClean="0">
                <a:solidFill>
                  <a:schemeClr val="tx1"/>
                </a:solidFill>
              </a:rPr>
              <a:t>السادسة</a:t>
            </a:r>
            <a:br>
              <a:rPr lang="ar-IQ" dirty="0" smtClean="0">
                <a:solidFill>
                  <a:schemeClr val="tx1"/>
                </a:solidFill>
              </a:rPr>
            </a:br>
            <a:r>
              <a:rPr lang="ar-IQ" dirty="0" smtClean="0">
                <a:solidFill>
                  <a:schemeClr val="tx1"/>
                </a:solidFill>
              </a:rPr>
              <a:t>- </a:t>
            </a:r>
            <a:r>
              <a:rPr lang="ar-IQ" dirty="0">
                <a:solidFill>
                  <a:schemeClr val="tx1"/>
                </a:solidFill>
              </a:rPr>
              <a:t>2صفة </a:t>
            </a:r>
            <a:r>
              <a:rPr lang="ar-IQ" dirty="0" smtClean="0">
                <a:solidFill>
                  <a:schemeClr val="tx1"/>
                </a:solidFill>
              </a:rPr>
              <a:t>الإرادة</a:t>
            </a:r>
            <a:endParaRPr lang="ar-IQ" dirty="0">
              <a:solidFill>
                <a:schemeClr val="tx1"/>
              </a:solidFill>
            </a:endParaRPr>
          </a:p>
        </p:txBody>
      </p:sp>
      <p:sp>
        <p:nvSpPr>
          <p:cNvPr id="3" name="عنصر نائب للمحتوى 2"/>
          <p:cNvSpPr>
            <a:spLocks noGrp="1"/>
          </p:cNvSpPr>
          <p:nvPr>
            <p:ph sz="quarter" idx="1"/>
          </p:nvPr>
        </p:nvSpPr>
        <p:spPr/>
        <p:txBody>
          <a:bodyPr>
            <a:normAutofit/>
          </a:bodyPr>
          <a:lstStyle/>
          <a:p>
            <a:r>
              <a:rPr lang="ar-SA" sz="3200" dirty="0"/>
              <a:t>3- لو لم يكن الله تعالى مريداً، لكان مكرهاً، والاكراه في حقه تعالى نقص وهو باطل.</a:t>
            </a:r>
            <a:endParaRPr lang="en-US" sz="3200" dirty="0"/>
          </a:p>
          <a:p>
            <a:r>
              <a:rPr lang="ar-SA" sz="3200" dirty="0"/>
              <a:t>4- لو كان تعالى مكرهاً لما اتصف بالقدرة، لأن  تعلق القدرة موقوف على تعلق الإرادة (أي القصد الى الفعل) فلا تتعلق القدرة إلا بما تعلقت به الإرادة</a:t>
            </a:r>
            <a:r>
              <a:rPr lang="ar-SA" sz="3200" dirty="0" smtClean="0"/>
              <a:t>.</a:t>
            </a:r>
            <a:endParaRPr lang="en-US" sz="3200" dirty="0"/>
          </a:p>
        </p:txBody>
      </p:sp>
    </p:spTree>
    <p:extLst>
      <p:ext uri="{BB962C8B-B14F-4D97-AF65-F5344CB8AC3E}">
        <p14:creationId xmlns:p14="http://schemas.microsoft.com/office/powerpoint/2010/main" val="1659398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2- صفة الإرادة</a:t>
            </a:r>
            <a:endParaRPr lang="en-US" dirty="0"/>
          </a:p>
        </p:txBody>
      </p:sp>
      <p:sp>
        <p:nvSpPr>
          <p:cNvPr id="3" name="عنصر نائب للمحتوى 2"/>
          <p:cNvSpPr>
            <a:spLocks noGrp="1"/>
          </p:cNvSpPr>
          <p:nvPr>
            <p:ph sz="quarter" idx="1"/>
          </p:nvPr>
        </p:nvSpPr>
        <p:spPr/>
        <p:txBody>
          <a:bodyPr>
            <a:normAutofit/>
          </a:bodyPr>
          <a:lstStyle/>
          <a:p>
            <a:r>
              <a:rPr lang="ar-IQ" sz="4400" b="1" i="1" dirty="0" smtClean="0"/>
              <a:t>الدليل </a:t>
            </a:r>
            <a:r>
              <a:rPr lang="ar-IQ" sz="4400" b="1" i="1" dirty="0"/>
              <a:t>النقلي</a:t>
            </a:r>
            <a:r>
              <a:rPr lang="ar-SA" sz="4400" b="1" i="1" dirty="0" smtClean="0"/>
              <a:t>:</a:t>
            </a:r>
            <a:endParaRPr lang="ar-IQ" sz="4400" b="1" i="1" dirty="0" smtClean="0"/>
          </a:p>
          <a:p>
            <a:r>
              <a:rPr lang="ar-IQ" sz="4400" b="1" i="1" dirty="0" smtClean="0"/>
              <a:t>قوله تعالى:(</a:t>
            </a:r>
            <a:r>
              <a:rPr lang="ar-IQ" sz="4400" b="1" dirty="0" smtClean="0"/>
              <a:t>فَعَّالٌ </a:t>
            </a:r>
            <a:r>
              <a:rPr lang="ar-IQ" sz="4400" b="1" dirty="0"/>
              <a:t>لِمَا </a:t>
            </a:r>
            <a:r>
              <a:rPr lang="ar-IQ" sz="4400" b="1" dirty="0" smtClean="0"/>
              <a:t>يُرِيدُ)</a:t>
            </a:r>
          </a:p>
          <a:p>
            <a:r>
              <a:rPr lang="ar-IQ" sz="4400" b="1" dirty="0" smtClean="0"/>
              <a:t>وقوله تعالى: (</a:t>
            </a:r>
            <a:r>
              <a:rPr lang="ar-IQ" sz="4400" b="1" dirty="0"/>
              <a:t>إِنَّمَا أَمْرُهُ إِذَا أَرَادَ شَيْئًا أَنْ يَقُولَ لَهُ كُنْ فَيَكُونُ </a:t>
            </a:r>
            <a:r>
              <a:rPr lang="ar-IQ" sz="4400" b="1" dirty="0" smtClean="0"/>
              <a:t>)</a:t>
            </a:r>
            <a:endParaRPr lang="en-US" sz="4400" dirty="0"/>
          </a:p>
        </p:txBody>
      </p:sp>
    </p:spTree>
    <p:extLst>
      <p:ext uri="{BB962C8B-B14F-4D97-AF65-F5344CB8AC3E}">
        <p14:creationId xmlns:p14="http://schemas.microsoft.com/office/powerpoint/2010/main" val="28199573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1093</TotalTime>
  <Words>367</Words>
  <Application>Microsoft Office PowerPoint</Application>
  <PresentationFormat>عرض على الشاشة (3:4)‏</PresentationFormat>
  <Paragraphs>35</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Civic</vt:lpstr>
      <vt:lpstr>رقية شاكر منصور/استاذ مساعد دكتور عقيدة وفكر اسلامي قسم علوم القران الكريم جامعة بغداد/كلية التربية للبنات العراق</vt:lpstr>
      <vt:lpstr>صفة القدرة</vt:lpstr>
      <vt:lpstr>المحاضرة الخامسة 1- صفة القدرة</vt:lpstr>
      <vt:lpstr>عرض تقديمي في PowerPoint</vt:lpstr>
      <vt:lpstr> المحاضرة السادسة 2  - صفة  الإرادة</vt:lpstr>
      <vt:lpstr>    </vt:lpstr>
      <vt:lpstr>المحاضرة السادسة - 2صفة الإرادة</vt:lpstr>
      <vt:lpstr>2- صفة الإرادة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رقية شاكر منصور/استاذ مساعد دكتور عقيدة وفكر اسلامي جامعة بغداد/كلية التربية للبنات العراق</dc:title>
  <dc:creator>pc</dc:creator>
  <cp:lastModifiedBy>whatsapp</cp:lastModifiedBy>
  <cp:revision>50</cp:revision>
  <dcterms:created xsi:type="dcterms:W3CDTF">2006-08-16T00:00:00Z</dcterms:created>
  <dcterms:modified xsi:type="dcterms:W3CDTF">2019-10-10T04:41:32Z</dcterms:modified>
</cp:coreProperties>
</file>