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1"/>
      </p:bgRef>
    </p:bg>
    <p:spTree>
      <p:nvGrpSpPr>
        <p:cNvPr id="1" name=""/>
        <p:cNvGrpSpPr/>
        <p:nvPr/>
      </p:nvGrpSpPr>
      <p:grpSpPr>
        <a:xfrm>
          <a:off x="0" y="0"/>
          <a:ext cx="0" cy="0"/>
          <a:chOff x="0" y="0"/>
          <a:chExt cx="0" cy="0"/>
        </a:xfrm>
      </p:grpSpPr>
      <p:sp>
        <p:nvSpPr>
          <p:cNvPr id="8" name="عنوان 7"/>
          <p:cNvSpPr>
            <a:spLocks noGrp="1"/>
          </p:cNvSpPr>
          <p:nvPr>
            <p:ph type="ctrTitle"/>
          </p:nvPr>
        </p:nvSpPr>
        <p:spPr>
          <a:xfrm>
            <a:off x="2286000" y="3124200"/>
            <a:ext cx="6172200" cy="1894362"/>
          </a:xfrm>
        </p:spPr>
        <p:txBody>
          <a:bodyPr/>
          <a:lstStyle>
            <a:lvl1pPr>
              <a:defRPr b="1"/>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bwMode="auto">
          <a:xfrm rot="5400000">
            <a:off x="7764621" y="1174097"/>
            <a:ext cx="2286000" cy="381000"/>
          </a:xfrm>
        </p:spPr>
        <p:txBody>
          <a:bodyPr/>
          <a:lstStyle/>
          <a:p>
            <a:fld id="{C36B9DED-5FD1-4F2A-8655-636F106B7327}" type="datetimeFigureOut">
              <a:rPr lang="ar-IQ" smtClean="0"/>
              <a:t>16/05/1441</a:t>
            </a:fld>
            <a:endParaRPr lang="ar-IQ"/>
          </a:p>
        </p:txBody>
      </p:sp>
      <p:sp>
        <p:nvSpPr>
          <p:cNvPr id="17" name="عنصر نائب للتذييل 16"/>
          <p:cNvSpPr>
            <a:spLocks noGrp="1"/>
          </p:cNvSpPr>
          <p:nvPr>
            <p:ph type="ftr" sz="quarter" idx="11"/>
          </p:nvPr>
        </p:nvSpPr>
        <p:spPr bwMode="auto">
          <a:xfrm rot="5400000">
            <a:off x="7077269" y="4181669"/>
            <a:ext cx="3657600" cy="384048"/>
          </a:xfrm>
        </p:spPr>
        <p:txBody>
          <a:bodyPr/>
          <a:lstStyle/>
          <a:p>
            <a:endParaRPr lang="ar-IQ"/>
          </a:p>
        </p:txBody>
      </p:sp>
      <p:sp>
        <p:nvSpPr>
          <p:cNvPr id="10" name="مستطيل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مستطيل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مستطيل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رابط مستقيم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رابط مستقيم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رابط مستقيم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مستطيل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شكل بيضاوي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شكل بيضاوي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شكل بيضاوي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عنصر نائب لرقم الشريحة 28"/>
          <p:cNvSpPr>
            <a:spLocks noGrp="1"/>
          </p:cNvSpPr>
          <p:nvPr>
            <p:ph type="sldNum" sz="quarter" idx="12"/>
          </p:nvPr>
        </p:nvSpPr>
        <p:spPr bwMode="auto">
          <a:xfrm>
            <a:off x="1325544" y="4928702"/>
            <a:ext cx="609600" cy="517524"/>
          </a:xfrm>
        </p:spPr>
        <p:txBody>
          <a:bodyPr/>
          <a:lstStyle/>
          <a:p>
            <a:fld id="{CD9FF1BE-D3D6-4A06-A0CC-7482D29BED97}"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C36B9DED-5FD1-4F2A-8655-636F106B7327}" type="datetimeFigureOut">
              <a:rPr lang="ar-IQ" smtClean="0"/>
              <a:t>16/05/1441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D9FF1BE-D3D6-4A06-A0CC-7482D29BED97}"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676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C36B9DED-5FD1-4F2A-8655-636F106B7327}" type="datetimeFigureOut">
              <a:rPr lang="ar-IQ" smtClean="0"/>
              <a:t>16/05/1441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D9FF1BE-D3D6-4A06-A0CC-7482D29BED97}"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8" name="عنصر نائب للمحتوى 7"/>
          <p:cNvSpPr>
            <a:spLocks noGrp="1"/>
          </p:cNvSpPr>
          <p:nvPr>
            <p:ph sz="quarter" idx="1"/>
          </p:nvPr>
        </p:nvSpPr>
        <p:spPr>
          <a:xfrm>
            <a:off x="457200" y="1600200"/>
            <a:ext cx="7467600" cy="487375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4"/>
          </p:nvPr>
        </p:nvSpPr>
        <p:spPr/>
        <p:txBody>
          <a:bodyPr rtlCol="0"/>
          <a:lstStyle/>
          <a:p>
            <a:fld id="{C36B9DED-5FD1-4F2A-8655-636F106B7327}" type="datetimeFigureOut">
              <a:rPr lang="ar-IQ" smtClean="0"/>
              <a:t>16/05/1441</a:t>
            </a:fld>
            <a:endParaRPr lang="ar-IQ"/>
          </a:p>
        </p:txBody>
      </p:sp>
      <p:sp>
        <p:nvSpPr>
          <p:cNvPr id="9" name="عنصر نائب لرقم الشريحة 8"/>
          <p:cNvSpPr>
            <a:spLocks noGrp="1"/>
          </p:cNvSpPr>
          <p:nvPr>
            <p:ph type="sldNum" sz="quarter" idx="15"/>
          </p:nvPr>
        </p:nvSpPr>
        <p:spPr/>
        <p:txBody>
          <a:bodyPr rtlCol="0"/>
          <a:lstStyle/>
          <a:p>
            <a:fld id="{CD9FF1BE-D3D6-4A06-A0CC-7482D29BED97}" type="slidenum">
              <a:rPr lang="ar-IQ" smtClean="0"/>
              <a:t>‹#›</a:t>
            </a:fld>
            <a:endParaRPr lang="ar-IQ"/>
          </a:p>
        </p:txBody>
      </p:sp>
      <p:sp>
        <p:nvSpPr>
          <p:cNvPr id="10" name="عنصر نائب للتذييل 9"/>
          <p:cNvSpPr>
            <a:spLocks noGrp="1"/>
          </p:cNvSpPr>
          <p:nvPr>
            <p:ph type="ftr" sz="quarter" idx="16"/>
          </p:nvPr>
        </p:nvSpPr>
        <p:spPr/>
        <p:txBody>
          <a:bodyPr rtlCol="0"/>
          <a:lstStyle/>
          <a:p>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286000" y="2895600"/>
            <a:ext cx="6172200" cy="2053590"/>
          </a:xfrm>
        </p:spPr>
        <p:txBody>
          <a:bodyPr/>
          <a:lstStyle>
            <a:lvl1pPr algn="l">
              <a:buNone/>
              <a:defRPr sz="3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bwMode="auto">
          <a:xfrm rot="5400000">
            <a:off x="7763256" y="1170432"/>
            <a:ext cx="2286000" cy="381000"/>
          </a:xfrm>
        </p:spPr>
        <p:txBody>
          <a:bodyPr/>
          <a:lstStyle/>
          <a:p>
            <a:fld id="{C36B9DED-5FD1-4F2A-8655-636F106B7327}" type="datetimeFigureOut">
              <a:rPr lang="ar-IQ" smtClean="0"/>
              <a:t>16/05/1441</a:t>
            </a:fld>
            <a:endParaRPr lang="ar-IQ"/>
          </a:p>
        </p:txBody>
      </p:sp>
      <p:sp>
        <p:nvSpPr>
          <p:cNvPr id="5" name="عنصر نائب للتذييل 4"/>
          <p:cNvSpPr>
            <a:spLocks noGrp="1"/>
          </p:cNvSpPr>
          <p:nvPr>
            <p:ph type="ftr" sz="quarter" idx="11"/>
          </p:nvPr>
        </p:nvSpPr>
        <p:spPr bwMode="auto">
          <a:xfrm rot="5400000">
            <a:off x="7077456" y="4178808"/>
            <a:ext cx="3657600" cy="384048"/>
          </a:xfrm>
        </p:spPr>
        <p:txBody>
          <a:bodyPr/>
          <a:lstStyle/>
          <a:p>
            <a:endParaRPr lang="ar-IQ"/>
          </a:p>
        </p:txBody>
      </p:sp>
      <p:sp>
        <p:nvSpPr>
          <p:cNvPr id="9" name="مستطيل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رابط مستقيم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رابط مستقيم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مستطيل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شكل بيضاوي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شكل بيضاوي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شكل بيضاوي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رابط مستقيم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عنصر نائب لرقم الشريحة 5"/>
          <p:cNvSpPr>
            <a:spLocks noGrp="1"/>
          </p:cNvSpPr>
          <p:nvPr>
            <p:ph type="sldNum" sz="quarter" idx="12"/>
          </p:nvPr>
        </p:nvSpPr>
        <p:spPr bwMode="auto">
          <a:xfrm>
            <a:off x="1340616" y="4928702"/>
            <a:ext cx="609600" cy="517524"/>
          </a:xfrm>
        </p:spPr>
        <p:txBody>
          <a:bodyPr/>
          <a:lstStyle/>
          <a:p>
            <a:fld id="{CD9FF1BE-D3D6-4A06-A0CC-7482D29BED97}"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C36B9DED-5FD1-4F2A-8655-636F106B7327}" type="datetimeFigureOut">
              <a:rPr lang="ar-IQ" smtClean="0"/>
              <a:t>16/05/1441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CD9FF1BE-D3D6-4A06-A0CC-7482D29BED97}" type="slidenum">
              <a:rPr lang="ar-IQ" smtClean="0"/>
              <a:t>‹#›</a:t>
            </a:fld>
            <a:endParaRPr lang="ar-IQ"/>
          </a:p>
        </p:txBody>
      </p:sp>
      <p:sp>
        <p:nvSpPr>
          <p:cNvPr id="9" name="عنصر نائب للمحتوى 8"/>
          <p:cNvSpPr>
            <a:spLocks noGrp="1"/>
          </p:cNvSpPr>
          <p:nvPr>
            <p:ph sz="quarter" idx="1"/>
          </p:nvPr>
        </p:nvSpPr>
        <p:spPr>
          <a:xfrm>
            <a:off x="457200"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270248"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7543800" cy="1143000"/>
          </a:xfrm>
        </p:spPr>
        <p:txBody>
          <a:bodyPr anchor="b"/>
          <a:lstStyle>
            <a:lvl1pPr>
              <a:defRPr/>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C36B9DED-5FD1-4F2A-8655-636F106B7327}" type="datetimeFigureOut">
              <a:rPr lang="ar-IQ" smtClean="0"/>
              <a:t>16/05/1441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CD9FF1BE-D3D6-4A06-A0CC-7482D29BED97}" type="slidenum">
              <a:rPr lang="ar-IQ" smtClean="0"/>
              <a:t>‹#›</a:t>
            </a:fld>
            <a:endParaRPr lang="ar-IQ"/>
          </a:p>
        </p:txBody>
      </p:sp>
      <p:sp>
        <p:nvSpPr>
          <p:cNvPr id="11" name="عنصر نائب للمحتوى 10"/>
          <p:cNvSpPr>
            <a:spLocks noGrp="1"/>
          </p:cNvSpPr>
          <p:nvPr>
            <p:ph sz="quarter" idx="2"/>
          </p:nvPr>
        </p:nvSpPr>
        <p:spPr>
          <a:xfrm>
            <a:off x="457200"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371975"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نص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4" name="عنصر نائب للنص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6" name="عنصر نائب للتاريخ 5"/>
          <p:cNvSpPr>
            <a:spLocks noGrp="1"/>
          </p:cNvSpPr>
          <p:nvPr>
            <p:ph type="dt" sz="half" idx="10"/>
          </p:nvPr>
        </p:nvSpPr>
        <p:spPr/>
        <p:txBody>
          <a:bodyPr rtlCol="0"/>
          <a:lstStyle/>
          <a:p>
            <a:fld id="{C36B9DED-5FD1-4F2A-8655-636F106B7327}" type="datetimeFigureOut">
              <a:rPr lang="ar-IQ" smtClean="0"/>
              <a:t>16/05/1441</a:t>
            </a:fld>
            <a:endParaRPr lang="ar-IQ"/>
          </a:p>
        </p:txBody>
      </p:sp>
      <p:sp>
        <p:nvSpPr>
          <p:cNvPr id="7" name="عنصر نائب لرقم الشريحة 6"/>
          <p:cNvSpPr>
            <a:spLocks noGrp="1"/>
          </p:cNvSpPr>
          <p:nvPr>
            <p:ph type="sldNum" sz="quarter" idx="11"/>
          </p:nvPr>
        </p:nvSpPr>
        <p:spPr/>
        <p:txBody>
          <a:bodyPr rtlCol="0"/>
          <a:lstStyle/>
          <a:p>
            <a:fld id="{CD9FF1BE-D3D6-4A06-A0CC-7482D29BED97}" type="slidenum">
              <a:rPr lang="ar-IQ" smtClean="0"/>
              <a:t>‹#›</a:t>
            </a:fld>
            <a:endParaRPr lang="ar-IQ"/>
          </a:p>
        </p:txBody>
      </p:sp>
      <p:sp>
        <p:nvSpPr>
          <p:cNvPr id="8" name="عنصر نائب للتذييل 7"/>
          <p:cNvSpPr>
            <a:spLocks noGrp="1"/>
          </p:cNvSpPr>
          <p:nvPr>
            <p:ph type="ftr" sz="quarter" idx="12"/>
          </p:nvPr>
        </p:nvSpPr>
        <p:spPr/>
        <p:txBody>
          <a:bodyPr rtlCol="0"/>
          <a:lstStyle/>
          <a:p>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C36B9DED-5FD1-4F2A-8655-636F106B7327}" type="datetimeFigureOut">
              <a:rPr lang="ar-IQ" smtClean="0"/>
              <a:t>16/05/1441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CD9FF1BE-D3D6-4A06-A0CC-7482D29BED97}"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عنوان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رابط مستقيم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رابط مستقيم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رابط مستقيم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مستطيل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شكل بيضاوي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عنصر نائب للمحتوى 17"/>
          <p:cNvSpPr>
            <a:spLocks noGrp="1"/>
          </p:cNvSpPr>
          <p:nvPr>
            <p:ph sz="quarter" idx="1"/>
          </p:nvPr>
        </p:nvSpPr>
        <p:spPr>
          <a:xfrm>
            <a:off x="304800" y="274320"/>
            <a:ext cx="5638800" cy="6327648"/>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4"/>
          </p:nvPr>
        </p:nvSpPr>
        <p:spPr/>
        <p:txBody>
          <a:bodyPr rtlCol="0"/>
          <a:lstStyle/>
          <a:p>
            <a:fld id="{C36B9DED-5FD1-4F2A-8655-636F106B7327}" type="datetimeFigureOut">
              <a:rPr lang="ar-IQ" smtClean="0"/>
              <a:t>16/05/1441</a:t>
            </a:fld>
            <a:endParaRPr lang="ar-IQ"/>
          </a:p>
        </p:txBody>
      </p:sp>
      <p:sp>
        <p:nvSpPr>
          <p:cNvPr id="22" name="عنصر نائب لرقم الشريحة 21"/>
          <p:cNvSpPr>
            <a:spLocks noGrp="1"/>
          </p:cNvSpPr>
          <p:nvPr>
            <p:ph type="sldNum" sz="quarter" idx="15"/>
          </p:nvPr>
        </p:nvSpPr>
        <p:spPr/>
        <p:txBody>
          <a:bodyPr rtlCol="0"/>
          <a:lstStyle/>
          <a:p>
            <a:fld id="{CD9FF1BE-D3D6-4A06-A0CC-7482D29BED97}" type="slidenum">
              <a:rPr lang="ar-IQ" smtClean="0"/>
              <a:t>‹#›</a:t>
            </a:fld>
            <a:endParaRPr lang="ar-IQ"/>
          </a:p>
        </p:txBody>
      </p:sp>
      <p:sp>
        <p:nvSpPr>
          <p:cNvPr id="23" name="عنصر نائب للتذييل 22"/>
          <p:cNvSpPr>
            <a:spLocks noGrp="1"/>
          </p:cNvSpPr>
          <p:nvPr>
            <p:ph type="ftr" sz="quarter" idx="16"/>
          </p:nvPr>
        </p:nvSpPr>
        <p:spPr/>
        <p:txBody>
          <a:bodyPr rtlCol="0"/>
          <a:lstStyle/>
          <a:p>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رابط مستقيم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بيضاوي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عنوان 1"/>
          <p:cNvSpPr>
            <a:spLocks noGrp="1"/>
          </p:cNvSpPr>
          <p:nvPr>
            <p:ph type="title"/>
          </p:nvPr>
        </p:nvSpPr>
        <p:spPr>
          <a:xfrm rot="5400000">
            <a:off x="3350133" y="3200400"/>
            <a:ext cx="6309360" cy="457200"/>
          </a:xfrm>
        </p:spPr>
        <p:txBody>
          <a:bodyPr anchor="b"/>
          <a:lstStyle>
            <a:lvl1pPr algn="l">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10" name="رابط مستقيم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مستطيل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رابط مستقيم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رابط مستقيم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رابط مستقيم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عنصر نائب للتاريخ 16"/>
          <p:cNvSpPr>
            <a:spLocks noGrp="1"/>
          </p:cNvSpPr>
          <p:nvPr>
            <p:ph type="dt" sz="half" idx="10"/>
          </p:nvPr>
        </p:nvSpPr>
        <p:spPr/>
        <p:txBody>
          <a:bodyPr rtlCol="0"/>
          <a:lstStyle/>
          <a:p>
            <a:fld id="{C36B9DED-5FD1-4F2A-8655-636F106B7327}" type="datetimeFigureOut">
              <a:rPr lang="ar-IQ" smtClean="0"/>
              <a:t>16/05/1441</a:t>
            </a:fld>
            <a:endParaRPr lang="ar-IQ"/>
          </a:p>
        </p:txBody>
      </p:sp>
      <p:sp>
        <p:nvSpPr>
          <p:cNvPr id="18" name="عنصر نائب لرقم الشريحة 17"/>
          <p:cNvSpPr>
            <a:spLocks noGrp="1"/>
          </p:cNvSpPr>
          <p:nvPr>
            <p:ph type="sldNum" sz="quarter" idx="11"/>
          </p:nvPr>
        </p:nvSpPr>
        <p:spPr/>
        <p:txBody>
          <a:bodyPr rtlCol="0"/>
          <a:lstStyle/>
          <a:p>
            <a:fld id="{CD9FF1BE-D3D6-4A06-A0CC-7482D29BED97}" type="slidenum">
              <a:rPr lang="ar-IQ" smtClean="0"/>
              <a:t>‹#›</a:t>
            </a:fld>
            <a:endParaRPr lang="ar-IQ"/>
          </a:p>
        </p:txBody>
      </p:sp>
      <p:sp>
        <p:nvSpPr>
          <p:cNvPr id="21" name="عنصر نائب للتذييل 20"/>
          <p:cNvSpPr>
            <a:spLocks noGrp="1"/>
          </p:cNvSpPr>
          <p:nvPr>
            <p:ph type="ftr" sz="quarter" idx="12"/>
          </p:nvPr>
        </p:nvSpPr>
        <p:spPr/>
        <p:txBody>
          <a:bodyPr rtlCol="0"/>
          <a:lstStyle/>
          <a:p>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رابط مستقيم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عنصر نائب للعنوان 21"/>
          <p:cNvSpPr>
            <a:spLocks noGrp="1"/>
          </p:cNvSpPr>
          <p:nvPr>
            <p:ph type="title"/>
          </p:nvPr>
        </p:nvSpPr>
        <p:spPr>
          <a:xfrm>
            <a:off x="457200" y="274638"/>
            <a:ext cx="7467600" cy="1143000"/>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C36B9DED-5FD1-4F2A-8655-636F106B7327}" type="datetimeFigureOut">
              <a:rPr lang="ar-IQ" smtClean="0"/>
              <a:t>16/05/1441</a:t>
            </a:fld>
            <a:endParaRPr lang="ar-IQ"/>
          </a:p>
        </p:txBody>
      </p:sp>
      <p:sp>
        <p:nvSpPr>
          <p:cNvPr id="3" name="عنصر نائب للتذييل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ar-IQ"/>
          </a:p>
        </p:txBody>
      </p:sp>
      <p:sp>
        <p:nvSpPr>
          <p:cNvPr id="7" name="رابط مستقيم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رابط مستقيم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مستطيل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شكل بيضاوي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عنصر نائب لرقم الشريحة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CD9FF1BE-D3D6-4A06-A0CC-7482D29BED97}"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627784" y="3140968"/>
            <a:ext cx="6172200" cy="1371600"/>
          </a:xfrm>
        </p:spPr>
        <p:txBody>
          <a:bodyPr/>
          <a:lstStyle/>
          <a:p>
            <a:pPr algn="ctr"/>
            <a:r>
              <a:rPr lang="ar-IQ" sz="4800" b="0" kern="0" dirty="0" smtClean="0">
                <a:solidFill>
                  <a:sysClr val="windowText" lastClr="000000"/>
                </a:solidFill>
                <a:cs typeface="Akhbar MT" pitchFamily="2" charset="-78"/>
              </a:rPr>
              <a:t>(</a:t>
            </a:r>
            <a:r>
              <a:rPr lang="ar-IQ" sz="4800" kern="0" dirty="0" smtClean="0">
                <a:solidFill>
                  <a:sysClr val="windowText" lastClr="000000"/>
                </a:solidFill>
                <a:cs typeface="Akhbar MT" pitchFamily="2" charset="-78"/>
              </a:rPr>
              <a:t>صلى </a:t>
            </a:r>
            <a:r>
              <a:rPr lang="ar-IQ" sz="4800" kern="0" dirty="0">
                <a:solidFill>
                  <a:sysClr val="windowText" lastClr="000000"/>
                </a:solidFill>
                <a:cs typeface="Akhbar MT" pitchFamily="2" charset="-78"/>
              </a:rPr>
              <a:t>الله عليه </a:t>
            </a:r>
            <a:r>
              <a:rPr lang="ar-IQ" sz="4800" kern="0" dirty="0" smtClean="0">
                <a:solidFill>
                  <a:sysClr val="windowText" lastClr="000000"/>
                </a:solidFill>
                <a:cs typeface="Akhbar MT" pitchFamily="2" charset="-78"/>
              </a:rPr>
              <a:t>وسلم</a:t>
            </a:r>
            <a:r>
              <a:rPr lang="ar-IQ" sz="4800" b="0" kern="0" dirty="0" smtClean="0">
                <a:solidFill>
                  <a:sysClr val="windowText" lastClr="000000"/>
                </a:solidFill>
                <a:cs typeface="Akhbar MT" pitchFamily="2" charset="-78"/>
              </a:rPr>
              <a:t>)</a:t>
            </a:r>
            <a:r>
              <a:rPr lang="ar-IQ" b="0" kern="0" dirty="0">
                <a:solidFill>
                  <a:sysClr val="windowText" lastClr="000000"/>
                </a:solidFill>
              </a:rPr>
              <a:t/>
            </a:r>
            <a:br>
              <a:rPr lang="ar-IQ" b="0" kern="0" dirty="0">
                <a:solidFill>
                  <a:sysClr val="windowText" lastClr="000000"/>
                </a:solidFill>
              </a:rPr>
            </a:br>
            <a:r>
              <a:rPr lang="ar-IQ" b="0" kern="0" dirty="0">
                <a:solidFill>
                  <a:sysClr val="windowText" lastClr="000000"/>
                </a:solidFill>
              </a:rPr>
              <a:t/>
            </a:r>
            <a:br>
              <a:rPr lang="ar-IQ" b="0" kern="0" dirty="0">
                <a:solidFill>
                  <a:sysClr val="windowText" lastClr="000000"/>
                </a:solidFill>
              </a:rPr>
            </a:br>
            <a:endParaRPr lang="ar-IQ" dirty="0"/>
          </a:p>
        </p:txBody>
      </p:sp>
      <p:sp>
        <p:nvSpPr>
          <p:cNvPr id="4" name="عنوان 1"/>
          <p:cNvSpPr>
            <a:spLocks noGrp="1"/>
          </p:cNvSpPr>
          <p:nvPr>
            <p:ph type="ctrTitle"/>
          </p:nvPr>
        </p:nvSpPr>
        <p:spPr>
          <a:xfrm>
            <a:off x="2555875" y="1125538"/>
            <a:ext cx="6172200" cy="1893887"/>
          </a:xfrm>
          <a:prstGeom prst="rect">
            <a:avLst/>
          </a:prstGeom>
        </p:spPr>
        <p:txBody>
          <a:bodyPr>
            <a:norm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ar-IQ" sz="6600" i="0" u="none" strike="noStrike" kern="0" cap="none" spc="0" normalizeH="0" baseline="0" noProof="0" dirty="0" smtClean="0">
                <a:ln>
                  <a:noFill/>
                </a:ln>
                <a:solidFill>
                  <a:sysClr val="windowText" lastClr="000000"/>
                </a:solidFill>
                <a:effectLst/>
                <a:uLnTx/>
                <a:uFillTx/>
                <a:cs typeface="Akhbar MT" pitchFamily="2" charset="-78"/>
              </a:rPr>
              <a:t>واجبنـــا نحـو الرســـول</a:t>
            </a:r>
            <a:endParaRPr kumimoji="0" lang="ar-IQ" sz="6600" i="0" u="none" strike="noStrike" kern="0" cap="none" spc="0" normalizeH="0" baseline="0" noProof="0" dirty="0">
              <a:ln>
                <a:noFill/>
              </a:ln>
              <a:solidFill>
                <a:sysClr val="windowText" lastClr="000000"/>
              </a:solidFill>
              <a:effectLst/>
              <a:uLnTx/>
              <a:uFillTx/>
              <a:cs typeface="Akhbar MT" pitchFamily="2" charset="-78"/>
            </a:endParaRPr>
          </a:p>
        </p:txBody>
      </p:sp>
    </p:spTree>
    <p:extLst>
      <p:ext uri="{BB962C8B-B14F-4D97-AF65-F5344CB8AC3E}">
        <p14:creationId xmlns:p14="http://schemas.microsoft.com/office/powerpoint/2010/main" val="5091402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476672"/>
            <a:ext cx="7467600" cy="1301006"/>
          </a:xfrm>
        </p:spPr>
        <p:txBody>
          <a:bodyPr>
            <a:normAutofit fontScale="90000"/>
          </a:bodyPr>
          <a:lstStyle/>
          <a:p>
            <a:pPr algn="ctr"/>
            <a:r>
              <a:rPr lang="ar-IQ" sz="4900" b="1" cap="none" dirty="0" smtClean="0">
                <a:solidFill>
                  <a:srgbClr val="464646"/>
                </a:solidFill>
                <a:effectLst>
                  <a:outerShdw blurRad="31750" dist="25400" dir="5400000" algn="tl" rotWithShape="0">
                    <a:srgbClr val="000000">
                      <a:alpha val="25000"/>
                    </a:srgbClr>
                  </a:outerShdw>
                </a:effectLst>
                <a:latin typeface="Constantia"/>
              </a:rPr>
              <a:t>1- </a:t>
            </a:r>
            <a:r>
              <a:rPr lang="ar-IQ" sz="4900" b="1" cap="none" dirty="0">
                <a:solidFill>
                  <a:srgbClr val="464646"/>
                </a:solidFill>
                <a:effectLst>
                  <a:outerShdw blurRad="31750" dist="25400" dir="5400000" algn="tl" rotWithShape="0">
                    <a:srgbClr val="000000">
                      <a:alpha val="25000"/>
                    </a:srgbClr>
                  </a:outerShdw>
                </a:effectLst>
                <a:latin typeface="Constantia"/>
              </a:rPr>
              <a:t>محبة الرسول </a:t>
            </a:r>
            <a:r>
              <a:rPr lang="ar-IQ" sz="4900" b="1" cap="none" dirty="0" smtClean="0">
                <a:solidFill>
                  <a:srgbClr val="464646"/>
                </a:solidFill>
                <a:effectLst>
                  <a:outerShdw blurRad="31750" dist="25400" dir="5400000" algn="tl" rotWithShape="0">
                    <a:srgbClr val="000000">
                      <a:alpha val="25000"/>
                    </a:srgbClr>
                  </a:outerShdw>
                </a:effectLst>
                <a:latin typeface="Constantia"/>
              </a:rPr>
              <a:t>(صلى </a:t>
            </a:r>
            <a:r>
              <a:rPr lang="ar-IQ" sz="4900" b="1" cap="none" dirty="0">
                <a:solidFill>
                  <a:srgbClr val="464646"/>
                </a:solidFill>
                <a:effectLst>
                  <a:outerShdw blurRad="31750" dist="25400" dir="5400000" algn="tl" rotWithShape="0">
                    <a:srgbClr val="000000">
                      <a:alpha val="25000"/>
                    </a:srgbClr>
                  </a:outerShdw>
                </a:effectLst>
                <a:latin typeface="Constantia"/>
              </a:rPr>
              <a:t>الله عليه </a:t>
            </a:r>
            <a:r>
              <a:rPr lang="ar-IQ" sz="4900" b="1" cap="none" dirty="0" smtClean="0">
                <a:solidFill>
                  <a:srgbClr val="464646"/>
                </a:solidFill>
                <a:effectLst>
                  <a:outerShdw blurRad="31750" dist="25400" dir="5400000" algn="tl" rotWithShape="0">
                    <a:srgbClr val="000000">
                      <a:alpha val="25000"/>
                    </a:srgbClr>
                  </a:outerShdw>
                </a:effectLst>
                <a:latin typeface="Constantia"/>
              </a:rPr>
              <a:t>وسلم)</a:t>
            </a:r>
            <a:r>
              <a:rPr lang="ar-IQ" sz="3700" b="1" cap="none" dirty="0">
                <a:solidFill>
                  <a:srgbClr val="464646"/>
                </a:solidFill>
                <a:effectLst>
                  <a:outerShdw blurRad="31750" dist="25400" dir="5400000" algn="tl" rotWithShape="0">
                    <a:srgbClr val="000000">
                      <a:alpha val="25000"/>
                    </a:srgbClr>
                  </a:outerShdw>
                </a:effectLst>
                <a:latin typeface="Constantia"/>
              </a:rPr>
              <a:t/>
            </a:r>
            <a:br>
              <a:rPr lang="ar-IQ" sz="3700" b="1" cap="none" dirty="0">
                <a:solidFill>
                  <a:srgbClr val="464646"/>
                </a:solidFill>
                <a:effectLst>
                  <a:outerShdw blurRad="31750" dist="25400" dir="5400000" algn="tl" rotWithShape="0">
                    <a:srgbClr val="000000">
                      <a:alpha val="25000"/>
                    </a:srgbClr>
                  </a:outerShdw>
                </a:effectLst>
                <a:latin typeface="Constantia"/>
              </a:rPr>
            </a:br>
            <a:endParaRPr lang="ar-IQ" dirty="0"/>
          </a:p>
        </p:txBody>
      </p:sp>
      <p:sp>
        <p:nvSpPr>
          <p:cNvPr id="3" name="عنصر نائب للمحتوى 2"/>
          <p:cNvSpPr>
            <a:spLocks noGrp="1"/>
          </p:cNvSpPr>
          <p:nvPr>
            <p:ph sz="quarter" idx="1"/>
          </p:nvPr>
        </p:nvSpPr>
        <p:spPr>
          <a:xfrm>
            <a:off x="457200" y="2348880"/>
            <a:ext cx="8003232" cy="4125072"/>
          </a:xfrm>
        </p:spPr>
        <p:txBody>
          <a:bodyPr/>
          <a:lstStyle/>
          <a:p>
            <a:pPr marL="0" lvl="0" indent="0" algn="ctr">
              <a:spcBef>
                <a:spcPts val="400"/>
              </a:spcBef>
              <a:buClr>
                <a:srgbClr val="2DA2BF"/>
              </a:buClr>
              <a:buSzPct val="68000"/>
              <a:buNone/>
            </a:pPr>
            <a:endParaRPr lang="ar-IQ" sz="3200" b="1" dirty="0">
              <a:solidFill>
                <a:srgbClr val="333333"/>
              </a:solidFill>
              <a:latin typeface="DroidArabicKufi-Regular"/>
              <a:cs typeface="Akhbar MT" pitchFamily="2" charset="-78"/>
            </a:endParaRPr>
          </a:p>
          <a:p>
            <a:pPr marL="0" lvl="0" indent="0" algn="ctr">
              <a:spcBef>
                <a:spcPts val="400"/>
              </a:spcBef>
              <a:buClr>
                <a:srgbClr val="2DA2BF"/>
              </a:buClr>
              <a:buSzPct val="68000"/>
              <a:buNone/>
            </a:pPr>
            <a:r>
              <a:rPr lang="ar-IQ" sz="3200" b="1" dirty="0" smtClean="0">
                <a:solidFill>
                  <a:srgbClr val="333333"/>
                </a:solidFill>
                <a:latin typeface="DroidArabicKufi-Regular"/>
                <a:cs typeface="Akhbar MT" pitchFamily="2" charset="-78"/>
              </a:rPr>
              <a:t>ينبغي </a:t>
            </a:r>
            <a:r>
              <a:rPr lang="ar-IQ" sz="3200" b="1" dirty="0">
                <a:solidFill>
                  <a:srgbClr val="333333"/>
                </a:solidFill>
                <a:latin typeface="DroidArabicKufi-Regular"/>
                <a:cs typeface="Akhbar MT" pitchFamily="2" charset="-78"/>
              </a:rPr>
              <a:t>أن يطغى حب النبي (</a:t>
            </a:r>
            <a:r>
              <a:rPr lang="ar-IQ" sz="1800" b="1" dirty="0">
                <a:solidFill>
                  <a:srgbClr val="333333"/>
                </a:solidFill>
                <a:latin typeface="DroidArabicKufi-Regular"/>
                <a:cs typeface="Akhbar MT" pitchFamily="2" charset="-78"/>
              </a:rPr>
              <a:t>عليه الصلاة والسلام</a:t>
            </a:r>
            <a:r>
              <a:rPr lang="ar-IQ" sz="3200" b="1" dirty="0">
                <a:solidFill>
                  <a:srgbClr val="333333"/>
                </a:solidFill>
                <a:latin typeface="DroidArabicKufi-Regular"/>
                <a:cs typeface="Akhbar MT" pitchFamily="2" charset="-78"/>
              </a:rPr>
              <a:t>) على كل حب</a:t>
            </a:r>
            <a:r>
              <a:rPr lang="ar-IQ" sz="3200" b="1" dirty="0">
                <a:solidFill>
                  <a:prstClr val="black"/>
                </a:solidFill>
                <a:latin typeface="Franklin Gothic Book"/>
                <a:cs typeface="Akhbar MT" pitchFamily="2" charset="-78"/>
              </a:rPr>
              <a:t/>
            </a:r>
            <a:br>
              <a:rPr lang="ar-IQ" sz="3200" b="1" dirty="0">
                <a:solidFill>
                  <a:prstClr val="black"/>
                </a:solidFill>
                <a:latin typeface="Franklin Gothic Book"/>
                <a:cs typeface="Akhbar MT" pitchFamily="2" charset="-78"/>
              </a:rPr>
            </a:br>
            <a:r>
              <a:rPr lang="ar-IQ" sz="3200" b="1" dirty="0" smtClean="0">
                <a:solidFill>
                  <a:prstClr val="black"/>
                </a:solidFill>
                <a:latin typeface="Franklin Gothic Book"/>
                <a:cs typeface="Akhbar MT" pitchFamily="2" charset="-78"/>
              </a:rPr>
              <a:t>لقولـه (</a:t>
            </a:r>
            <a:r>
              <a:rPr lang="ar-IQ" sz="1800" b="1" dirty="0">
                <a:solidFill>
                  <a:srgbClr val="333333"/>
                </a:solidFill>
                <a:latin typeface="DroidArabicKufi-Regular"/>
                <a:cs typeface="Akhbar MT" pitchFamily="2" charset="-78"/>
              </a:rPr>
              <a:t>عليه الصلاة </a:t>
            </a:r>
            <a:r>
              <a:rPr lang="ar-IQ" sz="1800" b="1" dirty="0" smtClean="0">
                <a:solidFill>
                  <a:srgbClr val="333333"/>
                </a:solidFill>
                <a:latin typeface="DroidArabicKufi-Regular"/>
                <a:cs typeface="Akhbar MT" pitchFamily="2" charset="-78"/>
              </a:rPr>
              <a:t>والسلام</a:t>
            </a:r>
            <a:r>
              <a:rPr lang="ar-IQ" sz="2800" b="1" dirty="0" smtClean="0">
                <a:solidFill>
                  <a:srgbClr val="333333"/>
                </a:solidFill>
                <a:latin typeface="DroidArabicKufi-Regular"/>
                <a:cs typeface="Akhbar MT" pitchFamily="2" charset="-78"/>
              </a:rPr>
              <a:t>): </a:t>
            </a:r>
            <a:r>
              <a:rPr lang="ar-IQ" sz="1800" b="1" dirty="0" smtClean="0">
                <a:solidFill>
                  <a:srgbClr val="333333"/>
                </a:solidFill>
                <a:latin typeface="DroidArabicKufi-Regular"/>
                <a:cs typeface="Akhbar MT" pitchFamily="2" charset="-78"/>
              </a:rPr>
              <a:t> </a:t>
            </a:r>
            <a:r>
              <a:rPr lang="ar-IQ" sz="3200" b="1" dirty="0" smtClean="0">
                <a:solidFill>
                  <a:srgbClr val="333333"/>
                </a:solidFill>
                <a:latin typeface="DroidArabicKufi-Regular"/>
                <a:cs typeface="Akhbar MT" pitchFamily="2" charset="-78"/>
              </a:rPr>
              <a:t>(لا </a:t>
            </a:r>
            <a:r>
              <a:rPr lang="ar-IQ" sz="3200" b="1" dirty="0">
                <a:solidFill>
                  <a:srgbClr val="333333"/>
                </a:solidFill>
                <a:latin typeface="DroidArabicKufi-Regular"/>
                <a:cs typeface="Akhbar MT" pitchFamily="2" charset="-78"/>
              </a:rPr>
              <a:t>يُؤمِنُ أحدُكم حتى أكونَ أحبَّ إليهِ من والدِه وولدِه والناسِ أجمعينَ).</a:t>
            </a:r>
          </a:p>
          <a:p>
            <a:pPr marL="0" indent="0">
              <a:buNone/>
            </a:pPr>
            <a:endParaRPr lang="ar-IQ" dirty="0"/>
          </a:p>
        </p:txBody>
      </p:sp>
    </p:spTree>
    <p:extLst>
      <p:ext uri="{BB962C8B-B14F-4D97-AF65-F5344CB8AC3E}">
        <p14:creationId xmlns:p14="http://schemas.microsoft.com/office/powerpoint/2010/main" val="42412388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274638"/>
            <a:ext cx="8208912" cy="922114"/>
          </a:xfrm>
        </p:spPr>
        <p:txBody>
          <a:bodyPr>
            <a:noAutofit/>
          </a:bodyPr>
          <a:lstStyle/>
          <a:p>
            <a:pPr algn="ctr"/>
            <a:r>
              <a:rPr lang="ar-IQ" sz="4400" b="1" cap="none" dirty="0">
                <a:solidFill>
                  <a:srgbClr val="333333"/>
                </a:solidFill>
                <a:effectLst>
                  <a:outerShdw blurRad="38100" dist="38100" dir="2700000" algn="tl">
                    <a:srgbClr val="000000">
                      <a:alpha val="43137"/>
                    </a:srgbClr>
                  </a:outerShdw>
                </a:effectLst>
                <a:latin typeface="DroidArabicKufi-Regular"/>
                <a:cs typeface="Akhbar MT" pitchFamily="2" charset="-78"/>
              </a:rPr>
              <a:t>2- </a:t>
            </a:r>
            <a:r>
              <a:rPr lang="ar-IQ" sz="4400" b="1" cap="none" dirty="0" smtClean="0">
                <a:solidFill>
                  <a:srgbClr val="333333"/>
                </a:solidFill>
                <a:effectLst>
                  <a:outerShdw blurRad="38100" dist="38100" dir="2700000" algn="tl">
                    <a:srgbClr val="000000">
                      <a:alpha val="43137"/>
                    </a:srgbClr>
                  </a:outerShdw>
                </a:effectLst>
                <a:latin typeface="DroidArabicKufi-Regular"/>
                <a:cs typeface="Akhbar MT" pitchFamily="2" charset="-78"/>
              </a:rPr>
              <a:t>تعظيمـه (صلى </a:t>
            </a:r>
            <a:r>
              <a:rPr lang="ar-IQ" sz="4400" b="1" cap="none" dirty="0">
                <a:solidFill>
                  <a:srgbClr val="333333"/>
                </a:solidFill>
                <a:effectLst>
                  <a:outerShdw blurRad="38100" dist="38100" dir="2700000" algn="tl">
                    <a:srgbClr val="000000">
                      <a:alpha val="43137"/>
                    </a:srgbClr>
                  </a:outerShdw>
                </a:effectLst>
                <a:latin typeface="DroidArabicKufi-Regular"/>
                <a:cs typeface="Akhbar MT" pitchFamily="2" charset="-78"/>
              </a:rPr>
              <a:t>الله عليه </a:t>
            </a:r>
            <a:r>
              <a:rPr lang="ar-IQ" sz="4400" b="1" cap="none" dirty="0" smtClean="0">
                <a:solidFill>
                  <a:srgbClr val="333333"/>
                </a:solidFill>
                <a:effectLst>
                  <a:outerShdw blurRad="38100" dist="38100" dir="2700000" algn="tl">
                    <a:srgbClr val="000000">
                      <a:alpha val="43137"/>
                    </a:srgbClr>
                  </a:outerShdw>
                </a:effectLst>
                <a:latin typeface="DroidArabicKufi-Regular"/>
                <a:cs typeface="Akhbar MT" pitchFamily="2" charset="-78"/>
              </a:rPr>
              <a:t>وسلم) </a:t>
            </a:r>
            <a:r>
              <a:rPr lang="ar-IQ" sz="4400" b="1" cap="none" dirty="0">
                <a:solidFill>
                  <a:srgbClr val="333333"/>
                </a:solidFill>
                <a:effectLst>
                  <a:outerShdw blurRad="38100" dist="38100" dir="2700000" algn="tl">
                    <a:srgbClr val="000000">
                      <a:alpha val="43137"/>
                    </a:srgbClr>
                  </a:outerShdw>
                </a:effectLst>
                <a:latin typeface="DroidArabicKufi-Regular"/>
                <a:cs typeface="Akhbar MT" pitchFamily="2" charset="-78"/>
              </a:rPr>
              <a:t>وتوقيره حياً وميتاً</a:t>
            </a:r>
            <a:endParaRPr lang="ar-IQ" sz="4400" dirty="0">
              <a:cs typeface="Akhbar MT" pitchFamily="2" charset="-78"/>
            </a:endParaRPr>
          </a:p>
        </p:txBody>
      </p:sp>
      <p:sp>
        <p:nvSpPr>
          <p:cNvPr id="3" name="عنصر نائب للمحتوى 2"/>
          <p:cNvSpPr>
            <a:spLocks noGrp="1"/>
          </p:cNvSpPr>
          <p:nvPr>
            <p:ph sz="quarter" idx="1"/>
          </p:nvPr>
        </p:nvSpPr>
        <p:spPr>
          <a:xfrm>
            <a:off x="395536" y="1600200"/>
            <a:ext cx="7992888" cy="4873752"/>
          </a:xfrm>
        </p:spPr>
        <p:txBody>
          <a:bodyPr>
            <a:normAutofit lnSpcReduction="10000"/>
          </a:bodyPr>
          <a:lstStyle/>
          <a:p>
            <a:pPr marL="0" lvl="0" indent="0" algn="ctr">
              <a:spcBef>
                <a:spcPts val="400"/>
              </a:spcBef>
              <a:buClr>
                <a:srgbClr val="2DA2BF"/>
              </a:buClr>
              <a:buSzPct val="68000"/>
              <a:buNone/>
            </a:pPr>
            <a:endParaRPr lang="ar-IQ" sz="2500" b="1" dirty="0" smtClean="0">
              <a:solidFill>
                <a:srgbClr val="333333"/>
              </a:solidFill>
              <a:latin typeface="DroidArabicKufi-Regular"/>
              <a:cs typeface="Akhbar MT" pitchFamily="2" charset="-78"/>
            </a:endParaRPr>
          </a:p>
          <a:p>
            <a:pPr marL="0" lvl="0" indent="0" algn="ctr">
              <a:spcBef>
                <a:spcPts val="400"/>
              </a:spcBef>
              <a:buClr>
                <a:srgbClr val="2DA2BF"/>
              </a:buClr>
              <a:buSzPct val="68000"/>
              <a:buNone/>
            </a:pPr>
            <a:r>
              <a:rPr lang="ar-IQ" sz="2800" b="1" dirty="0" smtClean="0">
                <a:solidFill>
                  <a:srgbClr val="333333"/>
                </a:solidFill>
                <a:latin typeface="DroidArabicKufi-Regular"/>
                <a:cs typeface="Akhbar MT" pitchFamily="2" charset="-78"/>
              </a:rPr>
              <a:t>لا </a:t>
            </a:r>
            <a:r>
              <a:rPr lang="ar-IQ" sz="2800" b="1" dirty="0">
                <a:solidFill>
                  <a:srgbClr val="333333"/>
                </a:solidFill>
                <a:latin typeface="DroidArabicKufi-Regular"/>
                <a:cs typeface="Akhbar MT" pitchFamily="2" charset="-78"/>
              </a:rPr>
              <a:t>يجوز سبقه بالحديث، مصداقاً لقول الله تعالى: (يَا أَيُّهَا الَّذِينَ آمَنُوا لَا تُقَدِّمُوا بَيْنَ يَدَيِ اللَّـهِ وَرَسُولِهِ) والمقصود عدم تقديم قول أو فعل بين يدي رسول الله (</a:t>
            </a:r>
            <a:r>
              <a:rPr lang="ar-IQ" sz="1800" b="1" dirty="0">
                <a:solidFill>
                  <a:srgbClr val="333333"/>
                </a:solidFill>
                <a:latin typeface="DroidArabicKufi-Regular"/>
                <a:cs typeface="Akhbar MT" pitchFamily="2" charset="-78"/>
              </a:rPr>
              <a:t>صلى الله عليه وسلم</a:t>
            </a:r>
            <a:r>
              <a:rPr lang="ar-IQ" sz="2800" b="1" dirty="0" smtClean="0">
                <a:solidFill>
                  <a:srgbClr val="333333"/>
                </a:solidFill>
                <a:latin typeface="DroidArabicKufi-Regular"/>
                <a:cs typeface="Akhbar MT" pitchFamily="2" charset="-78"/>
              </a:rPr>
              <a:t>).</a:t>
            </a:r>
          </a:p>
          <a:p>
            <a:pPr marL="0" lvl="0" indent="0" algn="ctr">
              <a:spcBef>
                <a:spcPts val="400"/>
              </a:spcBef>
              <a:buClr>
                <a:srgbClr val="2DA2BF"/>
              </a:buClr>
              <a:buSzPct val="68000"/>
              <a:buNone/>
            </a:pPr>
            <a:endParaRPr lang="ar-IQ" sz="2800" b="1" dirty="0">
              <a:solidFill>
                <a:srgbClr val="333333"/>
              </a:solidFill>
              <a:latin typeface="DroidArabicKufi-Regular"/>
              <a:cs typeface="Akhbar MT" pitchFamily="2" charset="-78"/>
            </a:endParaRPr>
          </a:p>
          <a:p>
            <a:pPr marL="0" lvl="0" indent="0" algn="ctr">
              <a:spcBef>
                <a:spcPts val="400"/>
              </a:spcBef>
              <a:buClr>
                <a:srgbClr val="2DA2BF"/>
              </a:buClr>
              <a:buSzPct val="68000"/>
              <a:buNone/>
            </a:pPr>
            <a:r>
              <a:rPr lang="ar-IQ" sz="2800" b="1" dirty="0">
                <a:solidFill>
                  <a:srgbClr val="333333"/>
                </a:solidFill>
                <a:latin typeface="DroidArabicKufi-Regular"/>
                <a:cs typeface="Akhbar MT" pitchFamily="2" charset="-78"/>
              </a:rPr>
              <a:t>ومن صور تعظيم رسول الله (</a:t>
            </a:r>
            <a:r>
              <a:rPr lang="ar-IQ" sz="1800" b="1" dirty="0">
                <a:solidFill>
                  <a:srgbClr val="333333"/>
                </a:solidFill>
                <a:latin typeface="DroidArabicKufi-Regular"/>
                <a:cs typeface="Akhbar MT" pitchFamily="2" charset="-78"/>
              </a:rPr>
              <a:t>صلى الله عليه وسلم</a:t>
            </a:r>
            <a:r>
              <a:rPr lang="ar-IQ" sz="2800" b="1" dirty="0">
                <a:solidFill>
                  <a:srgbClr val="333333"/>
                </a:solidFill>
                <a:latin typeface="DroidArabicKufi-Regular"/>
                <a:cs typeface="Akhbar MT" pitchFamily="2" charset="-78"/>
              </a:rPr>
              <a:t>) تحريم رفع الأصوات فوق صوته، </a:t>
            </a:r>
            <a:r>
              <a:rPr lang="ar-IQ" sz="2800" b="1" dirty="0" smtClean="0">
                <a:solidFill>
                  <a:srgbClr val="333333"/>
                </a:solidFill>
                <a:latin typeface="DroidArabicKufi-Regular"/>
                <a:cs typeface="Akhbar MT" pitchFamily="2" charset="-78"/>
              </a:rPr>
              <a:t>مصداقاً </a:t>
            </a:r>
            <a:r>
              <a:rPr lang="ar-IQ" sz="2800" b="1" dirty="0">
                <a:solidFill>
                  <a:srgbClr val="333333"/>
                </a:solidFill>
                <a:latin typeface="DroidArabicKufi-Regular"/>
                <a:cs typeface="Akhbar MT" pitchFamily="2" charset="-78"/>
              </a:rPr>
              <a:t>لقول الله تعالى:(يَا أَيُّهَا الَّذِينَ آمَنُوا لَا تَرْفَعُوا أَصْوَاتَكُمْ فَوْقَ صَوْتِ النَّبِيِّ وَلَا تَجْهَرُوا لَهُ بِالْقَوْلِ كَجَهْرِ بَعْضِكُمْ لِبَعْضٍ أَن تَحْبَطَ أَعْمَالُكُمْ وَأَنتُمْ لَا تَشْعُرُونَ)</a:t>
            </a:r>
          </a:p>
          <a:p>
            <a:pPr marL="0" lvl="0" indent="0" algn="ctr">
              <a:spcBef>
                <a:spcPts val="400"/>
              </a:spcBef>
              <a:buClr>
                <a:srgbClr val="2DA2BF"/>
              </a:buClr>
              <a:buSzPct val="68000"/>
              <a:buNone/>
            </a:pPr>
            <a:endParaRPr lang="ar-IQ" sz="2800" b="1" dirty="0">
              <a:solidFill>
                <a:srgbClr val="333333"/>
              </a:solidFill>
              <a:latin typeface="DroidArabicKufi-Regular"/>
              <a:cs typeface="Akhbar MT" pitchFamily="2" charset="-78"/>
            </a:endParaRPr>
          </a:p>
          <a:p>
            <a:pPr marL="0" lvl="0" indent="0" algn="ctr">
              <a:spcBef>
                <a:spcPts val="400"/>
              </a:spcBef>
              <a:buClr>
                <a:srgbClr val="2DA2BF"/>
              </a:buClr>
              <a:buSzPct val="68000"/>
              <a:buNone/>
            </a:pPr>
            <a:r>
              <a:rPr lang="ar-IQ" sz="2800" b="1" dirty="0">
                <a:solidFill>
                  <a:srgbClr val="333333"/>
                </a:solidFill>
                <a:latin typeface="DroidArabicKufi-Regular"/>
                <a:cs typeface="Akhbar MT" pitchFamily="2" charset="-78"/>
              </a:rPr>
              <a:t>ولا يقتصر التأدب بعدم رفع الصوت عند رسول الله (</a:t>
            </a:r>
            <a:r>
              <a:rPr lang="ar-IQ" sz="1800" b="1" dirty="0">
                <a:solidFill>
                  <a:srgbClr val="333333"/>
                </a:solidFill>
                <a:latin typeface="DroidArabicKufi-Regular"/>
                <a:cs typeface="Akhbar MT" pitchFamily="2" charset="-78"/>
              </a:rPr>
              <a:t>صلى الله عليه وسلم</a:t>
            </a:r>
            <a:r>
              <a:rPr lang="ar-IQ" sz="2800" b="1" dirty="0">
                <a:solidFill>
                  <a:srgbClr val="333333"/>
                </a:solidFill>
                <a:latin typeface="DroidArabicKufi-Regular"/>
                <a:cs typeface="Akhbar MT" pitchFamily="2" charset="-78"/>
              </a:rPr>
              <a:t>) في حياته فقط، بل بعد موته </a:t>
            </a:r>
            <a:r>
              <a:rPr lang="ar-IQ" sz="2800" b="1" dirty="0" smtClean="0">
                <a:solidFill>
                  <a:srgbClr val="333333"/>
                </a:solidFill>
                <a:latin typeface="DroidArabicKufi-Regular"/>
                <a:cs typeface="Akhbar MT" pitchFamily="2" charset="-78"/>
              </a:rPr>
              <a:t>أيضاً.</a:t>
            </a:r>
            <a:endParaRPr lang="ar-IQ" sz="2800" dirty="0"/>
          </a:p>
        </p:txBody>
      </p:sp>
    </p:spTree>
    <p:extLst>
      <p:ext uri="{BB962C8B-B14F-4D97-AF65-F5344CB8AC3E}">
        <p14:creationId xmlns:p14="http://schemas.microsoft.com/office/powerpoint/2010/main" val="9315609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IQ" sz="6000" b="1" cap="none" dirty="0">
                <a:solidFill>
                  <a:srgbClr val="333333"/>
                </a:solidFill>
                <a:effectLst>
                  <a:outerShdw blurRad="31750" dist="25400" dir="5400000" algn="tl" rotWithShape="0">
                    <a:srgbClr val="000000">
                      <a:alpha val="25000"/>
                    </a:srgbClr>
                  </a:outerShdw>
                </a:effectLst>
                <a:latin typeface="DroidArabicKufi-Regular"/>
                <a:cs typeface="Akhbar MT" pitchFamily="2" charset="-78"/>
              </a:rPr>
              <a:t>3- الصلاة والسلام علـيــه</a:t>
            </a:r>
            <a:endParaRPr lang="ar-IQ" sz="4400" dirty="0">
              <a:cs typeface="Akhbar MT" pitchFamily="2" charset="-78"/>
            </a:endParaRPr>
          </a:p>
        </p:txBody>
      </p:sp>
      <p:sp>
        <p:nvSpPr>
          <p:cNvPr id="3" name="عنصر نائب للمحتوى 2"/>
          <p:cNvSpPr>
            <a:spLocks noGrp="1"/>
          </p:cNvSpPr>
          <p:nvPr>
            <p:ph sz="quarter" idx="1"/>
          </p:nvPr>
        </p:nvSpPr>
        <p:spPr/>
        <p:txBody>
          <a:bodyPr/>
          <a:lstStyle/>
          <a:p>
            <a:pPr marL="0" lvl="0" indent="0" algn="ctr">
              <a:spcBef>
                <a:spcPts val="400"/>
              </a:spcBef>
              <a:buClr>
                <a:srgbClr val="2DA2BF"/>
              </a:buClr>
              <a:buSzPct val="68000"/>
              <a:buNone/>
            </a:pPr>
            <a:endParaRPr lang="ar-IQ" sz="2700" b="1" dirty="0" smtClean="0">
              <a:solidFill>
                <a:srgbClr val="333333"/>
              </a:solidFill>
              <a:latin typeface="DroidArabicKufi-Regular"/>
              <a:cs typeface="Akhbar MT" pitchFamily="2" charset="-78"/>
            </a:endParaRPr>
          </a:p>
          <a:p>
            <a:pPr marL="0" lvl="0" indent="0" algn="ctr">
              <a:spcBef>
                <a:spcPts val="400"/>
              </a:spcBef>
              <a:buClr>
                <a:srgbClr val="2DA2BF"/>
              </a:buClr>
              <a:buSzPct val="68000"/>
              <a:buNone/>
            </a:pPr>
            <a:r>
              <a:rPr lang="ar-IQ" sz="2700" b="1" dirty="0" smtClean="0">
                <a:solidFill>
                  <a:srgbClr val="333333"/>
                </a:solidFill>
                <a:latin typeface="DroidArabicKufi-Regular"/>
                <a:cs typeface="Akhbar MT" pitchFamily="2" charset="-78"/>
              </a:rPr>
              <a:t>من </a:t>
            </a:r>
            <a:r>
              <a:rPr lang="ar-IQ" sz="2700" b="1" dirty="0">
                <a:solidFill>
                  <a:srgbClr val="333333"/>
                </a:solidFill>
                <a:latin typeface="DroidArabicKufi-Regular"/>
                <a:cs typeface="Akhbar MT" pitchFamily="2" charset="-78"/>
              </a:rPr>
              <a:t>واجبات المسلمين نحو النبي (</a:t>
            </a:r>
            <a:r>
              <a:rPr lang="ar-IQ" sz="1800" b="1" dirty="0">
                <a:solidFill>
                  <a:srgbClr val="333333"/>
                </a:solidFill>
                <a:latin typeface="DroidArabicKufi-Regular"/>
                <a:cs typeface="Akhbar MT" pitchFamily="2" charset="-78"/>
              </a:rPr>
              <a:t>عليه الصلاة والسلام</a:t>
            </a:r>
            <a:r>
              <a:rPr lang="ar-IQ" sz="2700" b="1" dirty="0">
                <a:solidFill>
                  <a:srgbClr val="333333"/>
                </a:solidFill>
                <a:latin typeface="DroidArabicKufi-Regular"/>
                <a:cs typeface="Akhbar MT" pitchFamily="2" charset="-78"/>
              </a:rPr>
              <a:t>)، أن يُصلّوا عليه كما أمرهم الله تعالى في القرآن الكريم، حيث قال: (إِنَّ اللَّهَ وَمَلَائِكَتَهُ يُصَلُّونَ عَلَى النَّبِيِّ .يَا أَيُّهَا الَّذِينَ آمَنُوا صَلُّوا عَلَيْهِ وَسَلِّمُوا تَسْلِيمًا</a:t>
            </a:r>
            <a:r>
              <a:rPr lang="ar-IQ" sz="2700" b="1" dirty="0" smtClean="0">
                <a:solidFill>
                  <a:srgbClr val="333333"/>
                </a:solidFill>
                <a:latin typeface="DroidArabicKufi-Regular"/>
                <a:cs typeface="Akhbar MT" pitchFamily="2" charset="-78"/>
              </a:rPr>
              <a:t>).</a:t>
            </a:r>
          </a:p>
          <a:p>
            <a:pPr marL="0" lvl="0" indent="0" algn="ctr">
              <a:spcBef>
                <a:spcPts val="400"/>
              </a:spcBef>
              <a:buClr>
                <a:srgbClr val="2DA2BF"/>
              </a:buClr>
              <a:buSzPct val="68000"/>
              <a:buNone/>
            </a:pPr>
            <a:endParaRPr lang="ar-IQ" sz="2700" b="1" dirty="0">
              <a:solidFill>
                <a:srgbClr val="333333"/>
              </a:solidFill>
              <a:latin typeface="DroidArabicKufi-Regular"/>
              <a:cs typeface="Akhbar MT" pitchFamily="2" charset="-78"/>
            </a:endParaRPr>
          </a:p>
          <a:p>
            <a:pPr marL="0" lvl="0" indent="0" algn="ctr">
              <a:spcBef>
                <a:spcPts val="400"/>
              </a:spcBef>
              <a:buClr>
                <a:srgbClr val="2DA2BF"/>
              </a:buClr>
              <a:buSzPct val="68000"/>
              <a:buNone/>
            </a:pPr>
            <a:r>
              <a:rPr lang="ar-IQ" sz="2700" b="1" dirty="0">
                <a:solidFill>
                  <a:srgbClr val="333333"/>
                </a:solidFill>
                <a:latin typeface="DroidArabicKufi-Regular"/>
                <a:cs typeface="Akhbar MT" pitchFamily="2" charset="-78"/>
              </a:rPr>
              <a:t>فالله تعالى يُبيّن في الآية الكريمة أنه يُثني على رسوله (</a:t>
            </a:r>
            <a:r>
              <a:rPr lang="ar-IQ" sz="1800" b="1" dirty="0">
                <a:solidFill>
                  <a:srgbClr val="333333"/>
                </a:solidFill>
                <a:latin typeface="DroidArabicKufi-Regular"/>
                <a:cs typeface="Akhbar MT" pitchFamily="2" charset="-78"/>
              </a:rPr>
              <a:t>صلى الله عليه وسلم</a:t>
            </a:r>
            <a:r>
              <a:rPr lang="ar-IQ" sz="2700" b="1" dirty="0">
                <a:solidFill>
                  <a:srgbClr val="333333"/>
                </a:solidFill>
                <a:latin typeface="DroidArabicKufi-Regular"/>
                <a:cs typeface="Akhbar MT" pitchFamily="2" charset="-78"/>
              </a:rPr>
              <a:t>) في الملأ الأعلى، وأن الملائكة (</a:t>
            </a:r>
            <a:r>
              <a:rPr lang="ar-IQ" sz="1800" b="1" dirty="0">
                <a:solidFill>
                  <a:srgbClr val="333333"/>
                </a:solidFill>
                <a:latin typeface="DroidArabicKufi-Regular"/>
                <a:cs typeface="Akhbar MT" pitchFamily="2" charset="-78"/>
              </a:rPr>
              <a:t>عليهم السلام</a:t>
            </a:r>
            <a:r>
              <a:rPr lang="ar-IQ" sz="2700" b="1" dirty="0">
                <a:solidFill>
                  <a:srgbClr val="333333"/>
                </a:solidFill>
                <a:latin typeface="DroidArabicKufi-Regular"/>
                <a:cs typeface="Akhbar MT" pitchFamily="2" charset="-78"/>
              </a:rPr>
              <a:t>) يُصلّون عليه، ويأمر الله تعالى عباده بالصلاة عليه ليجتمع الثناء عليه من أهل السماء والأرض.</a:t>
            </a:r>
            <a:r>
              <a:rPr lang="ar-IQ" sz="2700" b="1" dirty="0">
                <a:solidFill>
                  <a:prstClr val="black"/>
                </a:solidFill>
                <a:latin typeface="Franklin Gothic Book"/>
                <a:cs typeface="Akhbar MT" pitchFamily="2" charset="-78"/>
              </a:rPr>
              <a:t/>
            </a:r>
            <a:br>
              <a:rPr lang="ar-IQ" sz="2700" b="1" dirty="0">
                <a:solidFill>
                  <a:prstClr val="black"/>
                </a:solidFill>
                <a:latin typeface="Franklin Gothic Book"/>
                <a:cs typeface="Akhbar MT" pitchFamily="2" charset="-78"/>
              </a:rPr>
            </a:br>
            <a:endParaRPr lang="ar-IQ" dirty="0"/>
          </a:p>
        </p:txBody>
      </p:sp>
    </p:spTree>
    <p:extLst>
      <p:ext uri="{BB962C8B-B14F-4D97-AF65-F5344CB8AC3E}">
        <p14:creationId xmlns:p14="http://schemas.microsoft.com/office/powerpoint/2010/main" val="19063350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836712"/>
            <a:ext cx="7467600" cy="1224136"/>
          </a:xfrm>
        </p:spPr>
        <p:txBody>
          <a:bodyPr>
            <a:noAutofit/>
          </a:bodyPr>
          <a:lstStyle/>
          <a:p>
            <a:pPr algn="ctr"/>
            <a:r>
              <a:rPr lang="ar-IQ" sz="4800" b="1" cap="none" dirty="0">
                <a:solidFill>
                  <a:srgbClr val="464646"/>
                </a:solidFill>
                <a:effectLst>
                  <a:outerShdw blurRad="31750" dist="25400" dir="5400000" algn="tl" rotWithShape="0">
                    <a:srgbClr val="000000">
                      <a:alpha val="25000"/>
                    </a:srgbClr>
                  </a:outerShdw>
                </a:effectLst>
                <a:latin typeface="Constantia"/>
                <a:cs typeface="Akhbar MT" pitchFamily="2" charset="-78"/>
              </a:rPr>
              <a:t>4- عدم إيذائــه (صلى الله عليه وسلم)</a:t>
            </a:r>
            <a:br>
              <a:rPr lang="ar-IQ" sz="4800" b="1" cap="none" dirty="0">
                <a:solidFill>
                  <a:srgbClr val="464646"/>
                </a:solidFill>
                <a:effectLst>
                  <a:outerShdw blurRad="31750" dist="25400" dir="5400000" algn="tl" rotWithShape="0">
                    <a:srgbClr val="000000">
                      <a:alpha val="25000"/>
                    </a:srgbClr>
                  </a:outerShdw>
                </a:effectLst>
                <a:latin typeface="Constantia"/>
                <a:cs typeface="Akhbar MT" pitchFamily="2" charset="-78"/>
              </a:rPr>
            </a:br>
            <a:r>
              <a:rPr lang="ar-IQ" sz="4800" b="1" cap="none" dirty="0">
                <a:solidFill>
                  <a:srgbClr val="464646"/>
                </a:solidFill>
                <a:effectLst>
                  <a:outerShdw blurRad="31750" dist="25400" dir="5400000" algn="tl" rotWithShape="0">
                    <a:srgbClr val="000000">
                      <a:alpha val="25000"/>
                    </a:srgbClr>
                  </a:outerShdw>
                </a:effectLst>
                <a:latin typeface="Constantia"/>
                <a:cs typeface="Akhbar MT" pitchFamily="2" charset="-78"/>
              </a:rPr>
              <a:t> بــ أي نوع من أنواع الأذى</a:t>
            </a:r>
            <a:endParaRPr lang="ar-IQ" sz="4000" dirty="0">
              <a:cs typeface="Akhbar MT" pitchFamily="2" charset="-78"/>
            </a:endParaRPr>
          </a:p>
        </p:txBody>
      </p:sp>
      <p:sp>
        <p:nvSpPr>
          <p:cNvPr id="3" name="عنصر نائب للمحتوى 2"/>
          <p:cNvSpPr>
            <a:spLocks noGrp="1"/>
          </p:cNvSpPr>
          <p:nvPr>
            <p:ph sz="quarter" idx="1"/>
          </p:nvPr>
        </p:nvSpPr>
        <p:spPr>
          <a:xfrm>
            <a:off x="457200" y="2132856"/>
            <a:ext cx="7467600" cy="4341096"/>
          </a:xfrm>
        </p:spPr>
        <p:txBody>
          <a:bodyPr/>
          <a:lstStyle/>
          <a:p>
            <a:pPr marL="0" lvl="0" indent="0" algn="ctr">
              <a:spcBef>
                <a:spcPts val="400"/>
              </a:spcBef>
              <a:buClr>
                <a:srgbClr val="2DA2BF"/>
              </a:buClr>
              <a:buSzPct val="68000"/>
              <a:buNone/>
            </a:pPr>
            <a:endParaRPr lang="ar-IQ" sz="2700" b="1" dirty="0">
              <a:solidFill>
                <a:prstClr val="black"/>
              </a:solidFill>
              <a:latin typeface="Franklin Gothic Book"/>
              <a:cs typeface="Akhbar MT" pitchFamily="2" charset="-78"/>
            </a:endParaRPr>
          </a:p>
          <a:p>
            <a:pPr marL="0" lvl="0" indent="0" algn="ctr">
              <a:spcBef>
                <a:spcPts val="400"/>
              </a:spcBef>
              <a:buClr>
                <a:srgbClr val="2DA2BF"/>
              </a:buClr>
              <a:buSzPct val="68000"/>
              <a:buNone/>
            </a:pPr>
            <a:r>
              <a:rPr lang="ar-IQ" sz="2700" b="1" dirty="0" smtClean="0">
                <a:solidFill>
                  <a:prstClr val="black"/>
                </a:solidFill>
                <a:latin typeface="Franklin Gothic Book"/>
                <a:cs typeface="Akhbar MT" pitchFamily="2" charset="-78"/>
              </a:rPr>
              <a:t>الايذاء </a:t>
            </a:r>
            <a:r>
              <a:rPr lang="ar-IQ" sz="2700" b="1" dirty="0">
                <a:solidFill>
                  <a:prstClr val="black"/>
                </a:solidFill>
                <a:latin typeface="Franklin Gothic Book"/>
                <a:cs typeface="Akhbar MT" pitchFamily="2" charset="-78"/>
              </a:rPr>
              <a:t>شامل: للسب، أو الطعن بـه، أو بشرعـه، أو بزوجاته الطاهرات، </a:t>
            </a:r>
          </a:p>
          <a:p>
            <a:pPr marL="0" lvl="0" indent="0" algn="ctr">
              <a:spcBef>
                <a:spcPts val="400"/>
              </a:spcBef>
              <a:buClr>
                <a:srgbClr val="2DA2BF"/>
              </a:buClr>
              <a:buSzPct val="68000"/>
              <a:buNone/>
            </a:pPr>
            <a:r>
              <a:rPr lang="ar-IQ" sz="2700" b="1" dirty="0">
                <a:solidFill>
                  <a:prstClr val="black"/>
                </a:solidFill>
                <a:latin typeface="Franklin Gothic Book"/>
                <a:cs typeface="Akhbar MT" pitchFamily="2" charset="-78"/>
              </a:rPr>
              <a:t>قال تعالى</a:t>
            </a:r>
            <a:r>
              <a:rPr lang="ar-IQ" sz="2700" b="1" dirty="0">
                <a:solidFill>
                  <a:prstClr val="black"/>
                </a:solidFill>
                <a:latin typeface="Franklin Gothic Book"/>
                <a:cs typeface="Akhbar MT" pitchFamily="2" charset="-78"/>
                <a:sym typeface="Wingdings" pitchFamily="2" charset="2"/>
              </a:rPr>
              <a:t>: (النَّبِيُّ أَوْلَى بِالْمُؤْمِنِينَ مِنْ أَنْفُسِهِمْ وَأَزْوَاجُهُ أُمَّهَاتُهُمْ).</a:t>
            </a:r>
          </a:p>
          <a:p>
            <a:pPr marL="0" lvl="0" indent="0" algn="ctr">
              <a:spcBef>
                <a:spcPts val="400"/>
              </a:spcBef>
              <a:buClr>
                <a:srgbClr val="2DA2BF"/>
              </a:buClr>
              <a:buSzPct val="68000"/>
              <a:buNone/>
            </a:pPr>
            <a:r>
              <a:rPr lang="ar-IQ" sz="2700" b="1" dirty="0">
                <a:solidFill>
                  <a:prstClr val="black"/>
                </a:solidFill>
                <a:latin typeface="Franklin Gothic Book"/>
                <a:cs typeface="Akhbar MT" pitchFamily="2" charset="-78"/>
                <a:sym typeface="Wingdings" pitchFamily="2" charset="2"/>
              </a:rPr>
              <a:t>أو الطعن بآل بيته أو اصحابه أو سبهم.</a:t>
            </a:r>
          </a:p>
          <a:p>
            <a:pPr marL="0" lvl="0" indent="0" algn="ctr">
              <a:spcBef>
                <a:spcPts val="400"/>
              </a:spcBef>
              <a:buClr>
                <a:srgbClr val="2DA2BF"/>
              </a:buClr>
              <a:buSzPct val="68000"/>
              <a:buNone/>
            </a:pPr>
            <a:endParaRPr lang="ar-IQ" sz="2700" b="1" dirty="0">
              <a:solidFill>
                <a:prstClr val="black"/>
              </a:solidFill>
              <a:latin typeface="Franklin Gothic Book"/>
              <a:cs typeface="Akhbar MT" pitchFamily="2" charset="-78"/>
              <a:sym typeface="Wingdings" pitchFamily="2" charset="2"/>
            </a:endParaRPr>
          </a:p>
          <a:p>
            <a:pPr marL="0" lvl="0" indent="0" algn="ctr">
              <a:spcBef>
                <a:spcPts val="400"/>
              </a:spcBef>
              <a:buClr>
                <a:srgbClr val="2DA2BF"/>
              </a:buClr>
              <a:buSzPct val="68000"/>
              <a:buNone/>
            </a:pPr>
            <a:r>
              <a:rPr lang="ar-IQ" sz="2700" b="1" dirty="0">
                <a:solidFill>
                  <a:prstClr val="black"/>
                </a:solidFill>
                <a:latin typeface="Franklin Gothic Book"/>
                <a:cs typeface="Akhbar MT" pitchFamily="2" charset="-78"/>
              </a:rPr>
              <a:t>يجب توقيرهم ووضعهم في مكانهم اللائق بمنزلتهم العالية، وإظهار المحبة والمودة التي كانت بينهم.</a:t>
            </a:r>
          </a:p>
          <a:p>
            <a:pPr marL="0" indent="0">
              <a:buNone/>
            </a:pPr>
            <a:endParaRPr lang="ar-IQ" dirty="0"/>
          </a:p>
        </p:txBody>
      </p:sp>
    </p:spTree>
    <p:extLst>
      <p:ext uri="{BB962C8B-B14F-4D97-AF65-F5344CB8AC3E}">
        <p14:creationId xmlns:p14="http://schemas.microsoft.com/office/powerpoint/2010/main" val="1606554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003232" cy="1143000"/>
          </a:xfrm>
        </p:spPr>
        <p:txBody>
          <a:bodyPr>
            <a:normAutofit/>
          </a:bodyPr>
          <a:lstStyle/>
          <a:p>
            <a:pPr algn="ctr"/>
            <a:r>
              <a:rPr lang="ar-IQ" sz="3600" b="1" cap="none" dirty="0">
                <a:solidFill>
                  <a:srgbClr val="464646"/>
                </a:solidFill>
                <a:effectLst>
                  <a:outerShdw blurRad="31750" dist="25400" dir="5400000" algn="tl" rotWithShape="0">
                    <a:srgbClr val="000000">
                      <a:alpha val="25000"/>
                    </a:srgbClr>
                  </a:outerShdw>
                </a:effectLst>
                <a:latin typeface="Constantia"/>
              </a:rPr>
              <a:t>5</a:t>
            </a:r>
            <a:r>
              <a:rPr lang="ar-IQ" sz="4400" b="1" cap="none" dirty="0">
                <a:solidFill>
                  <a:srgbClr val="464646"/>
                </a:solidFill>
                <a:effectLst>
                  <a:outerShdw blurRad="31750" dist="25400" dir="5400000" algn="tl" rotWithShape="0">
                    <a:srgbClr val="000000">
                      <a:alpha val="25000"/>
                    </a:srgbClr>
                  </a:outerShdw>
                </a:effectLst>
                <a:latin typeface="Constantia"/>
                <a:cs typeface="Akhbar MT" pitchFamily="2" charset="-78"/>
              </a:rPr>
              <a:t>- وجوب </a:t>
            </a:r>
            <a:r>
              <a:rPr lang="ar-IQ" sz="4400" b="1" cap="none" dirty="0" err="1">
                <a:solidFill>
                  <a:srgbClr val="464646"/>
                </a:solidFill>
                <a:effectLst>
                  <a:outerShdw blurRad="31750" dist="25400" dir="5400000" algn="tl" rotWithShape="0">
                    <a:srgbClr val="000000">
                      <a:alpha val="25000"/>
                    </a:srgbClr>
                  </a:outerShdw>
                </a:effectLst>
                <a:latin typeface="Constantia"/>
                <a:cs typeface="Akhbar MT" pitchFamily="2" charset="-78"/>
              </a:rPr>
              <a:t>التأسي</a:t>
            </a:r>
            <a:r>
              <a:rPr lang="ar-IQ" sz="4400" b="1" cap="none" dirty="0">
                <a:solidFill>
                  <a:srgbClr val="464646"/>
                </a:solidFill>
                <a:effectLst>
                  <a:outerShdw blurRad="31750" dist="25400" dir="5400000" algn="tl" rotWithShape="0">
                    <a:srgbClr val="000000">
                      <a:alpha val="25000"/>
                    </a:srgbClr>
                  </a:outerShdw>
                </a:effectLst>
                <a:latin typeface="Constantia"/>
                <a:cs typeface="Akhbar MT" pitchFamily="2" charset="-78"/>
              </a:rPr>
              <a:t> بالرسول (صلى الله عليه وسلم)</a:t>
            </a:r>
            <a:endParaRPr lang="ar-IQ" sz="4000" dirty="0">
              <a:cs typeface="Akhbar MT" pitchFamily="2" charset="-78"/>
            </a:endParaRPr>
          </a:p>
        </p:txBody>
      </p:sp>
      <p:sp>
        <p:nvSpPr>
          <p:cNvPr id="3" name="عنصر نائب للمحتوى 2"/>
          <p:cNvSpPr>
            <a:spLocks noGrp="1"/>
          </p:cNvSpPr>
          <p:nvPr>
            <p:ph sz="quarter" idx="1"/>
          </p:nvPr>
        </p:nvSpPr>
        <p:spPr/>
        <p:txBody>
          <a:bodyPr/>
          <a:lstStyle/>
          <a:p>
            <a:pPr marL="0" lvl="0" indent="0" algn="ctr">
              <a:spcBef>
                <a:spcPts val="400"/>
              </a:spcBef>
              <a:buClr>
                <a:srgbClr val="2DA2BF"/>
              </a:buClr>
              <a:buSzPct val="68000"/>
              <a:buNone/>
            </a:pPr>
            <a:endParaRPr lang="ar-IQ" sz="2700" b="1" dirty="0" smtClean="0">
              <a:solidFill>
                <a:prstClr val="black"/>
              </a:solidFill>
              <a:latin typeface="Franklin Gothic Book"/>
              <a:cs typeface="Akhbar MT" pitchFamily="2" charset="-78"/>
            </a:endParaRPr>
          </a:p>
          <a:p>
            <a:pPr marL="0" lvl="0" indent="0" algn="ctr">
              <a:spcBef>
                <a:spcPts val="400"/>
              </a:spcBef>
              <a:buClr>
                <a:srgbClr val="2DA2BF"/>
              </a:buClr>
              <a:buSzPct val="68000"/>
              <a:buNone/>
            </a:pPr>
            <a:r>
              <a:rPr lang="ar-IQ" sz="2700" b="1" dirty="0" err="1" smtClean="0">
                <a:solidFill>
                  <a:prstClr val="black"/>
                </a:solidFill>
                <a:latin typeface="Franklin Gothic Book"/>
                <a:cs typeface="Akhbar MT" pitchFamily="2" charset="-78"/>
              </a:rPr>
              <a:t>التأسي</a:t>
            </a:r>
            <a:r>
              <a:rPr lang="ar-IQ" sz="2700" b="1" dirty="0" smtClean="0">
                <a:solidFill>
                  <a:prstClr val="black"/>
                </a:solidFill>
                <a:latin typeface="Franklin Gothic Book"/>
                <a:cs typeface="Akhbar MT" pitchFamily="2" charset="-78"/>
              </a:rPr>
              <a:t> </a:t>
            </a:r>
            <a:r>
              <a:rPr lang="ar-IQ" sz="2700" b="1" dirty="0">
                <a:solidFill>
                  <a:prstClr val="black"/>
                </a:solidFill>
                <a:latin typeface="Franklin Gothic Book"/>
                <a:cs typeface="Akhbar MT" pitchFamily="2" charset="-78"/>
              </a:rPr>
              <a:t>هو الاقتداء  به في كل أقواله وافعاله.</a:t>
            </a:r>
          </a:p>
          <a:p>
            <a:pPr marL="0" lvl="0" indent="0" algn="ctr">
              <a:spcBef>
                <a:spcPts val="400"/>
              </a:spcBef>
              <a:buClr>
                <a:srgbClr val="2DA2BF"/>
              </a:buClr>
              <a:buSzPct val="68000"/>
              <a:buNone/>
            </a:pPr>
            <a:endParaRPr lang="ar-IQ" sz="2700" b="1" dirty="0">
              <a:solidFill>
                <a:prstClr val="black"/>
              </a:solidFill>
              <a:latin typeface="Franklin Gothic Book"/>
              <a:cs typeface="Akhbar MT" pitchFamily="2" charset="-78"/>
            </a:endParaRPr>
          </a:p>
          <a:p>
            <a:pPr marL="0" lvl="0" indent="0" algn="ctr">
              <a:spcBef>
                <a:spcPts val="400"/>
              </a:spcBef>
              <a:buClr>
                <a:srgbClr val="2DA2BF"/>
              </a:buClr>
              <a:buSzPct val="68000"/>
              <a:buNone/>
            </a:pPr>
            <a:r>
              <a:rPr lang="ar-IQ" sz="2700" b="1" dirty="0">
                <a:solidFill>
                  <a:prstClr val="black"/>
                </a:solidFill>
                <a:latin typeface="Franklin Gothic Book"/>
                <a:cs typeface="Akhbar MT" pitchFamily="2" charset="-78"/>
              </a:rPr>
              <a:t>قال تعالى: (لَقَدْ كَانَ لَكُمْ فِي رَسُولِ اللَّهِ أُسْوَةٌ حَسَنَةٌ لِمَنْ كَانَ يَرْجُو اللَّهَ وَالْيَوْمَ الْآخِرَ وَذَكَرَ اللَّهَ كَثِيرًا ).</a:t>
            </a:r>
          </a:p>
          <a:p>
            <a:pPr marL="0" lvl="0" indent="0" algn="ctr">
              <a:spcBef>
                <a:spcPts val="400"/>
              </a:spcBef>
              <a:buClr>
                <a:srgbClr val="2DA2BF"/>
              </a:buClr>
              <a:buSzPct val="68000"/>
              <a:buNone/>
            </a:pPr>
            <a:r>
              <a:rPr lang="ar-IQ" sz="2700" b="1" dirty="0">
                <a:solidFill>
                  <a:prstClr val="black"/>
                </a:solidFill>
                <a:latin typeface="Franklin Gothic Book"/>
                <a:cs typeface="Akhbar MT" pitchFamily="2" charset="-78"/>
              </a:rPr>
              <a:t>ومن الاقتداء برسول الله (</a:t>
            </a:r>
            <a:r>
              <a:rPr lang="ar-IQ" sz="1800" b="1" dirty="0">
                <a:solidFill>
                  <a:prstClr val="black"/>
                </a:solidFill>
                <a:latin typeface="Franklin Gothic Book"/>
                <a:cs typeface="Akhbar MT" pitchFamily="2" charset="-78"/>
              </a:rPr>
              <a:t>صلى الله عليه وسلم</a:t>
            </a:r>
            <a:r>
              <a:rPr lang="ar-IQ" sz="2700" b="1" dirty="0">
                <a:solidFill>
                  <a:prstClr val="black"/>
                </a:solidFill>
                <a:latin typeface="Franklin Gothic Book"/>
                <a:cs typeface="Akhbar MT" pitchFamily="2" charset="-78"/>
              </a:rPr>
              <a:t>) فهم سنته ومعرفة أحكام شريعته والعمل على إقامة شرع الله تعالى، والاتصاف بصفاته من غير اعتراض عليه وحفظ الأدعية المأثورة والدعاء بها وقراءة القرآن والعمل به، ودعوة الناس إلى دينه والالتزام بما جاء به والبُعد عمّا نهى عنه.</a:t>
            </a:r>
          </a:p>
          <a:p>
            <a:pPr marL="0" indent="0">
              <a:buNone/>
            </a:pPr>
            <a:endParaRPr lang="ar-IQ" dirty="0"/>
          </a:p>
        </p:txBody>
      </p:sp>
    </p:spTree>
    <p:extLst>
      <p:ext uri="{BB962C8B-B14F-4D97-AF65-F5344CB8AC3E}">
        <p14:creationId xmlns:p14="http://schemas.microsoft.com/office/powerpoint/2010/main" val="413850175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شربية">
  <a:themeElements>
    <a:clrScheme name="مشربية">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مشربية">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مشربية">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17</TotalTime>
  <Words>392</Words>
  <Application>Microsoft Office PowerPoint</Application>
  <PresentationFormat>عرض على الشاشة (3:4)‏</PresentationFormat>
  <Paragraphs>30</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مشربية</vt:lpstr>
      <vt:lpstr>واجبنـــا نحـو الرســـول</vt:lpstr>
      <vt:lpstr>1- محبة الرسول (صلى الله عليه وسلم) </vt:lpstr>
      <vt:lpstr>2- تعظيمـه (صلى الله عليه وسلم) وتوقيره حياً وميتاً</vt:lpstr>
      <vt:lpstr>3- الصلاة والسلام علـيــه</vt:lpstr>
      <vt:lpstr>4- عدم إيذائــه (صلى الله عليه وسلم)  بــ أي نوع من أنواع الأذى</vt:lpstr>
      <vt:lpstr>5- وجوب التأسي بالرسول (صلى الله عليه وسلم)</vt:lpstr>
    </vt:vector>
  </TitlesOfParts>
  <Company>SACC - ANAS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واجبنـــا نحـو الرســـول</dc:title>
  <dc:creator>DR.Ahmed Saker 2O14</dc:creator>
  <cp:lastModifiedBy>DR.Ahmed Saker 2O14</cp:lastModifiedBy>
  <cp:revision>4</cp:revision>
  <dcterms:created xsi:type="dcterms:W3CDTF">2020-01-11T13:20:42Z</dcterms:created>
  <dcterms:modified xsi:type="dcterms:W3CDTF">2020-01-11T13:38:38Z</dcterms:modified>
</cp:coreProperties>
</file>