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2EDB92-980A-4105-82AF-48BA302ADAB3}" type="datetimeFigureOut">
              <a:rPr lang="ar-IQ" smtClean="0"/>
              <a:t>18/05/1441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FFCBC52-6C0F-4E9B-BF8B-CCBDB193074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432EDB92-980A-4105-82AF-48BA302ADAB3}" type="datetimeFigureOut">
              <a:rPr lang="ar-IQ" smtClean="0"/>
              <a:t>18/05/1441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FFCBC52-6C0F-4E9B-BF8B-CCBDB193074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2EDB92-980A-4105-82AF-48BA302ADAB3}" type="datetimeFigureOut">
              <a:rPr lang="ar-IQ" smtClean="0"/>
              <a:t>18/05/1441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FFFCBC52-6C0F-4E9B-BF8B-CCBDB193074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432EDB92-980A-4105-82AF-48BA302ADAB3}" type="datetimeFigureOut">
              <a:rPr lang="ar-IQ" smtClean="0"/>
              <a:t>18/05/1441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FFCBC52-6C0F-4E9B-BF8B-CCBDB193074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432EDB92-980A-4105-82AF-48BA302ADAB3}" type="datetimeFigureOut">
              <a:rPr lang="ar-IQ" smtClean="0"/>
              <a:t>18/05/1441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FFCBC52-6C0F-4E9B-BF8B-CCBDB1930745}"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2EDB92-980A-4105-82AF-48BA302ADAB3}" type="datetimeFigureOut">
              <a:rPr lang="ar-IQ" smtClean="0"/>
              <a:t>18/05/1441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FFCBC52-6C0F-4E9B-BF8B-CCBDB193074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347864" y="1196752"/>
            <a:ext cx="5105400" cy="1296144"/>
          </a:xfrm>
        </p:spPr>
        <p:txBody>
          <a:bodyPr/>
          <a:lstStyle/>
          <a:p>
            <a:pPr algn="ctr"/>
            <a:r>
              <a:rPr lang="ar-IQ" sz="6000" dirty="0" smtClean="0">
                <a:solidFill>
                  <a:srgbClr val="FF66CC"/>
                </a:solidFill>
                <a:effectLst>
                  <a:outerShdw blurRad="38100" dist="38100" dir="2700000" algn="tl">
                    <a:srgbClr val="000000">
                      <a:alpha val="43137"/>
                    </a:srgbClr>
                  </a:outerShdw>
                </a:effectLst>
                <a:cs typeface="Akhbar MT" pitchFamily="2" charset="-78"/>
              </a:rPr>
              <a:t>يوم الســـاعــة</a:t>
            </a:r>
            <a:endParaRPr lang="ar-IQ" sz="6000" dirty="0">
              <a:solidFill>
                <a:srgbClr val="FF66CC"/>
              </a:solidFill>
              <a:effectLst>
                <a:outerShdw blurRad="38100" dist="38100" dir="2700000" algn="tl">
                  <a:srgbClr val="000000">
                    <a:alpha val="43137"/>
                  </a:srgbClr>
                </a:outerShdw>
              </a:effectLst>
              <a:cs typeface="Akhbar MT" pitchFamily="2" charset="-78"/>
            </a:endParaRPr>
          </a:p>
        </p:txBody>
      </p:sp>
      <p:sp>
        <p:nvSpPr>
          <p:cNvPr id="3" name="عنوان فرعي 2"/>
          <p:cNvSpPr>
            <a:spLocks noGrp="1"/>
          </p:cNvSpPr>
          <p:nvPr>
            <p:ph type="subTitle" idx="1"/>
          </p:nvPr>
        </p:nvSpPr>
        <p:spPr>
          <a:xfrm>
            <a:off x="3354442" y="2996952"/>
            <a:ext cx="5114778" cy="3168352"/>
          </a:xfrm>
        </p:spPr>
        <p:txBody>
          <a:bodyPr>
            <a:noAutofit/>
          </a:bodyPr>
          <a:lstStyle/>
          <a:p>
            <a:pPr marL="342900" indent="-342900">
              <a:buClr>
                <a:srgbClr val="EC70C9"/>
              </a:buClr>
              <a:buFont typeface="Arial" pitchFamily="34" charset="0"/>
              <a:buChar char="•"/>
            </a:pPr>
            <a:r>
              <a:rPr lang="ar-IQ" sz="3200" dirty="0" smtClean="0">
                <a:cs typeface="Akhbar MT" pitchFamily="2" charset="-78"/>
              </a:rPr>
              <a:t>تعريفـه</a:t>
            </a:r>
          </a:p>
          <a:p>
            <a:pPr marL="342900" indent="-342900">
              <a:buClr>
                <a:srgbClr val="EC70C9"/>
              </a:buClr>
              <a:buFont typeface="Arial" pitchFamily="34" charset="0"/>
              <a:buChar char="•"/>
            </a:pPr>
            <a:r>
              <a:rPr lang="ar-IQ" sz="3200" dirty="0" smtClean="0">
                <a:cs typeface="Akhbar MT" pitchFamily="2" charset="-78"/>
              </a:rPr>
              <a:t>أسماؤه</a:t>
            </a:r>
          </a:p>
          <a:p>
            <a:pPr marL="342900" indent="-342900">
              <a:buClr>
                <a:srgbClr val="EC70C9"/>
              </a:buClr>
              <a:buFont typeface="Arial" pitchFamily="34" charset="0"/>
              <a:buChar char="•"/>
            </a:pPr>
            <a:r>
              <a:rPr lang="ar-IQ" sz="3200" dirty="0" smtClean="0">
                <a:cs typeface="Akhbar MT" pitchFamily="2" charset="-78"/>
              </a:rPr>
              <a:t>دليـلـه</a:t>
            </a:r>
          </a:p>
          <a:p>
            <a:pPr marL="342900" indent="-342900">
              <a:buClr>
                <a:srgbClr val="EC70C9"/>
              </a:buClr>
              <a:buFont typeface="Arial" pitchFamily="34" charset="0"/>
              <a:buChar char="•"/>
            </a:pPr>
            <a:r>
              <a:rPr lang="ar-IQ" sz="3200" dirty="0" smtClean="0">
                <a:cs typeface="Akhbar MT" pitchFamily="2" charset="-78"/>
              </a:rPr>
              <a:t>وقـتــه</a:t>
            </a:r>
          </a:p>
          <a:p>
            <a:pPr marL="342900" indent="-342900">
              <a:buClr>
                <a:srgbClr val="EC70C9"/>
              </a:buClr>
              <a:buFont typeface="Arial" pitchFamily="34" charset="0"/>
              <a:buChar char="•"/>
            </a:pPr>
            <a:r>
              <a:rPr lang="ar-IQ" sz="3200" dirty="0" smtClean="0">
                <a:cs typeface="Akhbar MT" pitchFamily="2" charset="-78"/>
              </a:rPr>
              <a:t>علاماتــه</a:t>
            </a:r>
            <a:endParaRPr lang="ar-IQ" sz="3200" dirty="0">
              <a:cs typeface="Akhbar MT" pitchFamily="2" charset="-78"/>
            </a:endParaRPr>
          </a:p>
        </p:txBody>
      </p:sp>
    </p:spTree>
    <p:extLst>
      <p:ext uri="{BB962C8B-B14F-4D97-AF65-F5344CB8AC3E}">
        <p14:creationId xmlns:p14="http://schemas.microsoft.com/office/powerpoint/2010/main" val="193617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1380768"/>
          </a:xfrm>
        </p:spPr>
        <p:txBody>
          <a:bodyPr>
            <a:normAutofit/>
          </a:bodyPr>
          <a:lstStyle/>
          <a:p>
            <a:pPr algn="ctr"/>
            <a:r>
              <a:rPr lang="ar-IQ" sz="4800" dirty="0" smtClean="0">
                <a:solidFill>
                  <a:srgbClr val="CC0099"/>
                </a:solidFill>
                <a:cs typeface="Akhbar MT" pitchFamily="2" charset="-78"/>
              </a:rPr>
              <a:t>تعريفـــه</a:t>
            </a:r>
            <a:endParaRPr lang="ar-IQ" sz="4800" dirty="0">
              <a:solidFill>
                <a:srgbClr val="CC0099"/>
              </a:solidFill>
              <a:cs typeface="Akhbar MT" pitchFamily="2" charset="-78"/>
            </a:endParaRPr>
          </a:p>
        </p:txBody>
      </p:sp>
      <p:sp>
        <p:nvSpPr>
          <p:cNvPr id="3" name="عنصر نائب للمحتوى 2"/>
          <p:cNvSpPr>
            <a:spLocks noGrp="1"/>
          </p:cNvSpPr>
          <p:nvPr>
            <p:ph idx="1"/>
          </p:nvPr>
        </p:nvSpPr>
        <p:spPr/>
        <p:txBody>
          <a:bodyPr>
            <a:normAutofit/>
          </a:bodyPr>
          <a:lstStyle/>
          <a:p>
            <a:pPr marL="0" indent="0" algn="ctr">
              <a:buNone/>
            </a:pPr>
            <a:endParaRPr lang="ar-IQ" sz="2800" dirty="0" smtClean="0">
              <a:cs typeface="Akhbar MT" pitchFamily="2" charset="-78"/>
            </a:endParaRPr>
          </a:p>
          <a:p>
            <a:pPr marL="0" indent="0" algn="ctr">
              <a:buNone/>
            </a:pPr>
            <a:endParaRPr lang="ar-IQ" sz="2800" dirty="0">
              <a:cs typeface="Akhbar MT" pitchFamily="2" charset="-78"/>
            </a:endParaRPr>
          </a:p>
          <a:p>
            <a:pPr marL="0" indent="0" algn="ctr">
              <a:buNone/>
            </a:pPr>
            <a:endParaRPr lang="ar-IQ" sz="2800" dirty="0" smtClean="0">
              <a:cs typeface="Akhbar MT" pitchFamily="2" charset="-78"/>
            </a:endParaRPr>
          </a:p>
          <a:p>
            <a:pPr marL="0" indent="0" algn="ctr">
              <a:buNone/>
            </a:pPr>
            <a:r>
              <a:rPr lang="ar-IQ" sz="2800" dirty="0" smtClean="0">
                <a:cs typeface="Akhbar MT" pitchFamily="2" charset="-78"/>
              </a:rPr>
              <a:t>هو ذلك اليـــوم العظيـــم الرهيـــب، الـــذي يضطــرب فيـــه العــالم، ويفســد نظامــه، فـــتهلك جميـــع الاحيـــاء</a:t>
            </a:r>
            <a:endParaRPr lang="ar-IQ" sz="2800" dirty="0">
              <a:cs typeface="Akhbar MT" pitchFamily="2" charset="-78"/>
            </a:endParaRPr>
          </a:p>
        </p:txBody>
      </p:sp>
    </p:spTree>
    <p:extLst>
      <p:ext uri="{BB962C8B-B14F-4D97-AF65-F5344CB8AC3E}">
        <p14:creationId xmlns:p14="http://schemas.microsoft.com/office/powerpoint/2010/main" val="71664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76712"/>
          </a:xfrm>
        </p:spPr>
        <p:txBody>
          <a:bodyPr>
            <a:normAutofit/>
          </a:bodyPr>
          <a:lstStyle/>
          <a:p>
            <a:pPr algn="ctr"/>
            <a:r>
              <a:rPr lang="ar-IQ" sz="4400" dirty="0" smtClean="0">
                <a:solidFill>
                  <a:srgbClr val="CC0099"/>
                </a:solidFill>
                <a:cs typeface="Akhbar MT" pitchFamily="2" charset="-78"/>
              </a:rPr>
              <a:t>أسمــــاؤه</a:t>
            </a:r>
            <a:endParaRPr lang="ar-IQ" sz="4400" dirty="0">
              <a:solidFill>
                <a:srgbClr val="CC0099"/>
              </a:solidFill>
              <a:cs typeface="Akhbar MT" pitchFamily="2" charset="-78"/>
            </a:endParaRPr>
          </a:p>
        </p:txBody>
      </p:sp>
      <p:sp>
        <p:nvSpPr>
          <p:cNvPr id="3" name="عنصر نائب للمحتوى 2"/>
          <p:cNvSpPr>
            <a:spLocks noGrp="1"/>
          </p:cNvSpPr>
          <p:nvPr>
            <p:ph idx="1"/>
          </p:nvPr>
        </p:nvSpPr>
        <p:spPr/>
        <p:txBody>
          <a:bodyPr>
            <a:normAutofit/>
          </a:bodyPr>
          <a:lstStyle/>
          <a:p>
            <a:pPr marL="0" indent="0" algn="ctr">
              <a:buNone/>
            </a:pPr>
            <a:r>
              <a:rPr lang="ar-IQ" sz="2800" dirty="0" smtClean="0">
                <a:cs typeface="Akhbar MT" pitchFamily="2" charset="-78"/>
              </a:rPr>
              <a:t>وردت في القرآن الكريم أسمــاء عديدة منهــا:</a:t>
            </a:r>
          </a:p>
          <a:p>
            <a:pPr>
              <a:buClr>
                <a:srgbClr val="CC0099"/>
              </a:buClr>
              <a:buFont typeface="Wingdings" pitchFamily="2" charset="2"/>
              <a:buChar char="v"/>
            </a:pPr>
            <a:r>
              <a:rPr lang="ar-IQ" sz="2800" dirty="0" smtClean="0">
                <a:cs typeface="Akhbar MT" pitchFamily="2" charset="-78"/>
              </a:rPr>
              <a:t>يوم القيامة </a:t>
            </a:r>
          </a:p>
          <a:p>
            <a:pPr>
              <a:buClr>
                <a:srgbClr val="CC0099"/>
              </a:buClr>
              <a:buFont typeface="Wingdings" pitchFamily="2" charset="2"/>
              <a:buChar char="v"/>
            </a:pPr>
            <a:r>
              <a:rPr lang="ar-IQ" sz="2800" dirty="0" smtClean="0">
                <a:cs typeface="Akhbar MT" pitchFamily="2" charset="-78"/>
              </a:rPr>
              <a:t>يوم الدين</a:t>
            </a:r>
          </a:p>
          <a:p>
            <a:pPr>
              <a:buClr>
                <a:srgbClr val="CC0099"/>
              </a:buClr>
              <a:buFont typeface="Wingdings" pitchFamily="2" charset="2"/>
              <a:buChar char="v"/>
            </a:pPr>
            <a:r>
              <a:rPr lang="ar-IQ" sz="2800" dirty="0" smtClean="0">
                <a:cs typeface="Akhbar MT" pitchFamily="2" charset="-78"/>
              </a:rPr>
              <a:t>الطامة</a:t>
            </a:r>
          </a:p>
          <a:p>
            <a:pPr>
              <a:buClr>
                <a:srgbClr val="CC0099"/>
              </a:buClr>
              <a:buFont typeface="Wingdings" pitchFamily="2" charset="2"/>
              <a:buChar char="v"/>
            </a:pPr>
            <a:r>
              <a:rPr lang="ar-IQ" sz="2800" dirty="0" smtClean="0">
                <a:cs typeface="Akhbar MT" pitchFamily="2" charset="-78"/>
              </a:rPr>
              <a:t>الحاقة</a:t>
            </a:r>
          </a:p>
          <a:p>
            <a:pPr>
              <a:buClr>
                <a:srgbClr val="CC0099"/>
              </a:buClr>
              <a:buFont typeface="Wingdings" pitchFamily="2" charset="2"/>
              <a:buChar char="v"/>
            </a:pPr>
            <a:r>
              <a:rPr lang="ar-IQ" sz="2800" dirty="0" smtClean="0">
                <a:cs typeface="Akhbar MT" pitchFamily="2" charset="-78"/>
              </a:rPr>
              <a:t>الغاشية</a:t>
            </a:r>
          </a:p>
          <a:p>
            <a:pPr>
              <a:buClr>
                <a:srgbClr val="CC0099"/>
              </a:buClr>
              <a:buFont typeface="Wingdings" pitchFamily="2" charset="2"/>
              <a:buChar char="v"/>
            </a:pPr>
            <a:r>
              <a:rPr lang="ar-IQ" sz="2800" dirty="0" smtClean="0">
                <a:cs typeface="Akhbar MT" pitchFamily="2" charset="-78"/>
              </a:rPr>
              <a:t>الواقعة</a:t>
            </a:r>
          </a:p>
          <a:p>
            <a:pPr>
              <a:buClr>
                <a:srgbClr val="CC0099"/>
              </a:buClr>
              <a:buFont typeface="Wingdings" pitchFamily="2" charset="2"/>
              <a:buChar char="v"/>
            </a:pPr>
            <a:r>
              <a:rPr lang="ar-IQ" sz="2800" dirty="0" smtClean="0">
                <a:cs typeface="Akhbar MT" pitchFamily="2" charset="-78"/>
              </a:rPr>
              <a:t>القارعة</a:t>
            </a:r>
          </a:p>
          <a:p>
            <a:pPr>
              <a:buClr>
                <a:srgbClr val="CC0099"/>
              </a:buClr>
              <a:buFont typeface="Wingdings" pitchFamily="2" charset="2"/>
              <a:buChar char="v"/>
            </a:pPr>
            <a:r>
              <a:rPr lang="ar-IQ" sz="2800" dirty="0" smtClean="0">
                <a:cs typeface="Akhbar MT" pitchFamily="2" charset="-78"/>
              </a:rPr>
              <a:t>الصاخة</a:t>
            </a:r>
            <a:endParaRPr lang="ar-IQ" sz="2800" dirty="0">
              <a:cs typeface="Akhbar MT" pitchFamily="2" charset="-78"/>
            </a:endParaRPr>
          </a:p>
        </p:txBody>
      </p:sp>
    </p:spTree>
    <p:extLst>
      <p:ext uri="{BB962C8B-B14F-4D97-AF65-F5344CB8AC3E}">
        <p14:creationId xmlns:p14="http://schemas.microsoft.com/office/powerpoint/2010/main" val="395564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dirty="0" smtClean="0">
                <a:solidFill>
                  <a:srgbClr val="CC0099"/>
                </a:solidFill>
                <a:effectLst>
                  <a:outerShdw blurRad="38100" dist="38100" dir="2700000" algn="tl">
                    <a:srgbClr val="000000">
                      <a:alpha val="43137"/>
                    </a:srgbClr>
                  </a:outerShdw>
                </a:effectLst>
                <a:cs typeface="Akhbar MT" pitchFamily="2" charset="-78"/>
              </a:rPr>
              <a:t>دليــلــه</a:t>
            </a:r>
            <a:endParaRPr lang="ar-IQ" sz="4400" dirty="0">
              <a:solidFill>
                <a:srgbClr val="CC0099"/>
              </a:solidFill>
              <a:effectLst>
                <a:outerShdw blurRad="38100" dist="38100" dir="2700000" algn="tl">
                  <a:srgbClr val="000000">
                    <a:alpha val="43137"/>
                  </a:srgbClr>
                </a:outerShdw>
              </a:effectLst>
              <a:cs typeface="Akhbar MT" pitchFamily="2" charset="-78"/>
            </a:endParaRPr>
          </a:p>
        </p:txBody>
      </p:sp>
      <p:sp>
        <p:nvSpPr>
          <p:cNvPr id="3" name="عنصر نائب للمحتوى 2"/>
          <p:cNvSpPr>
            <a:spLocks noGrp="1"/>
          </p:cNvSpPr>
          <p:nvPr>
            <p:ph idx="1"/>
          </p:nvPr>
        </p:nvSpPr>
        <p:spPr/>
        <p:txBody>
          <a:bodyPr>
            <a:normAutofit/>
          </a:bodyPr>
          <a:lstStyle/>
          <a:p>
            <a:pPr marL="0" indent="0" algn="ctr">
              <a:buNone/>
            </a:pPr>
            <a:endParaRPr lang="ar-IQ" sz="2800" dirty="0" smtClean="0">
              <a:cs typeface="Akhbar MT" pitchFamily="2" charset="-78"/>
            </a:endParaRPr>
          </a:p>
          <a:p>
            <a:pPr marL="0" indent="0" algn="ctr">
              <a:buNone/>
            </a:pPr>
            <a:r>
              <a:rPr lang="ar-IQ" sz="2800" dirty="0" smtClean="0">
                <a:cs typeface="Akhbar MT" pitchFamily="2" charset="-78"/>
              </a:rPr>
              <a:t>نفى الله عز وجل الريب والشك عن يوم القيامة، وأكد في آيات عديدة أن القيامة آتية </a:t>
            </a:r>
          </a:p>
          <a:p>
            <a:pPr marL="0" indent="0" algn="ctr">
              <a:buNone/>
            </a:pPr>
            <a:endParaRPr lang="ar-IQ" sz="2800" dirty="0" smtClean="0">
              <a:cs typeface="Akhbar MT" pitchFamily="2" charset="-78"/>
            </a:endParaRPr>
          </a:p>
          <a:p>
            <a:pPr marL="0" indent="0" algn="ctr">
              <a:buNone/>
            </a:pPr>
            <a:r>
              <a:rPr lang="ar-IQ" sz="2800" dirty="0" smtClean="0">
                <a:cs typeface="Akhbar MT" pitchFamily="2" charset="-78"/>
              </a:rPr>
              <a:t>قال تعالى</a:t>
            </a:r>
            <a:r>
              <a:rPr lang="ar-IQ" sz="2800" dirty="0">
                <a:cs typeface="Akhbar MT" pitchFamily="2" charset="-78"/>
              </a:rPr>
              <a:t>: (إِنَّ مَا تُوعَدُونَ لَآتٍ وَمَا أَنْتُمْ بِمُعْجِزِينَ </a:t>
            </a:r>
            <a:r>
              <a:rPr lang="ar-IQ" sz="2800" dirty="0" smtClean="0">
                <a:cs typeface="Akhbar MT" pitchFamily="2" charset="-78"/>
              </a:rPr>
              <a:t>).</a:t>
            </a:r>
          </a:p>
          <a:p>
            <a:pPr marL="0" indent="0" algn="ctr">
              <a:buNone/>
            </a:pPr>
            <a:r>
              <a:rPr lang="ar-IQ" sz="2800" dirty="0">
                <a:cs typeface="Akhbar MT" pitchFamily="2" charset="-78"/>
              </a:rPr>
              <a:t>وقوله تعالى: (وَإِنَّ السَّاعَةَ لَآتِيَةٌ فَاصْفَحِ الصَّفْحَ الْجَمِيلَ</a:t>
            </a:r>
            <a:r>
              <a:rPr lang="ar-IQ" sz="2800" dirty="0" smtClean="0">
                <a:cs typeface="Akhbar MT" pitchFamily="2" charset="-78"/>
              </a:rPr>
              <a:t>).</a:t>
            </a:r>
          </a:p>
          <a:p>
            <a:pPr marL="0" indent="0" algn="ctr">
              <a:buNone/>
            </a:pPr>
            <a:r>
              <a:rPr lang="ar-IQ" sz="2800" dirty="0">
                <a:cs typeface="Akhbar MT" pitchFamily="2" charset="-78"/>
              </a:rPr>
              <a:t>وقوله تعالى: (وَقَالَ الَّذِينَ كَفَرُوا لَا تَأْتِينَا السَّاعَةُ قُلْ بَلَى وَرَبِّي </a:t>
            </a:r>
            <a:r>
              <a:rPr lang="ar-IQ" sz="2800" dirty="0" err="1" smtClean="0">
                <a:cs typeface="Akhbar MT" pitchFamily="2" charset="-78"/>
              </a:rPr>
              <a:t>لَتَأْتِيَنَّكُمْ</a:t>
            </a:r>
            <a:r>
              <a:rPr lang="ar-IQ" sz="2800" dirty="0" smtClean="0">
                <a:cs typeface="Akhbar MT" pitchFamily="2" charset="-78"/>
              </a:rPr>
              <a:t>).</a:t>
            </a:r>
            <a:endParaRPr lang="ar-IQ" sz="2800" dirty="0">
              <a:cs typeface="Akhbar MT" pitchFamily="2" charset="-78"/>
            </a:endParaRPr>
          </a:p>
        </p:txBody>
      </p:sp>
    </p:spTree>
    <p:extLst>
      <p:ext uri="{BB962C8B-B14F-4D97-AF65-F5344CB8AC3E}">
        <p14:creationId xmlns:p14="http://schemas.microsoft.com/office/powerpoint/2010/main" val="1875068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800" smtClean="0">
                <a:solidFill>
                  <a:srgbClr val="CC0099"/>
                </a:solidFill>
                <a:cs typeface="Akhbar MT" pitchFamily="2" charset="-78"/>
              </a:rPr>
              <a:t>وقـتـــه</a:t>
            </a:r>
            <a:endParaRPr lang="ar-IQ" sz="4800" dirty="0">
              <a:solidFill>
                <a:srgbClr val="CC0099"/>
              </a:solidFill>
              <a:cs typeface="Akhbar MT" pitchFamily="2" charset="-78"/>
            </a:endParaRPr>
          </a:p>
        </p:txBody>
      </p:sp>
      <p:sp>
        <p:nvSpPr>
          <p:cNvPr id="3" name="عنصر نائب للمحتوى 2"/>
          <p:cNvSpPr>
            <a:spLocks noGrp="1"/>
          </p:cNvSpPr>
          <p:nvPr>
            <p:ph idx="1"/>
          </p:nvPr>
        </p:nvSpPr>
        <p:spPr/>
        <p:txBody>
          <a:bodyPr>
            <a:normAutofit/>
          </a:bodyPr>
          <a:lstStyle/>
          <a:p>
            <a:pPr marL="0" indent="0" algn="ctr">
              <a:buNone/>
            </a:pPr>
            <a:r>
              <a:rPr lang="ar-IQ" sz="2800" dirty="0" smtClean="0">
                <a:cs typeface="Akhbar MT" pitchFamily="2" charset="-78"/>
              </a:rPr>
              <a:t>أخفى الله عز وجل العلم بموعد الساعة عن المخلوقات، فلا يعلمها ملك أو نبي أو أي فرد من الناس، وهذا رد على دعوى بعض الجهلـة أو الدجاليـن أن موعدها السنة الفلانية أو اليوم الفلاني.</a:t>
            </a:r>
          </a:p>
          <a:p>
            <a:pPr marL="0" indent="0" algn="ctr">
              <a:buNone/>
            </a:pPr>
            <a:endParaRPr lang="ar-IQ" sz="2800" dirty="0" smtClean="0">
              <a:cs typeface="Akhbar MT" pitchFamily="2" charset="-78"/>
            </a:endParaRPr>
          </a:p>
          <a:p>
            <a:pPr marL="0" indent="0" algn="ctr">
              <a:buNone/>
            </a:pPr>
            <a:r>
              <a:rPr lang="ar-IQ" sz="2800" dirty="0" smtClean="0">
                <a:cs typeface="Akhbar MT" pitchFamily="2" charset="-78"/>
              </a:rPr>
              <a:t>واخفاها الله لأنه أصلح للعباد، لئلا يتباطؤوا عن التوبة والتأهب والاستعداد لليوم الآخر، كما أن إخفاء وقت الموت أصلح لهم.</a:t>
            </a:r>
          </a:p>
          <a:p>
            <a:pPr marL="0" indent="0" algn="ctr">
              <a:buNone/>
            </a:pPr>
            <a:endParaRPr lang="ar-IQ" sz="2800" dirty="0" smtClean="0">
              <a:cs typeface="Akhbar MT" pitchFamily="2" charset="-78"/>
            </a:endParaRPr>
          </a:p>
          <a:p>
            <a:pPr marL="0" indent="0" algn="ctr">
              <a:buNone/>
            </a:pPr>
            <a:r>
              <a:rPr lang="ar-IQ" sz="2800" dirty="0">
                <a:cs typeface="Akhbar MT" pitchFamily="2" charset="-78"/>
              </a:rPr>
              <a:t>قال تعالى: (يَسْأَلُونَكَ عَنِ السَّاعَةِ أَيَّانَ مُرْسَاهَا قُلْ إِنَّمَا عِلْمُهَا عِنْدَ رَبِّي لَا يُجَلِّيهَا لِوَقْتِهَا إِلَّا هُوَ ثَقُلَتْ فِي السَّمَاوَاتِ وَالْأَرْضِ لَا تَأْتِيكُمْ إِلَّا بَغْتَةً يَسْأَلُونَكَ كَأَنَّكَ حَفِيٌّ عَنْهَا قُلْ إِنَّمَا عِلْمُهَا عِنْدَ اللَّهِ وَلَكِنَّ أَكْثَرَ النَّاسِ لَا يَعْلَمُونَ )</a:t>
            </a:r>
          </a:p>
        </p:txBody>
      </p:sp>
    </p:spTree>
    <p:extLst>
      <p:ext uri="{BB962C8B-B14F-4D97-AF65-F5344CB8AC3E}">
        <p14:creationId xmlns:p14="http://schemas.microsoft.com/office/powerpoint/2010/main" val="421068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400" dirty="0" smtClean="0">
                <a:solidFill>
                  <a:srgbClr val="CC0099"/>
                </a:solidFill>
                <a:cs typeface="Akhbar MT" pitchFamily="2" charset="-78"/>
              </a:rPr>
              <a:t>علامــــاتــه</a:t>
            </a:r>
            <a:endParaRPr lang="ar-IQ" sz="4400" dirty="0">
              <a:solidFill>
                <a:srgbClr val="CC0099"/>
              </a:solidFill>
              <a:cs typeface="Akhbar MT" pitchFamily="2" charset="-78"/>
            </a:endParaRPr>
          </a:p>
        </p:txBody>
      </p:sp>
      <p:sp>
        <p:nvSpPr>
          <p:cNvPr id="3" name="عنصر نائب للمحتوى 2"/>
          <p:cNvSpPr>
            <a:spLocks noGrp="1"/>
          </p:cNvSpPr>
          <p:nvPr>
            <p:ph idx="1"/>
          </p:nvPr>
        </p:nvSpPr>
        <p:spPr/>
        <p:txBody>
          <a:bodyPr>
            <a:normAutofit/>
          </a:bodyPr>
          <a:lstStyle/>
          <a:p>
            <a:pPr algn="justLow">
              <a:buClr>
                <a:srgbClr val="CC0099"/>
              </a:buClr>
              <a:buFont typeface="Wingdings" pitchFamily="2" charset="2"/>
              <a:buChar char="v"/>
            </a:pPr>
            <a:r>
              <a:rPr lang="ar-IQ" sz="2800" dirty="0" smtClean="0">
                <a:cs typeface="Akhbar MT" pitchFamily="2" charset="-78"/>
              </a:rPr>
              <a:t>عمران الارض</a:t>
            </a:r>
          </a:p>
          <a:p>
            <a:pPr algn="justLow">
              <a:buClr>
                <a:srgbClr val="CC0099"/>
              </a:buClr>
              <a:buFont typeface="Wingdings" pitchFamily="2" charset="2"/>
              <a:buChar char="v"/>
            </a:pPr>
            <a:r>
              <a:rPr lang="ar-IQ" sz="2800" dirty="0" smtClean="0">
                <a:cs typeface="Akhbar MT" pitchFamily="2" charset="-78"/>
              </a:rPr>
              <a:t>التقدم العلمي</a:t>
            </a:r>
          </a:p>
          <a:p>
            <a:pPr algn="justLow">
              <a:buClr>
                <a:srgbClr val="CC0099"/>
              </a:buClr>
              <a:buFont typeface="Wingdings" pitchFamily="2" charset="2"/>
              <a:buChar char="v"/>
            </a:pPr>
            <a:r>
              <a:rPr lang="ar-IQ" sz="2800" dirty="0" smtClean="0">
                <a:cs typeface="Akhbar MT" pitchFamily="2" charset="-78"/>
              </a:rPr>
              <a:t>كثرة الزنـــا</a:t>
            </a:r>
          </a:p>
          <a:p>
            <a:pPr algn="justLow">
              <a:buClr>
                <a:srgbClr val="CC0099"/>
              </a:buClr>
              <a:buFont typeface="Wingdings" pitchFamily="2" charset="2"/>
              <a:buChar char="v"/>
            </a:pPr>
            <a:r>
              <a:rPr lang="ar-IQ" sz="2800" dirty="0" smtClean="0">
                <a:cs typeface="Akhbar MT" pitchFamily="2" charset="-78"/>
              </a:rPr>
              <a:t>شرب الخمر</a:t>
            </a:r>
          </a:p>
          <a:p>
            <a:pPr algn="justLow">
              <a:buClr>
                <a:srgbClr val="CC0099"/>
              </a:buClr>
              <a:buFont typeface="Wingdings" pitchFamily="2" charset="2"/>
              <a:buChar char="v"/>
            </a:pPr>
            <a:r>
              <a:rPr lang="ar-IQ" sz="2800" dirty="0" smtClean="0">
                <a:cs typeface="Akhbar MT" pitchFamily="2" charset="-78"/>
              </a:rPr>
              <a:t>قلة الرجـال </a:t>
            </a:r>
          </a:p>
          <a:p>
            <a:pPr algn="justLow">
              <a:buClr>
                <a:srgbClr val="CC0099"/>
              </a:buClr>
              <a:buFont typeface="Wingdings" pitchFamily="2" charset="2"/>
              <a:buChar char="v"/>
            </a:pPr>
            <a:r>
              <a:rPr lang="ar-IQ" sz="2800" dirty="0" smtClean="0">
                <a:cs typeface="Akhbar MT" pitchFamily="2" charset="-78"/>
              </a:rPr>
              <a:t>كثرة النساء </a:t>
            </a:r>
          </a:p>
          <a:p>
            <a:pPr algn="justLow">
              <a:buClr>
                <a:srgbClr val="CC0099"/>
              </a:buClr>
              <a:buFont typeface="Wingdings" pitchFamily="2" charset="2"/>
              <a:buChar char="v"/>
            </a:pPr>
            <a:r>
              <a:rPr lang="ar-IQ" sz="2800" dirty="0" smtClean="0">
                <a:cs typeface="Akhbar MT" pitchFamily="2" charset="-78"/>
              </a:rPr>
              <a:t>أكل الربــا</a:t>
            </a:r>
          </a:p>
          <a:p>
            <a:pPr algn="justLow">
              <a:buClr>
                <a:srgbClr val="CC0099"/>
              </a:buClr>
              <a:buFont typeface="Wingdings" pitchFamily="2" charset="2"/>
              <a:buChar char="v"/>
            </a:pPr>
            <a:r>
              <a:rPr lang="ar-IQ" sz="2800" dirty="0" smtClean="0">
                <a:cs typeface="Akhbar MT" pitchFamily="2" charset="-78"/>
              </a:rPr>
              <a:t>إضاعة الصلاة</a:t>
            </a:r>
          </a:p>
          <a:p>
            <a:pPr algn="justLow">
              <a:buClr>
                <a:srgbClr val="CC0099"/>
              </a:buClr>
              <a:buFont typeface="Wingdings" pitchFamily="2" charset="2"/>
              <a:buChar char="v"/>
            </a:pPr>
            <a:r>
              <a:rPr lang="ar-IQ" sz="2800" dirty="0" smtClean="0">
                <a:cs typeface="Akhbar MT" pitchFamily="2" charset="-78"/>
              </a:rPr>
              <a:t>كثرة القتـــل</a:t>
            </a:r>
            <a:endParaRPr lang="ar-IQ" sz="2800" dirty="0">
              <a:cs typeface="Akhbar MT" pitchFamily="2" charset="-78"/>
            </a:endParaRPr>
          </a:p>
        </p:txBody>
      </p:sp>
    </p:spTree>
    <p:extLst>
      <p:ext uri="{BB962C8B-B14F-4D97-AF65-F5344CB8AC3E}">
        <p14:creationId xmlns:p14="http://schemas.microsoft.com/office/powerpoint/2010/main" val="576175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222</Words>
  <Application>Microsoft Office PowerPoint</Application>
  <PresentationFormat>عرض على الشاشة (3:4)‏</PresentationFormat>
  <Paragraphs>44</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وافر</vt:lpstr>
      <vt:lpstr>يوم الســـاعــة</vt:lpstr>
      <vt:lpstr>تعريفـــه</vt:lpstr>
      <vt:lpstr>أسمــــاؤه</vt:lpstr>
      <vt:lpstr>دليــلــه</vt:lpstr>
      <vt:lpstr>وقـتـــه</vt:lpstr>
      <vt:lpstr>علامــــاتــه</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يوم الســـاعــة</dc:title>
  <dc:creator>DR.Ahmed Saker 2O14</dc:creator>
  <cp:lastModifiedBy>DR.Ahmed Saker 2O14</cp:lastModifiedBy>
  <cp:revision>4</cp:revision>
  <dcterms:created xsi:type="dcterms:W3CDTF">2020-01-12T21:22:55Z</dcterms:created>
  <dcterms:modified xsi:type="dcterms:W3CDTF">2020-01-12T22:01:13Z</dcterms:modified>
</cp:coreProperties>
</file>